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68" r:id="rId3"/>
    <p:sldId id="267" r:id="rId4"/>
    <p:sldId id="273" r:id="rId5"/>
    <p:sldId id="265" r:id="rId6"/>
    <p:sldId id="266" r:id="rId7"/>
    <p:sldId id="264" r:id="rId8"/>
    <p:sldId id="272" r:id="rId9"/>
    <p:sldId id="269" r:id="rId10"/>
    <p:sldId id="270" r:id="rId11"/>
    <p:sldId id="271" r:id="rId12"/>
    <p:sldId id="262" r:id="rId13"/>
    <p:sldId id="261" r:id="rId14"/>
    <p:sldId id="259" r:id="rId15"/>
    <p:sldId id="260" r:id="rId16"/>
    <p:sldId id="277" r:id="rId17"/>
    <p:sldId id="276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12" y="-8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4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58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9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7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t>3/2/18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3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7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t>3/2/18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0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t>3/2/18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00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t>3/2/18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6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5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E62DC91-8747-4B78-A544-002C9822768B}" type="datetimeFigureOut">
              <a:rPr lang="en-US" smtClean="0"/>
              <a:t>3/2/18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1D41118-9B3B-4164-A707-86385949C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6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28600" y="228600"/>
            <a:ext cx="0" cy="6400800"/>
          </a:xfrm>
          <a:prstGeom prst="line">
            <a:avLst/>
          </a:prstGeom>
          <a:ln w="28575" cmpd="sng"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915400" y="228600"/>
            <a:ext cx="0" cy="6400800"/>
          </a:xfrm>
          <a:prstGeom prst="line">
            <a:avLst/>
          </a:prstGeom>
          <a:ln w="28575" cmpd="sng"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28600" y="6629400"/>
            <a:ext cx="3200400" cy="0"/>
          </a:xfrm>
          <a:prstGeom prst="line">
            <a:avLst/>
          </a:prstGeom>
          <a:ln w="28575" cmpd="sng"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5715000" y="6629400"/>
            <a:ext cx="3200400" cy="0"/>
          </a:xfrm>
          <a:prstGeom prst="line">
            <a:avLst/>
          </a:prstGeom>
          <a:ln w="28575" cmpd="sng"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20" descr="SHGP-APBP_wordmark_final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248400"/>
            <a:ext cx="17954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 userDrawn="1"/>
        </p:nvCxnSpPr>
        <p:spPr>
          <a:xfrm>
            <a:off x="228600" y="228600"/>
            <a:ext cx="3429000" cy="0"/>
          </a:xfrm>
          <a:prstGeom prst="line">
            <a:avLst/>
          </a:prstGeom>
          <a:ln w="28575" cmpd="sng">
            <a:solidFill>
              <a:srgbClr val="4CC1B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5486400" y="228600"/>
            <a:ext cx="3429000" cy="0"/>
          </a:xfrm>
          <a:prstGeom prst="line">
            <a:avLst/>
          </a:prstGeom>
          <a:ln w="28575" cmpd="sng">
            <a:solidFill>
              <a:srgbClr val="B7DA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1200" spc="150" dirty="0" smtClean="0">
                <a:latin typeface="Arial"/>
                <a:cs typeface="Arial"/>
              </a:rPr>
              <a:t>M8 - TRAINING </a:t>
            </a:r>
            <a:endParaRPr lang="en-US" sz="1200" spc="150" dirty="0">
              <a:latin typeface="Arial"/>
              <a:cs typeface="Arial"/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451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381000"/>
            <a:ext cx="8382000" cy="5715000"/>
          </a:xfrm>
          <a:prstGeom prst="rect">
            <a:avLst/>
          </a:prstGeom>
          <a:solidFill>
            <a:srgbClr val="4CC1B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381000"/>
            <a:ext cx="7772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3600" dirty="0">
                <a:solidFill>
                  <a:srgbClr val="000000"/>
                </a:solidFill>
                <a:latin typeface="Bebas Neue Regular" charset="0"/>
                <a:cs typeface="Bebas Neue Regular" charset="0"/>
              </a:rPr>
              <a:t>Chapter </a:t>
            </a:r>
            <a:r>
              <a:rPr lang="en-US" sz="3600" dirty="0" smtClean="0">
                <a:solidFill>
                  <a:srgbClr val="000000"/>
                </a:solidFill>
                <a:latin typeface="Bebas Neue Regular" charset="0"/>
                <a:cs typeface="Bebas Neue Regular" charset="0"/>
              </a:rPr>
              <a:t>17, 18, 19</a:t>
            </a:r>
            <a:endParaRPr lang="en-US" sz="3600" dirty="0">
              <a:solidFill>
                <a:schemeClr val="bg1"/>
              </a:solidFill>
              <a:latin typeface="Bebas Neue Regular" charset="0"/>
              <a:cs typeface="Bebas Neue Regular" charset="0"/>
            </a:endParaRPr>
          </a:p>
          <a:p>
            <a:pPr algn="ctr"/>
            <a:r>
              <a:rPr lang="en-US" sz="6000" dirty="0" smtClean="0">
                <a:solidFill>
                  <a:schemeClr val="bg1"/>
                </a:solidFill>
                <a:latin typeface="Bebas Neue Regular" charset="0"/>
                <a:cs typeface="Bebas Neue Regular" charset="0"/>
              </a:rPr>
              <a:t>Financial statements</a:t>
            </a:r>
            <a:endParaRPr lang="en-US" sz="6000" dirty="0">
              <a:solidFill>
                <a:schemeClr val="bg1"/>
              </a:solidFill>
              <a:latin typeface="Bebas Neue Regular" charset="0"/>
              <a:cs typeface="Bebas Neue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495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28650" y="1524000"/>
            <a:ext cx="7886700" cy="4652963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 smtClean="0"/>
              <a:t>Three Classifications:</a:t>
            </a:r>
          </a:p>
          <a:p>
            <a:pPr lvl="1">
              <a:lnSpc>
                <a:spcPct val="100000"/>
              </a:lnSpc>
            </a:pPr>
            <a:r>
              <a:rPr lang="en-US" b="1" dirty="0" smtClean="0"/>
              <a:t>Current Liabilities </a:t>
            </a:r>
            <a:r>
              <a:rPr lang="en-US" dirty="0" smtClean="0"/>
              <a:t>- due within the next year</a:t>
            </a:r>
          </a:p>
          <a:p>
            <a:pPr lvl="1">
              <a:lnSpc>
                <a:spcPct val="100000"/>
              </a:lnSpc>
            </a:pPr>
            <a:r>
              <a:rPr lang="en-US" b="1" dirty="0" smtClean="0"/>
              <a:t>Long-term debt </a:t>
            </a:r>
            <a:r>
              <a:rPr lang="en-US" dirty="0" smtClean="0"/>
              <a:t>- obligations to creditors due to borrowing</a:t>
            </a:r>
          </a:p>
          <a:p>
            <a:pPr lvl="1">
              <a:lnSpc>
                <a:spcPct val="100000"/>
              </a:lnSpc>
            </a:pPr>
            <a:r>
              <a:rPr lang="en-US" b="1" dirty="0" smtClean="0"/>
              <a:t>Other Long-Term Liabilities </a:t>
            </a:r>
            <a:r>
              <a:rPr lang="en-US" dirty="0" smtClean="0"/>
              <a:t>– obligations not resulting from borrowing such capital leases, pension obligations and deferred taxes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b="1" dirty="0" smtClean="0"/>
              <a:t>Contingent Liabilities </a:t>
            </a:r>
            <a:r>
              <a:rPr lang="en-US" dirty="0" smtClean="0"/>
              <a:t>must be disclosed in the notes to the financial statements when the event is probable.  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For example, lawsuit claims related to defective products</a:t>
            </a:r>
          </a:p>
        </p:txBody>
      </p:sp>
    </p:spTree>
    <p:extLst>
      <p:ext uri="{BB962C8B-B14F-4D97-AF65-F5344CB8AC3E}">
        <p14:creationId xmlns:p14="http://schemas.microsoft.com/office/powerpoint/2010/main" val="3125721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Shareholders’ Equity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371600" y="1143000"/>
            <a:ext cx="6400800" cy="5033963"/>
          </a:xfrm>
        </p:spPr>
        <p:txBody>
          <a:bodyPr anchor="ctr"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 smtClean="0"/>
              <a:t>Represents the claims that owners have on a company’s assets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/>
              <a:t>Section Classifications</a:t>
            </a:r>
          </a:p>
          <a:p>
            <a:pPr lvl="1">
              <a:lnSpc>
                <a:spcPct val="100000"/>
              </a:lnSpc>
            </a:pPr>
            <a:r>
              <a:rPr lang="en-US" b="1" dirty="0" smtClean="0"/>
              <a:t>Contributed Capital </a:t>
            </a:r>
            <a:r>
              <a:rPr lang="en-US" dirty="0" smtClean="0"/>
              <a:t>(Paid in Capital)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Preferred stock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Common stock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Additional Paid-In Capital (Preferred and Common)</a:t>
            </a:r>
          </a:p>
          <a:p>
            <a:pPr lvl="1">
              <a:lnSpc>
                <a:spcPct val="100000"/>
              </a:lnSpc>
            </a:pPr>
            <a:r>
              <a:rPr lang="en-US" b="1" dirty="0" smtClean="0"/>
              <a:t>Retained Earnings 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(the ending balance shown on the Statement of Owners’ Equity)</a:t>
            </a:r>
          </a:p>
          <a:p>
            <a:pPr lvl="1">
              <a:lnSpc>
                <a:spcPct val="100000"/>
              </a:lnSpc>
            </a:pPr>
            <a:r>
              <a:rPr lang="en-US" b="1" dirty="0" smtClean="0"/>
              <a:t>Accumulated Comprehensive Income</a:t>
            </a:r>
          </a:p>
          <a:p>
            <a:pPr lvl="1">
              <a:lnSpc>
                <a:spcPct val="100000"/>
              </a:lnSpc>
            </a:pPr>
            <a:r>
              <a:rPr lang="en-US" b="1" dirty="0" smtClean="0"/>
              <a:t>Treasury Stock</a:t>
            </a:r>
            <a:r>
              <a:rPr lang="en-US" dirty="0" smtClean="0"/>
              <a:t> 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remember, this is a </a:t>
            </a:r>
            <a:r>
              <a:rPr lang="en-US" dirty="0" smtClean="0">
                <a:solidFill>
                  <a:srgbClr val="FF0000"/>
                </a:solidFill>
              </a:rPr>
              <a:t>reduction</a:t>
            </a:r>
            <a:r>
              <a:rPr lang="en-US" dirty="0" smtClean="0"/>
              <a:t> in shareholders’ equity—these shares are not outstanding and cannot earn dividends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These shares may be reissued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818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30968" y="2590800"/>
            <a:ext cx="6858000" cy="2387600"/>
          </a:xfrm>
        </p:spPr>
        <p:txBody>
          <a:bodyPr/>
          <a:lstStyle/>
          <a:p>
            <a:r>
              <a:rPr lang="en-US" dirty="0" smtClean="0"/>
              <a:t>Statement of Cash Flows</a:t>
            </a:r>
            <a:endParaRPr lang="en-US" dirty="0"/>
          </a:p>
        </p:txBody>
      </p:sp>
      <p:pic>
        <p:nvPicPr>
          <p:cNvPr id="1026" name="Picture 2" descr="http://s502094781.websitehome.co.uk/mobilepaymentsworld/wp-content/uploads/2013/11/cash-is-k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072" y="1371600"/>
            <a:ext cx="2665792" cy="280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429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Bebas Neue Regular"/>
                <a:cs typeface="Bebas Neue Regular"/>
              </a:rPr>
              <a:t>Profit ≠ </a:t>
            </a:r>
            <a:r>
              <a:rPr lang="en-US" sz="4800" dirty="0" err="1" smtClean="0">
                <a:latin typeface="Bebas Neue Regular"/>
                <a:cs typeface="Bebas Neue Regular"/>
              </a:rPr>
              <a:t>CasH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Companies go bankrupt not because they are not profitable, but because they can’t pay their bills.</a:t>
            </a:r>
          </a:p>
          <a:p>
            <a:endParaRPr lang="en-US" dirty="0"/>
          </a:p>
          <a:p>
            <a:r>
              <a:rPr lang="en-US" dirty="0" smtClean="0"/>
              <a:t>Cash flow is essential to the survival of a business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302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of Cash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143000"/>
            <a:ext cx="4724400" cy="5033963"/>
          </a:xfrm>
        </p:spPr>
        <p:txBody>
          <a:bodyPr anchor="ctr"/>
          <a:lstStyle/>
          <a:p>
            <a:pPr marL="0" indent="0">
              <a:lnSpc>
                <a:spcPct val="100000"/>
              </a:lnSpc>
              <a:buNone/>
            </a:pPr>
            <a:r>
              <a:rPr lang="en-US" b="1" dirty="0" smtClean="0"/>
              <a:t>Three sections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Operating Activities (tied to income statement)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Investing Activities (buying and selling long term assets and investments)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Financing Activities (borrowing/paying loans and raising/distributing funds with owners)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085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of Cash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143000"/>
            <a:ext cx="4724400" cy="5033963"/>
          </a:xfrm>
        </p:spPr>
        <p:txBody>
          <a:bodyPr anchor="ctr"/>
          <a:lstStyle/>
          <a:p>
            <a:pPr marL="0" indent="0">
              <a:lnSpc>
                <a:spcPct val="100000"/>
              </a:lnSpc>
              <a:buNone/>
            </a:pPr>
            <a:r>
              <a:rPr lang="en-US" b="1" dirty="0" smtClean="0"/>
              <a:t>What is it’s purpose?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Assess the company’s ability to generate positive future net cash flows.  Cash supports future operations.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Assess ability to meet obligations and pay dividends.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Assess the reasons for difference between income and cash.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Asses investing and financing transactions.  Even non-cash activities related to investing and financing are either on the statement of cash flows or in the notes to the financial statements.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949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00200" y="3757136"/>
            <a:ext cx="16764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/>
              <a:t>Other Current</a:t>
            </a:r>
            <a:br>
              <a:rPr lang="en-US" sz="1000" b="1" dirty="0" smtClean="0"/>
            </a:br>
            <a:r>
              <a:rPr lang="en-US" sz="1000" b="1" dirty="0" smtClean="0"/>
              <a:t>Assets</a:t>
            </a:r>
          </a:p>
          <a:p>
            <a:pPr algn="ctr"/>
            <a:r>
              <a:rPr lang="en-US" sz="1000" dirty="0" smtClean="0"/>
              <a:t>A/R</a:t>
            </a:r>
          </a:p>
          <a:p>
            <a:pPr algn="ctr"/>
            <a:r>
              <a:rPr lang="en-US" sz="1000" dirty="0" smtClean="0"/>
              <a:t>Inventory</a:t>
            </a:r>
            <a:endParaRPr lang="en-US" sz="1000" dirty="0"/>
          </a:p>
          <a:p>
            <a:pPr algn="ctr"/>
            <a:r>
              <a:rPr lang="en-US" sz="1000" dirty="0" smtClean="0"/>
              <a:t>Supplies</a:t>
            </a:r>
            <a:endParaRPr lang="en-US" sz="1000" dirty="0"/>
          </a:p>
        </p:txBody>
      </p:sp>
      <p:sp>
        <p:nvSpPr>
          <p:cNvPr id="7" name="Rectangle 6"/>
          <p:cNvSpPr/>
          <p:nvPr/>
        </p:nvSpPr>
        <p:spPr>
          <a:xfrm>
            <a:off x="2743200" y="3757136"/>
            <a:ext cx="2209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/>
              <a:t>Long </a:t>
            </a:r>
            <a:r>
              <a:rPr lang="en-US" sz="1000" b="1" dirty="0" smtClean="0"/>
              <a:t>Term</a:t>
            </a:r>
            <a:br>
              <a:rPr lang="en-US" sz="1000" b="1" dirty="0" smtClean="0"/>
            </a:br>
            <a:r>
              <a:rPr lang="en-US" sz="1000" b="1" dirty="0" smtClean="0"/>
              <a:t>Assets</a:t>
            </a:r>
            <a:endParaRPr lang="en-US" sz="1000" b="1" dirty="0"/>
          </a:p>
          <a:p>
            <a:pPr algn="ctr"/>
            <a:r>
              <a:rPr lang="en-US" sz="1000" dirty="0" smtClean="0"/>
              <a:t>PPE</a:t>
            </a:r>
          </a:p>
          <a:p>
            <a:pPr algn="ctr"/>
            <a:r>
              <a:rPr lang="en-US" sz="1000" dirty="0" smtClean="0"/>
              <a:t>Trading securities</a:t>
            </a:r>
            <a:endParaRPr lang="en-US" sz="1000" dirty="0"/>
          </a:p>
        </p:txBody>
      </p:sp>
      <p:sp>
        <p:nvSpPr>
          <p:cNvPr id="8" name="Rectangle 7"/>
          <p:cNvSpPr/>
          <p:nvPr/>
        </p:nvSpPr>
        <p:spPr>
          <a:xfrm>
            <a:off x="5562600" y="3757136"/>
            <a:ext cx="2133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/>
              <a:t>Long </a:t>
            </a:r>
            <a:r>
              <a:rPr lang="en-US" sz="1000" b="1" dirty="0" smtClean="0"/>
              <a:t>Term</a:t>
            </a:r>
            <a:br>
              <a:rPr lang="en-US" sz="1000" b="1" dirty="0" smtClean="0"/>
            </a:br>
            <a:r>
              <a:rPr lang="en-US" sz="1000" b="1" dirty="0" smtClean="0"/>
              <a:t>Liabilities</a:t>
            </a:r>
            <a:endParaRPr lang="en-US" sz="1000" b="1" dirty="0"/>
          </a:p>
          <a:p>
            <a:pPr algn="ctr"/>
            <a:r>
              <a:rPr lang="en-US" sz="1000" dirty="0" smtClean="0"/>
              <a:t>Notes Payable</a:t>
            </a:r>
            <a:endParaRPr lang="en-US" sz="1000" dirty="0"/>
          </a:p>
        </p:txBody>
      </p:sp>
      <p:sp>
        <p:nvSpPr>
          <p:cNvPr id="9" name="Rectangle 8"/>
          <p:cNvSpPr/>
          <p:nvPr/>
        </p:nvSpPr>
        <p:spPr>
          <a:xfrm>
            <a:off x="4191000" y="3757136"/>
            <a:ext cx="2057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/>
              <a:t>Current</a:t>
            </a:r>
            <a:br>
              <a:rPr lang="en-US" sz="1000" b="1" dirty="0" smtClean="0"/>
            </a:br>
            <a:r>
              <a:rPr lang="en-US" sz="1000" b="1" dirty="0" smtClean="0"/>
              <a:t>Liabilities</a:t>
            </a:r>
          </a:p>
          <a:p>
            <a:pPr algn="ctr"/>
            <a:r>
              <a:rPr lang="en-US" sz="1000" dirty="0" smtClean="0"/>
              <a:t>A/P</a:t>
            </a:r>
          </a:p>
          <a:p>
            <a:pPr algn="ctr"/>
            <a:r>
              <a:rPr lang="en-US" sz="1000" dirty="0" smtClean="0"/>
              <a:t>Salaries Payable</a:t>
            </a:r>
            <a:endParaRPr lang="en-US" sz="1000" dirty="0"/>
          </a:p>
        </p:txBody>
      </p:sp>
      <p:sp>
        <p:nvSpPr>
          <p:cNvPr id="10" name="Rectangle 9"/>
          <p:cNvSpPr/>
          <p:nvPr/>
        </p:nvSpPr>
        <p:spPr>
          <a:xfrm>
            <a:off x="7391400" y="3757136"/>
            <a:ext cx="1371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/>
              <a:t>Owner’s</a:t>
            </a:r>
            <a:br>
              <a:rPr lang="en-US" sz="1000" b="1" dirty="0" smtClean="0"/>
            </a:br>
            <a:r>
              <a:rPr lang="en-US" sz="1000" b="1" dirty="0" smtClean="0"/>
              <a:t>Equity</a:t>
            </a:r>
            <a:endParaRPr lang="en-US" sz="1000" b="1" dirty="0"/>
          </a:p>
          <a:p>
            <a:pPr algn="ctr"/>
            <a:r>
              <a:rPr lang="en-US" sz="1000" dirty="0" smtClean="0"/>
              <a:t>Stocks</a:t>
            </a:r>
          </a:p>
          <a:p>
            <a:pPr algn="ctr"/>
            <a:r>
              <a:rPr lang="en-US" sz="1000" dirty="0" smtClean="0"/>
              <a:t>Dividends</a:t>
            </a:r>
            <a:endParaRPr lang="en-US" sz="1000" dirty="0"/>
          </a:p>
        </p:txBody>
      </p:sp>
      <p:sp>
        <p:nvSpPr>
          <p:cNvPr id="2" name="Rectangle 1"/>
          <p:cNvSpPr/>
          <p:nvPr/>
        </p:nvSpPr>
        <p:spPr>
          <a:xfrm>
            <a:off x="914400" y="114300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Identifying operating, investing, and financing activities</a:t>
            </a:r>
          </a:p>
        </p:txBody>
      </p:sp>
      <p:pic>
        <p:nvPicPr>
          <p:cNvPr id="12" name="Picture 11" descr="Asset 1@2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362200"/>
            <a:ext cx="660400" cy="660400"/>
          </a:xfrm>
          <a:prstGeom prst="rect">
            <a:avLst/>
          </a:prstGeom>
        </p:spPr>
      </p:pic>
      <p:pic>
        <p:nvPicPr>
          <p:cNvPr id="15" name="Picture 14" descr="Asset 2@2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0" y="2362200"/>
            <a:ext cx="654050" cy="660400"/>
          </a:xfrm>
          <a:prstGeom prst="rect">
            <a:avLst/>
          </a:prstGeom>
        </p:spPr>
      </p:pic>
      <p:pic>
        <p:nvPicPr>
          <p:cNvPr id="19" name="Picture 18" descr="Asset 3@2x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950" y="2362200"/>
            <a:ext cx="654050" cy="660400"/>
          </a:xfrm>
          <a:prstGeom prst="rect">
            <a:avLst/>
          </a:prstGeom>
        </p:spPr>
      </p:pic>
      <p:pic>
        <p:nvPicPr>
          <p:cNvPr id="20" name="Picture 19" descr="Asset 4@2x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250" y="2362200"/>
            <a:ext cx="654050" cy="660400"/>
          </a:xfrm>
          <a:prstGeom prst="rect">
            <a:avLst/>
          </a:prstGeom>
        </p:spPr>
      </p:pic>
      <p:pic>
        <p:nvPicPr>
          <p:cNvPr id="21" name="Picture 20" descr="Asset 5@2x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550" y="2362200"/>
            <a:ext cx="660400" cy="660400"/>
          </a:xfrm>
          <a:prstGeom prst="rect">
            <a:avLst/>
          </a:prstGeom>
        </p:spPr>
      </p:pic>
      <p:pic>
        <p:nvPicPr>
          <p:cNvPr id="22" name="Picture 21" descr="Asset 6@2x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2362200"/>
            <a:ext cx="654050" cy="654050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1368425" y="25146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2752725" y="25146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4137025" y="25146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35" name="Rectangle 34"/>
          <p:cNvSpPr/>
          <p:nvPr/>
        </p:nvSpPr>
        <p:spPr>
          <a:xfrm>
            <a:off x="5521325" y="25146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36" name="Rectangle 35"/>
          <p:cNvSpPr/>
          <p:nvPr/>
        </p:nvSpPr>
        <p:spPr>
          <a:xfrm>
            <a:off x="6911975" y="25146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cxnSp>
        <p:nvCxnSpPr>
          <p:cNvPr id="45" name="Straight Arrow Connector 44"/>
          <p:cNvCxnSpPr/>
          <p:nvPr/>
        </p:nvCxnSpPr>
        <p:spPr>
          <a:xfrm rot="5400000" flipH="1" flipV="1">
            <a:off x="2191544" y="33901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3582194" y="33901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 flipH="1" flipV="1">
            <a:off x="4972844" y="33901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 flipH="1" flipV="1">
            <a:off x="6363494" y="33901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 flipH="1" flipV="1">
            <a:off x="7811294" y="33901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Cash Flow</a:t>
            </a:r>
            <a:endParaRPr lang="en-US" dirty="0">
              <a:latin typeface="Arial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57200" y="167640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Assets = Liabilities + OE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9699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066800"/>
            <a:ext cx="853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As cash flows in or out, what is the movement of the other classifications?</a:t>
            </a:r>
          </a:p>
        </p:txBody>
      </p:sp>
      <p:pic>
        <p:nvPicPr>
          <p:cNvPr id="12" name="Picture 11" descr="Asset 1@2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667000"/>
            <a:ext cx="660400" cy="660400"/>
          </a:xfrm>
          <a:prstGeom prst="rect">
            <a:avLst/>
          </a:prstGeom>
        </p:spPr>
      </p:pic>
      <p:pic>
        <p:nvPicPr>
          <p:cNvPr id="20" name="Picture 19" descr="Asset 4@2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667000"/>
            <a:ext cx="654050" cy="660400"/>
          </a:xfrm>
          <a:prstGeom prst="rect">
            <a:avLst/>
          </a:prstGeom>
        </p:spPr>
      </p:pic>
      <p:pic>
        <p:nvPicPr>
          <p:cNvPr id="21" name="Picture 20" descr="Asset 5@2x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667000"/>
            <a:ext cx="660400" cy="660400"/>
          </a:xfrm>
          <a:prstGeom prst="rect">
            <a:avLst/>
          </a:prstGeom>
        </p:spPr>
      </p:pic>
      <p:pic>
        <p:nvPicPr>
          <p:cNvPr id="22" name="Picture 21" descr="Asset 6@2x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2667000"/>
            <a:ext cx="654050" cy="654050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1368425" y="28194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2752725" y="28194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-</a:t>
            </a:r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4137025" y="28194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+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521325" y="28194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-</a:t>
            </a:r>
            <a:endParaRPr lang="en-US" sz="2400" dirty="0"/>
          </a:p>
        </p:txBody>
      </p:sp>
      <p:sp>
        <p:nvSpPr>
          <p:cNvPr id="36" name="Rectangle 35"/>
          <p:cNvSpPr/>
          <p:nvPr/>
        </p:nvSpPr>
        <p:spPr>
          <a:xfrm>
            <a:off x="6911975" y="28194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800894" y="3694906"/>
            <a:ext cx="533400" cy="1588"/>
          </a:xfrm>
          <a:prstGeom prst="straightConnector1">
            <a:avLst/>
          </a:prstGeom>
          <a:ln w="25400" cap="sq" cmpd="sng">
            <a:round/>
            <a:headEnd type="arrow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3582194" y="36949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 flipH="1" flipV="1">
            <a:off x="6363494" y="36949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H="1">
            <a:off x="800894" y="2247106"/>
            <a:ext cx="533400" cy="1588"/>
          </a:xfrm>
          <a:prstGeom prst="straightConnector1">
            <a:avLst/>
          </a:prstGeom>
          <a:ln w="25400" cap="sq" cmpd="sng">
            <a:round/>
            <a:headEnd type="arrow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3582194" y="22471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6363494" y="22471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2172494" y="3694906"/>
            <a:ext cx="533400" cy="1588"/>
          </a:xfrm>
          <a:prstGeom prst="straightConnector1">
            <a:avLst/>
          </a:prstGeom>
          <a:ln w="25400" cap="sq" cmpd="sng">
            <a:round/>
            <a:headEnd type="arrow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2172494" y="2247106"/>
            <a:ext cx="533400" cy="1588"/>
          </a:xfrm>
          <a:prstGeom prst="straightConnector1">
            <a:avLst/>
          </a:prstGeom>
          <a:ln w="25400" cap="sq" cmpd="sng">
            <a:round/>
            <a:headEnd type="arrow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H="1" flipV="1">
            <a:off x="4991894" y="3694906"/>
            <a:ext cx="533400" cy="1588"/>
          </a:xfrm>
          <a:prstGeom prst="straightConnector1">
            <a:avLst/>
          </a:prstGeom>
          <a:ln w="25400" cap="sq" cmpd="sng">
            <a:round/>
            <a:headEnd type="arrow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6200000" flipH="1">
            <a:off x="4991894" y="2247106"/>
            <a:ext cx="533400" cy="1588"/>
          </a:xfrm>
          <a:prstGeom prst="straightConnector1">
            <a:avLst/>
          </a:prstGeom>
          <a:ln w="25400" cap="sq" cmpd="sng">
            <a:round/>
            <a:headEnd type="arrow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 flipH="1" flipV="1">
            <a:off x="7735094" y="3694906"/>
            <a:ext cx="533400" cy="1588"/>
          </a:xfrm>
          <a:prstGeom prst="straightConnector1">
            <a:avLst/>
          </a:prstGeom>
          <a:ln w="25400" cap="sq" cmpd="sng">
            <a:round/>
            <a:headEnd type="arrow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6200000" flipH="1">
            <a:off x="7735094" y="2247106"/>
            <a:ext cx="533400" cy="1588"/>
          </a:xfrm>
          <a:prstGeom prst="straightConnector1">
            <a:avLst/>
          </a:prstGeom>
          <a:ln w="25400" cap="sq" cmpd="sng">
            <a:round/>
            <a:headEnd type="arrow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1" name="Picture 50" descr="Asset 2@2x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667000"/>
            <a:ext cx="654050" cy="660400"/>
          </a:xfrm>
          <a:prstGeom prst="rect">
            <a:avLst/>
          </a:prstGeom>
        </p:spPr>
      </p:pic>
      <p:pic>
        <p:nvPicPr>
          <p:cNvPr id="52" name="Picture 51" descr="Asset 3@2x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2667000"/>
            <a:ext cx="65405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110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00200" y="4214336"/>
            <a:ext cx="167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/>
              <a:t>Current</a:t>
            </a:r>
            <a:br>
              <a:rPr lang="en-US" sz="1000" b="1" dirty="0"/>
            </a:br>
            <a:r>
              <a:rPr lang="en-US" sz="1000" b="1" dirty="0"/>
              <a:t>Liabilities</a:t>
            </a:r>
          </a:p>
          <a:p>
            <a:pPr algn="ctr"/>
            <a:r>
              <a:rPr lang="en-US" sz="1000" dirty="0"/>
              <a:t>A/P</a:t>
            </a:r>
          </a:p>
          <a:p>
            <a:pPr algn="ctr"/>
            <a:r>
              <a:rPr lang="en-US" sz="1000" dirty="0"/>
              <a:t>Salaries Payable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3200" y="4214336"/>
            <a:ext cx="2209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/>
              <a:t>Other Current</a:t>
            </a:r>
            <a:br>
              <a:rPr lang="en-US" sz="1000" b="1" dirty="0"/>
            </a:br>
            <a:r>
              <a:rPr lang="en-US" sz="1000" b="1" dirty="0"/>
              <a:t>Assets</a:t>
            </a:r>
          </a:p>
          <a:p>
            <a:pPr algn="ctr"/>
            <a:r>
              <a:rPr lang="en-US" sz="1000" dirty="0"/>
              <a:t>A/R</a:t>
            </a:r>
          </a:p>
          <a:p>
            <a:pPr algn="ctr"/>
            <a:r>
              <a:rPr lang="en-US" sz="1000" dirty="0"/>
              <a:t>Inventory</a:t>
            </a:r>
          </a:p>
          <a:p>
            <a:pPr algn="ctr"/>
            <a:r>
              <a:rPr lang="en-US" sz="1000" dirty="0"/>
              <a:t>Supplies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5562600" y="4214336"/>
            <a:ext cx="2133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/>
              <a:t>Long Term</a:t>
            </a:r>
            <a:br>
              <a:rPr lang="en-US" sz="1000" b="1" dirty="0"/>
            </a:br>
            <a:r>
              <a:rPr lang="en-US" sz="1000" b="1" dirty="0"/>
              <a:t>Assets</a:t>
            </a:r>
          </a:p>
          <a:p>
            <a:pPr algn="ctr"/>
            <a:r>
              <a:rPr lang="en-US" sz="1000" dirty="0"/>
              <a:t>PPE</a:t>
            </a:r>
          </a:p>
          <a:p>
            <a:pPr algn="ctr"/>
            <a:r>
              <a:rPr lang="en-US" sz="1000" dirty="0"/>
              <a:t>Trading securities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1000" y="4214336"/>
            <a:ext cx="20574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/>
              <a:t>Long Term</a:t>
            </a:r>
            <a:br>
              <a:rPr lang="en-US" sz="1000" b="1" dirty="0"/>
            </a:br>
            <a:r>
              <a:rPr lang="en-US" sz="1000" b="1" dirty="0"/>
              <a:t>Liabilities</a:t>
            </a:r>
          </a:p>
          <a:p>
            <a:pPr algn="ctr"/>
            <a:r>
              <a:rPr lang="en-US" sz="1000" dirty="0"/>
              <a:t>Notes Payable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91400" y="4214336"/>
            <a:ext cx="1371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/>
              <a:t>Owner’s</a:t>
            </a:r>
            <a:br>
              <a:rPr lang="en-US" sz="1000" b="1" dirty="0" smtClean="0"/>
            </a:br>
            <a:r>
              <a:rPr lang="en-US" sz="1000" b="1" dirty="0" smtClean="0"/>
              <a:t>Equity</a:t>
            </a:r>
            <a:endParaRPr lang="en-US" sz="1000" b="1" dirty="0"/>
          </a:p>
          <a:p>
            <a:pPr algn="ctr"/>
            <a:r>
              <a:rPr lang="en-US" sz="1000" dirty="0" smtClean="0"/>
              <a:t>Stocks</a:t>
            </a:r>
          </a:p>
          <a:p>
            <a:pPr algn="ctr"/>
            <a:r>
              <a:rPr lang="en-US" sz="1000" dirty="0" smtClean="0"/>
              <a:t>Dividends</a:t>
            </a:r>
            <a:endParaRPr lang="en-US" sz="1000" dirty="0"/>
          </a:p>
        </p:txBody>
      </p:sp>
      <p:pic>
        <p:nvPicPr>
          <p:cNvPr id="12" name="Picture 11" descr="Asset 1@2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819400"/>
            <a:ext cx="660400" cy="660400"/>
          </a:xfrm>
          <a:prstGeom prst="rect">
            <a:avLst/>
          </a:prstGeom>
        </p:spPr>
      </p:pic>
      <p:pic>
        <p:nvPicPr>
          <p:cNvPr id="15" name="Picture 14" descr="Asset 2@2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819400"/>
            <a:ext cx="654050" cy="660400"/>
          </a:xfrm>
          <a:prstGeom prst="rect">
            <a:avLst/>
          </a:prstGeom>
        </p:spPr>
      </p:pic>
      <p:pic>
        <p:nvPicPr>
          <p:cNvPr id="19" name="Picture 18" descr="Asset 3@2x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2819400"/>
            <a:ext cx="654050" cy="660400"/>
          </a:xfrm>
          <a:prstGeom prst="rect">
            <a:avLst/>
          </a:prstGeom>
        </p:spPr>
      </p:pic>
      <p:pic>
        <p:nvPicPr>
          <p:cNvPr id="20" name="Picture 19" descr="Asset 4@2x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2819400"/>
            <a:ext cx="654050" cy="660400"/>
          </a:xfrm>
          <a:prstGeom prst="rect">
            <a:avLst/>
          </a:prstGeom>
        </p:spPr>
      </p:pic>
      <p:pic>
        <p:nvPicPr>
          <p:cNvPr id="21" name="Picture 20" descr="Asset 5@2x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819400"/>
            <a:ext cx="660400" cy="660400"/>
          </a:xfrm>
          <a:prstGeom prst="rect">
            <a:avLst/>
          </a:prstGeom>
        </p:spPr>
      </p:pic>
      <p:pic>
        <p:nvPicPr>
          <p:cNvPr id="22" name="Picture 21" descr="Asset 6@2x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2819400"/>
            <a:ext cx="654050" cy="654050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1368425" y="29718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=</a:t>
            </a:r>
            <a:endParaRPr lang="en-US" sz="2400" dirty="0"/>
          </a:p>
        </p:txBody>
      </p:sp>
      <p:sp>
        <p:nvSpPr>
          <p:cNvPr id="31" name="Rectangle 30"/>
          <p:cNvSpPr/>
          <p:nvPr/>
        </p:nvSpPr>
        <p:spPr>
          <a:xfrm>
            <a:off x="2752725" y="29718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-</a:t>
            </a:r>
            <a:endParaRPr lang="en-US" sz="2400" dirty="0"/>
          </a:p>
        </p:txBody>
      </p:sp>
      <p:sp>
        <p:nvSpPr>
          <p:cNvPr id="32" name="Rectangle 31"/>
          <p:cNvSpPr/>
          <p:nvPr/>
        </p:nvSpPr>
        <p:spPr>
          <a:xfrm>
            <a:off x="4137025" y="29718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35" name="Rectangle 34"/>
          <p:cNvSpPr/>
          <p:nvPr/>
        </p:nvSpPr>
        <p:spPr>
          <a:xfrm>
            <a:off x="5521325" y="29718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-</a:t>
            </a:r>
            <a:endParaRPr lang="en-US" sz="2400" dirty="0"/>
          </a:p>
        </p:txBody>
      </p:sp>
      <p:sp>
        <p:nvSpPr>
          <p:cNvPr id="36" name="Rectangle 35"/>
          <p:cNvSpPr/>
          <p:nvPr/>
        </p:nvSpPr>
        <p:spPr>
          <a:xfrm>
            <a:off x="6911975" y="2971800"/>
            <a:ext cx="83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+</a:t>
            </a:r>
            <a:endParaRPr lang="en-US" sz="2400" dirty="0"/>
          </a:p>
        </p:txBody>
      </p:sp>
      <p:cxnSp>
        <p:nvCxnSpPr>
          <p:cNvPr id="45" name="Straight Arrow Connector 44"/>
          <p:cNvCxnSpPr/>
          <p:nvPr/>
        </p:nvCxnSpPr>
        <p:spPr>
          <a:xfrm rot="5400000" flipH="1" flipV="1">
            <a:off x="2191544" y="38473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3582194" y="38473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5400000" flipH="1" flipV="1">
            <a:off x="4972844" y="38473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 flipH="1" flipV="1">
            <a:off x="6363494" y="38473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 flipH="1" flipV="1">
            <a:off x="7811294" y="3847306"/>
            <a:ext cx="533400" cy="1588"/>
          </a:xfrm>
          <a:prstGeom prst="straightConnector1">
            <a:avLst/>
          </a:prstGeom>
          <a:ln w="25400" cap="sq" cmpd="sng">
            <a:round/>
            <a:tailEnd type="arrow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981200" y="2438400"/>
            <a:ext cx="2286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/>
              <a:t>Operating Activities</a:t>
            </a:r>
            <a:endParaRPr lang="en-US" sz="1000" dirty="0"/>
          </a:p>
        </p:txBody>
      </p:sp>
      <p:sp>
        <p:nvSpPr>
          <p:cNvPr id="27" name="Rectangle 26"/>
          <p:cNvSpPr/>
          <p:nvPr/>
        </p:nvSpPr>
        <p:spPr>
          <a:xfrm>
            <a:off x="5791200" y="2438400"/>
            <a:ext cx="1676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/>
              <a:t>Investing Activities</a:t>
            </a:r>
            <a:endParaRPr lang="en-US" sz="1000" dirty="0"/>
          </a:p>
        </p:txBody>
      </p:sp>
      <p:sp>
        <p:nvSpPr>
          <p:cNvPr id="28" name="Rectangle 27"/>
          <p:cNvSpPr/>
          <p:nvPr/>
        </p:nvSpPr>
        <p:spPr>
          <a:xfrm>
            <a:off x="5715000" y="1981200"/>
            <a:ext cx="1676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/>
              <a:t>Financing Activities</a:t>
            </a:r>
            <a:endParaRPr lang="en-US" sz="1000" b="1" dirty="0"/>
          </a:p>
        </p:txBody>
      </p:sp>
      <p:sp>
        <p:nvSpPr>
          <p:cNvPr id="39" name="Rectangle 38"/>
          <p:cNvSpPr/>
          <p:nvPr/>
        </p:nvSpPr>
        <p:spPr>
          <a:xfrm>
            <a:off x="1981200" y="2286000"/>
            <a:ext cx="2286000" cy="152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800600" y="1905000"/>
            <a:ext cx="3657600" cy="1905000"/>
          </a:xfrm>
          <a:custGeom>
            <a:avLst/>
            <a:gdLst>
              <a:gd name="connsiteX0" fmla="*/ 0 w 3657600"/>
              <a:gd name="connsiteY0" fmla="*/ 0 h 1905000"/>
              <a:gd name="connsiteX1" fmla="*/ 838200 w 3657600"/>
              <a:gd name="connsiteY1" fmla="*/ 0 h 1905000"/>
              <a:gd name="connsiteX2" fmla="*/ 914400 w 3657600"/>
              <a:gd name="connsiteY2" fmla="*/ 0 h 1905000"/>
              <a:gd name="connsiteX3" fmla="*/ 2743200 w 3657600"/>
              <a:gd name="connsiteY3" fmla="*/ 0 h 1905000"/>
              <a:gd name="connsiteX4" fmla="*/ 2819400 w 3657600"/>
              <a:gd name="connsiteY4" fmla="*/ 0 h 1905000"/>
              <a:gd name="connsiteX5" fmla="*/ 3657600 w 3657600"/>
              <a:gd name="connsiteY5" fmla="*/ 0 h 1905000"/>
              <a:gd name="connsiteX6" fmla="*/ 3657600 w 3657600"/>
              <a:gd name="connsiteY6" fmla="*/ 1905000 h 1905000"/>
              <a:gd name="connsiteX7" fmla="*/ 2743200 w 3657600"/>
              <a:gd name="connsiteY7" fmla="*/ 1905000 h 1905000"/>
              <a:gd name="connsiteX8" fmla="*/ 2743200 w 3657600"/>
              <a:gd name="connsiteY8" fmla="*/ 228600 h 1905000"/>
              <a:gd name="connsiteX9" fmla="*/ 935567 w 3657600"/>
              <a:gd name="connsiteY9" fmla="*/ 535516 h 1905000"/>
              <a:gd name="connsiteX10" fmla="*/ 914400 w 3657600"/>
              <a:gd name="connsiteY10" fmla="*/ 1905000 h 1905000"/>
              <a:gd name="connsiteX11" fmla="*/ 0 w 3657600"/>
              <a:gd name="connsiteY11" fmla="*/ 1905000 h 1905000"/>
              <a:gd name="connsiteX12" fmla="*/ 0 w 3657600"/>
              <a:gd name="connsiteY12" fmla="*/ 0 h 1905000"/>
              <a:gd name="connsiteX0" fmla="*/ 0 w 3657600"/>
              <a:gd name="connsiteY0" fmla="*/ 0 h 1905000"/>
              <a:gd name="connsiteX1" fmla="*/ 838200 w 3657600"/>
              <a:gd name="connsiteY1" fmla="*/ 0 h 1905000"/>
              <a:gd name="connsiteX2" fmla="*/ 914400 w 3657600"/>
              <a:gd name="connsiteY2" fmla="*/ 0 h 1905000"/>
              <a:gd name="connsiteX3" fmla="*/ 2743200 w 3657600"/>
              <a:gd name="connsiteY3" fmla="*/ 0 h 1905000"/>
              <a:gd name="connsiteX4" fmla="*/ 2819400 w 3657600"/>
              <a:gd name="connsiteY4" fmla="*/ 0 h 1905000"/>
              <a:gd name="connsiteX5" fmla="*/ 3657600 w 3657600"/>
              <a:gd name="connsiteY5" fmla="*/ 0 h 1905000"/>
              <a:gd name="connsiteX6" fmla="*/ 3657600 w 3657600"/>
              <a:gd name="connsiteY6" fmla="*/ 1905000 h 1905000"/>
              <a:gd name="connsiteX7" fmla="*/ 2743200 w 3657600"/>
              <a:gd name="connsiteY7" fmla="*/ 1905000 h 1905000"/>
              <a:gd name="connsiteX8" fmla="*/ 2764367 w 3657600"/>
              <a:gd name="connsiteY8" fmla="*/ 535517 h 1905000"/>
              <a:gd name="connsiteX9" fmla="*/ 935567 w 3657600"/>
              <a:gd name="connsiteY9" fmla="*/ 535516 h 1905000"/>
              <a:gd name="connsiteX10" fmla="*/ 914400 w 3657600"/>
              <a:gd name="connsiteY10" fmla="*/ 1905000 h 1905000"/>
              <a:gd name="connsiteX11" fmla="*/ 0 w 3657600"/>
              <a:gd name="connsiteY11" fmla="*/ 1905000 h 1905000"/>
              <a:gd name="connsiteX12" fmla="*/ 0 w 3657600"/>
              <a:gd name="connsiteY12" fmla="*/ 0 h 1905000"/>
              <a:gd name="connsiteX0" fmla="*/ 0 w 3657600"/>
              <a:gd name="connsiteY0" fmla="*/ 0 h 1905000"/>
              <a:gd name="connsiteX1" fmla="*/ 838200 w 3657600"/>
              <a:gd name="connsiteY1" fmla="*/ 0 h 1905000"/>
              <a:gd name="connsiteX2" fmla="*/ 914400 w 3657600"/>
              <a:gd name="connsiteY2" fmla="*/ 0 h 1905000"/>
              <a:gd name="connsiteX3" fmla="*/ 2743200 w 3657600"/>
              <a:gd name="connsiteY3" fmla="*/ 0 h 1905000"/>
              <a:gd name="connsiteX4" fmla="*/ 2819400 w 3657600"/>
              <a:gd name="connsiteY4" fmla="*/ 0 h 1905000"/>
              <a:gd name="connsiteX5" fmla="*/ 3657600 w 3657600"/>
              <a:gd name="connsiteY5" fmla="*/ 0 h 1905000"/>
              <a:gd name="connsiteX6" fmla="*/ 3657600 w 3657600"/>
              <a:gd name="connsiteY6" fmla="*/ 1905000 h 1905000"/>
              <a:gd name="connsiteX7" fmla="*/ 2743200 w 3657600"/>
              <a:gd name="connsiteY7" fmla="*/ 1905000 h 1905000"/>
              <a:gd name="connsiteX8" fmla="*/ 2774951 w 3657600"/>
              <a:gd name="connsiteY8" fmla="*/ 345017 h 1905000"/>
              <a:gd name="connsiteX9" fmla="*/ 935567 w 3657600"/>
              <a:gd name="connsiteY9" fmla="*/ 535516 h 1905000"/>
              <a:gd name="connsiteX10" fmla="*/ 914400 w 3657600"/>
              <a:gd name="connsiteY10" fmla="*/ 1905000 h 1905000"/>
              <a:gd name="connsiteX11" fmla="*/ 0 w 3657600"/>
              <a:gd name="connsiteY11" fmla="*/ 1905000 h 1905000"/>
              <a:gd name="connsiteX12" fmla="*/ 0 w 3657600"/>
              <a:gd name="connsiteY12" fmla="*/ 0 h 1905000"/>
              <a:gd name="connsiteX0" fmla="*/ 0 w 3657600"/>
              <a:gd name="connsiteY0" fmla="*/ 0 h 1905000"/>
              <a:gd name="connsiteX1" fmla="*/ 838200 w 3657600"/>
              <a:gd name="connsiteY1" fmla="*/ 0 h 1905000"/>
              <a:gd name="connsiteX2" fmla="*/ 914400 w 3657600"/>
              <a:gd name="connsiteY2" fmla="*/ 0 h 1905000"/>
              <a:gd name="connsiteX3" fmla="*/ 2743200 w 3657600"/>
              <a:gd name="connsiteY3" fmla="*/ 0 h 1905000"/>
              <a:gd name="connsiteX4" fmla="*/ 2819400 w 3657600"/>
              <a:gd name="connsiteY4" fmla="*/ 0 h 1905000"/>
              <a:gd name="connsiteX5" fmla="*/ 3657600 w 3657600"/>
              <a:gd name="connsiteY5" fmla="*/ 0 h 1905000"/>
              <a:gd name="connsiteX6" fmla="*/ 3657600 w 3657600"/>
              <a:gd name="connsiteY6" fmla="*/ 1905000 h 1905000"/>
              <a:gd name="connsiteX7" fmla="*/ 2743200 w 3657600"/>
              <a:gd name="connsiteY7" fmla="*/ 1905000 h 1905000"/>
              <a:gd name="connsiteX8" fmla="*/ 2774951 w 3657600"/>
              <a:gd name="connsiteY8" fmla="*/ 345017 h 1905000"/>
              <a:gd name="connsiteX9" fmla="*/ 935567 w 3657600"/>
              <a:gd name="connsiteY9" fmla="*/ 355599 h 1905000"/>
              <a:gd name="connsiteX10" fmla="*/ 914400 w 3657600"/>
              <a:gd name="connsiteY10" fmla="*/ 1905000 h 1905000"/>
              <a:gd name="connsiteX11" fmla="*/ 0 w 3657600"/>
              <a:gd name="connsiteY11" fmla="*/ 1905000 h 1905000"/>
              <a:gd name="connsiteX12" fmla="*/ 0 w 3657600"/>
              <a:gd name="connsiteY12" fmla="*/ 0 h 1905000"/>
              <a:gd name="connsiteX0" fmla="*/ 0 w 3657600"/>
              <a:gd name="connsiteY0" fmla="*/ 0 h 1905000"/>
              <a:gd name="connsiteX1" fmla="*/ 838200 w 3657600"/>
              <a:gd name="connsiteY1" fmla="*/ 0 h 1905000"/>
              <a:gd name="connsiteX2" fmla="*/ 914400 w 3657600"/>
              <a:gd name="connsiteY2" fmla="*/ 0 h 1905000"/>
              <a:gd name="connsiteX3" fmla="*/ 2743200 w 3657600"/>
              <a:gd name="connsiteY3" fmla="*/ 0 h 1905000"/>
              <a:gd name="connsiteX4" fmla="*/ 2819400 w 3657600"/>
              <a:gd name="connsiteY4" fmla="*/ 0 h 1905000"/>
              <a:gd name="connsiteX5" fmla="*/ 3657600 w 3657600"/>
              <a:gd name="connsiteY5" fmla="*/ 0 h 1905000"/>
              <a:gd name="connsiteX6" fmla="*/ 3657600 w 3657600"/>
              <a:gd name="connsiteY6" fmla="*/ 1905000 h 1905000"/>
              <a:gd name="connsiteX7" fmla="*/ 2743200 w 3657600"/>
              <a:gd name="connsiteY7" fmla="*/ 1905000 h 1905000"/>
              <a:gd name="connsiteX8" fmla="*/ 2774951 w 3657600"/>
              <a:gd name="connsiteY8" fmla="*/ 345017 h 1905000"/>
              <a:gd name="connsiteX9" fmla="*/ 924983 w 3657600"/>
              <a:gd name="connsiteY9" fmla="*/ 429682 h 1905000"/>
              <a:gd name="connsiteX10" fmla="*/ 914400 w 3657600"/>
              <a:gd name="connsiteY10" fmla="*/ 1905000 h 1905000"/>
              <a:gd name="connsiteX11" fmla="*/ 0 w 3657600"/>
              <a:gd name="connsiteY11" fmla="*/ 1905000 h 1905000"/>
              <a:gd name="connsiteX12" fmla="*/ 0 w 3657600"/>
              <a:gd name="connsiteY12" fmla="*/ 0 h 1905000"/>
              <a:gd name="connsiteX0" fmla="*/ 0 w 3657600"/>
              <a:gd name="connsiteY0" fmla="*/ 0 h 1905000"/>
              <a:gd name="connsiteX1" fmla="*/ 838200 w 3657600"/>
              <a:gd name="connsiteY1" fmla="*/ 0 h 1905000"/>
              <a:gd name="connsiteX2" fmla="*/ 914400 w 3657600"/>
              <a:gd name="connsiteY2" fmla="*/ 0 h 1905000"/>
              <a:gd name="connsiteX3" fmla="*/ 2743200 w 3657600"/>
              <a:gd name="connsiteY3" fmla="*/ 0 h 1905000"/>
              <a:gd name="connsiteX4" fmla="*/ 2819400 w 3657600"/>
              <a:gd name="connsiteY4" fmla="*/ 0 h 1905000"/>
              <a:gd name="connsiteX5" fmla="*/ 3657600 w 3657600"/>
              <a:gd name="connsiteY5" fmla="*/ 0 h 1905000"/>
              <a:gd name="connsiteX6" fmla="*/ 3657600 w 3657600"/>
              <a:gd name="connsiteY6" fmla="*/ 1905000 h 1905000"/>
              <a:gd name="connsiteX7" fmla="*/ 2743200 w 3657600"/>
              <a:gd name="connsiteY7" fmla="*/ 1905000 h 1905000"/>
              <a:gd name="connsiteX8" fmla="*/ 2743201 w 3657600"/>
              <a:gd name="connsiteY8" fmla="*/ 440267 h 1905000"/>
              <a:gd name="connsiteX9" fmla="*/ 924983 w 3657600"/>
              <a:gd name="connsiteY9" fmla="*/ 429682 h 1905000"/>
              <a:gd name="connsiteX10" fmla="*/ 914400 w 3657600"/>
              <a:gd name="connsiteY10" fmla="*/ 1905000 h 1905000"/>
              <a:gd name="connsiteX11" fmla="*/ 0 w 3657600"/>
              <a:gd name="connsiteY11" fmla="*/ 1905000 h 1905000"/>
              <a:gd name="connsiteX12" fmla="*/ 0 w 3657600"/>
              <a:gd name="connsiteY12" fmla="*/ 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657600" h="1905000">
                <a:moveTo>
                  <a:pt x="0" y="0"/>
                </a:moveTo>
                <a:lnTo>
                  <a:pt x="838200" y="0"/>
                </a:lnTo>
                <a:lnTo>
                  <a:pt x="914400" y="0"/>
                </a:lnTo>
                <a:lnTo>
                  <a:pt x="2743200" y="0"/>
                </a:lnTo>
                <a:lnTo>
                  <a:pt x="2819400" y="0"/>
                </a:lnTo>
                <a:lnTo>
                  <a:pt x="3657600" y="0"/>
                </a:lnTo>
                <a:lnTo>
                  <a:pt x="3657600" y="1905000"/>
                </a:lnTo>
                <a:lnTo>
                  <a:pt x="2743200" y="1905000"/>
                </a:lnTo>
                <a:cubicBezTo>
                  <a:pt x="2743200" y="1416756"/>
                  <a:pt x="2743201" y="928511"/>
                  <a:pt x="2743201" y="440267"/>
                </a:cubicBezTo>
                <a:lnTo>
                  <a:pt x="924983" y="429682"/>
                </a:lnTo>
                <a:cubicBezTo>
                  <a:pt x="921455" y="921455"/>
                  <a:pt x="917928" y="1413227"/>
                  <a:pt x="914400" y="1905000"/>
                </a:cubicBezTo>
                <a:lnTo>
                  <a:pt x="0" y="1905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43667" y="-51858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361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26" grpId="0"/>
      <p:bldP spid="27" grpId="0"/>
      <p:bldP spid="28" grpId="0"/>
      <p:bldP spid="39" grpId="0" animBg="1"/>
      <p:bldP spid="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>
                <a:latin typeface="Bebas Neue Regular"/>
                <a:cs typeface="Bebas Neue Regular"/>
              </a:rPr>
              <a:t>Income statement</a:t>
            </a:r>
            <a:endParaRPr lang="en-US" sz="5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Multi-Step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849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610459"/>
              </p:ext>
            </p:extLst>
          </p:nvPr>
        </p:nvGraphicFramePr>
        <p:xfrm>
          <a:off x="914400" y="685800"/>
          <a:ext cx="7296150" cy="5091167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29200"/>
                <a:gridCol w="2266950"/>
              </a:tblGrid>
              <a:tr h="3644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Sales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$16,000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</a:tr>
              <a:tr h="3644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Less cost of goods sold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sng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9,600</a:t>
                      </a:r>
                      <a:endParaRPr kumimoji="0" lang="en-US" altLang="en-US" sz="14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</a:tr>
              <a:tr h="3644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Gross margin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$6,400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</a:tr>
              <a:tr h="3644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Less selling &amp; administrative expense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sng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5,800</a:t>
                      </a:r>
                      <a:endParaRPr kumimoji="0" lang="en-US" altLang="en-US" sz="14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</a:tr>
              <a:tr h="3644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Operating income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$600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</a:tr>
              <a:tr h="3644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Dividend revenue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62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</a:tr>
              <a:tr h="3644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Interest revenue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64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</a:tr>
              <a:tr h="3644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Gain/Loss on sale of equipment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60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</a:tr>
              <a:tr h="3644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Interest expense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sng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(422)</a:t>
                      </a:r>
                      <a:endParaRPr kumimoji="0" lang="en-US" altLang="en-US" sz="14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</a:tr>
              <a:tr h="3768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Income from continuing operations before taxes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$364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</a:tr>
              <a:tr h="3644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Provision for income taxes (25%)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91</a:t>
                      </a:r>
                      <a:endParaRPr kumimoji="0" lang="en-US" altLang="en-US" sz="14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</a:tr>
              <a:tr h="3644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Income from continuing operations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$273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</a:tr>
              <a:tr h="36446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Gain/Loss on discontinued operations (net)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u="sng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endParaRPr kumimoji="0" lang="en-US" altLang="en-US" sz="14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</a:tr>
              <a:tr h="3407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Net income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6600"/>
                        </a:buClr>
                        <a:defRPr sz="26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9900"/>
                        </a:buClr>
                        <a:buFont typeface="Wingdings" panose="05000000000000000000" pitchFamily="2" charset="2"/>
                        <a:defRPr sz="24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93300"/>
                        </a:buClr>
                        <a:defRPr sz="2000"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990000"/>
                        </a:buClr>
                        <a:buFont typeface="Wingdings" panose="05000000000000000000" pitchFamily="2" charset="2"/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defRPr>
                          <a:solidFill>
                            <a:srgbClr val="00176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$373</a:t>
                      </a:r>
                      <a:endParaRPr kumimoji="0" lang="en-US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048" marR="86048" marT="43024" marB="43024" horzOverflow="overflow"/>
                </a:tc>
              </a:tr>
            </a:tbl>
          </a:graphicData>
        </a:graphic>
      </p:graphicFrame>
      <p:sp>
        <p:nvSpPr>
          <p:cNvPr id="27703" name="Slide Number Placeholder 3"/>
          <p:cNvSpPr txBox="1">
            <a:spLocks noGrp="1"/>
          </p:cNvSpPr>
          <p:nvPr/>
        </p:nvSpPr>
        <p:spPr bwMode="auto">
          <a:xfrm>
            <a:off x="-76200" y="6457950"/>
            <a:ext cx="6858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1400" b="1">
                <a:solidFill>
                  <a:srgbClr val="FFFFCC"/>
                </a:solidFill>
              </a:rPr>
              <a:t>17-</a:t>
            </a:r>
            <a:fld id="{7D737492-0988-4CAE-92F3-FC55975F2620}" type="slidenum">
              <a:rPr lang="en-US" altLang="en-US" sz="1400" b="1">
                <a:solidFill>
                  <a:srgbClr val="FFFFCC"/>
                </a:solidFill>
              </a:rPr>
              <a:pPr algn="r" eaLnBrk="1" hangingPunct="1"/>
              <a:t>3</a:t>
            </a:fld>
            <a:endParaRPr lang="en-US" altLang="en-US" sz="1400" b="1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28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04X-table-0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76200"/>
            <a:ext cx="3733800" cy="6824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51816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GAAP no longer require Extraordinary Items to be listed separately.  (2014)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943100" y="62484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963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990600"/>
            <a:ext cx="4419600" cy="5186363"/>
          </a:xfrm>
        </p:spPr>
        <p:txBody>
          <a:bodyPr anchor="ctr"/>
          <a:lstStyle/>
          <a:p>
            <a:pPr marL="0" indent="0">
              <a:lnSpc>
                <a:spcPct val="100000"/>
              </a:lnSpc>
              <a:buNone/>
            </a:pPr>
            <a:r>
              <a:rPr lang="en-US" sz="1800" b="1" dirty="0" smtClean="0"/>
              <a:t>The result of a company selling or disposing of a component of an entity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 smtClean="0"/>
              <a:t>Ex: phasing out of product line, selling a subsidiary (if Nike would sell the </a:t>
            </a:r>
            <a:r>
              <a:rPr lang="en-US" sz="1600" dirty="0" err="1" smtClean="0"/>
              <a:t>Umbro</a:t>
            </a:r>
            <a:r>
              <a:rPr lang="en-US" sz="1600" dirty="0" smtClean="0"/>
              <a:t> subsidiary)</a:t>
            </a:r>
            <a:endParaRPr lang="en-US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ctr"/>
          <a:lstStyle>
            <a:lvl1pPr algn="ctr" rtl="0" eaLnBrk="1" latinLnBrk="0" hangingPunct="1">
              <a:spcBef>
                <a:spcPct val="0"/>
              </a:spcBef>
              <a:buNone/>
              <a:defRPr kumimoji="0" sz="2800" b="0" i="0" kern="1200" cap="none" baseline="0">
                <a:ln w="5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latin typeface="Arial" charset="0"/>
              </a:rPr>
              <a:t>What are discontinued operations?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848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Earnings per 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Measures the earnings performance  of a company.  Levels the playing field by reporting on a per share basis so we can still compare companies no matter the size of the company.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Net income – Preferred stock dividends</a:t>
            </a:r>
          </a:p>
          <a:p>
            <a:pPr algn="ctr">
              <a:buNone/>
            </a:pPr>
            <a:r>
              <a:rPr lang="en-US" sz="1600" dirty="0" smtClean="0"/>
              <a:t>(We want to isolate only the earnings that are available to common stockholders)</a:t>
            </a:r>
            <a:endParaRPr lang="en-US" sz="1600" dirty="0"/>
          </a:p>
          <a:p>
            <a:pPr algn="ctr">
              <a:buNone/>
            </a:pPr>
            <a:r>
              <a:rPr lang="en-US" dirty="0" smtClean="0"/>
              <a:t>Weighted Average # of shares of common stock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Don’t forget to include this number</a:t>
            </a:r>
            <a:br>
              <a:rPr lang="en-US" dirty="0" smtClean="0"/>
            </a:br>
            <a:r>
              <a:rPr lang="en-US" dirty="0" smtClean="0"/>
              <a:t>at the end of the income statement!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14400" y="3884612"/>
            <a:ext cx="7467600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266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comprehensive income?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43000"/>
            <a:ext cx="6096000" cy="5033963"/>
          </a:xfrm>
        </p:spPr>
        <p:txBody>
          <a:bodyPr anchor="ctr"/>
          <a:lstStyle/>
          <a:p>
            <a:pPr marL="0" indent="0">
              <a:lnSpc>
                <a:spcPct val="100000"/>
              </a:lnSpc>
              <a:buNone/>
            </a:pPr>
            <a:r>
              <a:rPr lang="en-US" b="1" dirty="0" smtClean="0"/>
              <a:t>Shows all activities that caused changes in retained earnings even the nonrecurring accounting transactions such as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U</a:t>
            </a:r>
            <a:r>
              <a:rPr lang="en-US" dirty="0" smtClean="0"/>
              <a:t>nrealized gains and losses from certain investments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Foreign currency translation adjustments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Minimum pension liability adjustments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Derivative-related adjustments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Can be presented as its own statement, attached to the income statement or attached to statements of owners’ equity.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77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>
                <a:latin typeface="Bebas Neue Regular"/>
                <a:cs typeface="Bebas Neue Regular"/>
              </a:rPr>
              <a:t>Balance Sheet</a:t>
            </a:r>
            <a:endParaRPr lang="en-US" sz="5400" dirty="0">
              <a:latin typeface="Bebas Neue Regular"/>
              <a:cs typeface="Bebas Neue Regular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3602038"/>
            <a:ext cx="5638800" cy="1655762"/>
          </a:xfrm>
        </p:spPr>
        <p:txBody>
          <a:bodyPr/>
          <a:lstStyle/>
          <a:p>
            <a:r>
              <a:rPr lang="en-US" dirty="0" smtClean="0"/>
              <a:t>Summarizes the relationship between a company’s assets and the claims that creditors/suppliers and owners have on those assets at a given point in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795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28650" y="1143000"/>
            <a:ext cx="7886700" cy="533400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800" dirty="0" smtClean="0"/>
              <a:t>Listed in order of </a:t>
            </a:r>
            <a:r>
              <a:rPr lang="en-US" sz="1800" b="1" dirty="0" smtClean="0"/>
              <a:t>liquidity,</a:t>
            </a:r>
            <a:r>
              <a:rPr lang="en-US" sz="1800" dirty="0" smtClean="0"/>
              <a:t> which is how quickly the company can covert them to cash or consume them in operations.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 smtClean="0"/>
              <a:t>Assets must be classified according to their purpose and/or useful life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 smtClean="0"/>
              <a:t>Five classifications: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Current assets </a:t>
            </a:r>
            <a:r>
              <a:rPr lang="en-US" dirty="0" smtClean="0">
                <a:solidFill>
                  <a:srgbClr val="FF0000"/>
                </a:solidFill>
              </a:rPr>
              <a:t>(CA)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Investments </a:t>
            </a:r>
            <a:r>
              <a:rPr lang="en-US" dirty="0" smtClean="0">
                <a:solidFill>
                  <a:srgbClr val="FF0000"/>
                </a:solidFill>
              </a:rPr>
              <a:t>(LTA)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Property, plant, and equipment (PPE</a:t>
            </a:r>
            <a:r>
              <a:rPr lang="en-US" dirty="0"/>
              <a:t>) </a:t>
            </a:r>
            <a:r>
              <a:rPr lang="en-US" dirty="0">
                <a:solidFill>
                  <a:srgbClr val="FF0000"/>
                </a:solidFill>
              </a:rPr>
              <a:t>(LTA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Intangible assets </a:t>
            </a:r>
            <a:r>
              <a:rPr lang="en-US" dirty="0" smtClean="0">
                <a:solidFill>
                  <a:srgbClr val="FF0000"/>
                </a:solidFill>
              </a:rPr>
              <a:t>(LTA)</a:t>
            </a:r>
            <a:endParaRPr lang="en-US" dirty="0" smtClean="0"/>
          </a:p>
          <a:p>
            <a:pPr lvl="1">
              <a:lnSpc>
                <a:spcPct val="100000"/>
              </a:lnSpc>
            </a:pPr>
            <a:r>
              <a:rPr lang="en-US" dirty="0" smtClean="0"/>
              <a:t>Other assets </a:t>
            </a:r>
            <a:r>
              <a:rPr lang="en-US" dirty="0" smtClean="0">
                <a:solidFill>
                  <a:srgbClr val="FF0000"/>
                </a:solidFill>
              </a:rPr>
              <a:t>(LTA)</a:t>
            </a:r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 smtClean="0"/>
              <a:t>The classification between current and noncurrent affect how creditors and investors perceive the liquidity and solvency of a business</a:t>
            </a:r>
          </a:p>
          <a:p>
            <a:pPr lvl="1">
              <a:lnSpc>
                <a:spcPct val="100000"/>
              </a:lnSpc>
            </a:pPr>
            <a:r>
              <a:rPr lang="en-US" b="1" dirty="0" smtClean="0"/>
              <a:t>Solvency</a:t>
            </a:r>
            <a:r>
              <a:rPr lang="en-US" dirty="0" smtClean="0"/>
              <a:t> is the ability to meet obligations when they are due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For example, reporting more assets as current and classifying more liabilities as long-term would improve liquidity and solvency.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137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</TotalTime>
  <Words>784</Words>
  <Application>Microsoft Macintosh PowerPoint</Application>
  <PresentationFormat>On-screen Show (4:3)</PresentationFormat>
  <Paragraphs>156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Income statement</vt:lpstr>
      <vt:lpstr>PowerPoint Presentation</vt:lpstr>
      <vt:lpstr>PowerPoint Presentation</vt:lpstr>
      <vt:lpstr>PowerPoint Presentation</vt:lpstr>
      <vt:lpstr>Earnings per share</vt:lpstr>
      <vt:lpstr>What is comprehensive income?</vt:lpstr>
      <vt:lpstr>Balance Sheet</vt:lpstr>
      <vt:lpstr>Assets</vt:lpstr>
      <vt:lpstr>Liabilities</vt:lpstr>
      <vt:lpstr>Shareholders’ Equity</vt:lpstr>
      <vt:lpstr>Statement of Cash Flows</vt:lpstr>
      <vt:lpstr>Profit ≠ CasH</vt:lpstr>
      <vt:lpstr>Statement of Cash Flows</vt:lpstr>
      <vt:lpstr>Statement of Cash Flows</vt:lpstr>
      <vt:lpstr>PowerPoint Presentation</vt:lpstr>
      <vt:lpstr>PowerPoint Presentation</vt:lpstr>
      <vt:lpstr>PowerPoint Presentation</vt:lpstr>
    </vt:vector>
  </TitlesOfParts>
  <Company>USD 383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Manhattan Ogden Schools</dc:creator>
  <cp:lastModifiedBy>Ben Requena</cp:lastModifiedBy>
  <cp:revision>50</cp:revision>
  <dcterms:created xsi:type="dcterms:W3CDTF">2010-06-18T18:22:22Z</dcterms:created>
  <dcterms:modified xsi:type="dcterms:W3CDTF">2018-03-03T03:09:56Z</dcterms:modified>
</cp:coreProperties>
</file>