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0" r:id="rId4"/>
    <p:sldId id="279" r:id="rId5"/>
    <p:sldId id="275" r:id="rId6"/>
    <p:sldId id="262" r:id="rId7"/>
    <p:sldId id="263" r:id="rId8"/>
    <p:sldId id="276" r:id="rId9"/>
    <p:sldId id="272" r:id="rId10"/>
    <p:sldId id="273" r:id="rId11"/>
    <p:sldId id="277" r:id="rId12"/>
    <p:sldId id="267" r:id="rId13"/>
    <p:sldId id="266" r:id="rId14"/>
    <p:sldId id="27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04" y="-17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81000" y="381000"/>
            <a:ext cx="11391900" cy="5715000"/>
          </a:xfrm>
          <a:prstGeom prst="rect">
            <a:avLst/>
          </a:prstGeom>
          <a:solidFill>
            <a:srgbClr val="4CC1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1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4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1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8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8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9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8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2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9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2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B52E9E-2FE2-4C5F-A01D-9CE4A4694AAA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95DF2-6E39-4797-953B-0475DC9D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5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5900" y="228600"/>
            <a:ext cx="0" cy="640080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1963400" y="228600"/>
            <a:ext cx="0" cy="640080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15900" y="6629400"/>
            <a:ext cx="47498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200900" y="6629400"/>
            <a:ext cx="47625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0" descr="SHGP-APBP_wordmark_final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269" y="6248400"/>
            <a:ext cx="17954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215900" y="228600"/>
            <a:ext cx="4974937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6959600" y="228600"/>
            <a:ext cx="50038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1200" spc="150" dirty="0" smtClean="0">
                <a:latin typeface="Arial"/>
                <a:cs typeface="Arial"/>
              </a:rPr>
              <a:t>M7 - TRAINING </a:t>
            </a:r>
            <a:endParaRPr lang="en-US" sz="1200" spc="1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35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381000"/>
            <a:ext cx="107823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000000"/>
                </a:solidFill>
                <a:latin typeface="Bebas Neue Regular" charset="0"/>
                <a:cs typeface="Bebas Neue Regular" charset="0"/>
              </a:rPr>
              <a:t>Module 7</a:t>
            </a:r>
            <a:endParaRPr lang="en-US" sz="3600" dirty="0" smtClean="0">
              <a:solidFill>
                <a:schemeClr val="bg1"/>
              </a:solidFill>
              <a:latin typeface="Bebas Neue Regular" charset="0"/>
              <a:cs typeface="Bebas Neue Regular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Bebas Neue Regular" charset="0"/>
                <a:cs typeface="Bebas Neue Regular" charset="0"/>
              </a:rPr>
              <a:t>NOTES</a:t>
            </a:r>
            <a:endParaRPr lang="en-US" sz="6000" dirty="0">
              <a:solidFill>
                <a:schemeClr val="bg1"/>
              </a:solidFill>
              <a:latin typeface="Bebas Neue Regular" charset="0"/>
              <a:cs typeface="Bebas Neue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64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467095"/>
              </p:ext>
            </p:extLst>
          </p:nvPr>
        </p:nvGraphicFramePr>
        <p:xfrm>
          <a:off x="965200" y="999066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4973"/>
                <a:gridCol w="97922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Balance Sheet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December 31, 2016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Current Liabilities: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Interest Payable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3,200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Long Term Liabilities: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B/P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60,000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588512"/>
              </p:ext>
            </p:extLst>
          </p:nvPr>
        </p:nvGraphicFramePr>
        <p:xfrm>
          <a:off x="8115300" y="1008380"/>
          <a:ext cx="3124200" cy="3114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4973"/>
                <a:gridCol w="97922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Statement</a:t>
                      </a:r>
                      <a:r>
                        <a:rPr lang="en-US" sz="1600" baseline="0" dirty="0" smtClean="0"/>
                        <a:t> of Cash Flows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Financing Cash Flow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Received</a:t>
                      </a:r>
                      <a:r>
                        <a:rPr lang="en-US" sz="1400" baseline="0" dirty="0" smtClean="0"/>
                        <a:t> from NP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$60,000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138864"/>
              </p:ext>
            </p:extLst>
          </p:nvPr>
        </p:nvGraphicFramePr>
        <p:xfrm>
          <a:off x="4540250" y="1008380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31493"/>
                <a:gridCol w="79270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Income Statement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Interest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3,200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321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Discounted Bond</a:t>
            </a:r>
            <a:endParaRPr lang="en-US" sz="3600" dirty="0"/>
          </a:p>
        </p:txBody>
      </p:sp>
      <p:sp>
        <p:nvSpPr>
          <p:cNvPr id="60" name="Rectangle 1"/>
          <p:cNvSpPr>
            <a:spLocks noChangeArrowheads="1"/>
          </p:cNvSpPr>
          <p:nvPr/>
        </p:nvSpPr>
        <p:spPr bwMode="auto">
          <a:xfrm>
            <a:off x="1011115" y="1627489"/>
            <a:ext cx="460228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 #2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Want to borrow $60,000 by issuing a 3-year noninterest-bearing note. The market interest rate is 10% and the note will be dated May 1, 2016.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048266"/>
              </p:ext>
            </p:extLst>
          </p:nvPr>
        </p:nvGraphicFramePr>
        <p:xfrm>
          <a:off x="990600" y="3742266"/>
          <a:ext cx="10210802" cy="2306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58686"/>
                <a:gridCol w="1458686"/>
                <a:gridCol w="1458686"/>
                <a:gridCol w="1458686"/>
                <a:gridCol w="1458686"/>
                <a:gridCol w="1458686"/>
                <a:gridCol w="14586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Cash Interest Payment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Discount</a:t>
                      </a:r>
                      <a:r>
                        <a:rPr lang="en-US" sz="1600" baseline="0" dirty="0" smtClean="0"/>
                        <a:t> Reduction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Discount Remaining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Face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Carrying Value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2,984.22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57,015.78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4,800.00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5,701.58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901.58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2,082.64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57,917.36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4,800.00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5,791.74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991.74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1,090.90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58,909.10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4,800.00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5,890.91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1090.90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60,000.00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" name="Rectangle 61"/>
          <p:cNvSpPr/>
          <p:nvPr/>
        </p:nvSpPr>
        <p:spPr>
          <a:xfrm>
            <a:off x="7112000" y="1627488"/>
            <a:ext cx="41021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FV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60,000</a:t>
            </a:r>
            <a:endParaRPr lang="en-US" altLang="en-US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PMT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4800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n-US" altLang="en-US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=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PV = </a:t>
            </a:r>
            <a:r>
              <a:rPr lang="en-US" alt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57,015.78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9302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Table 2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512050"/>
              </p:ext>
            </p:extLst>
          </p:nvPr>
        </p:nvGraphicFramePr>
        <p:xfrm>
          <a:off x="990600" y="552366"/>
          <a:ext cx="10261600" cy="33724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4900"/>
                <a:gridCol w="4025900"/>
                <a:gridCol w="2565400"/>
                <a:gridCol w="2565400"/>
              </a:tblGrid>
              <a:tr h="30658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Date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Account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Debit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Credit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5/1/16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Cash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57,015.78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Discount on Bonds</a:t>
                      </a:r>
                      <a:r>
                        <a:rPr lang="en-US" sz="1300" baseline="0" dirty="0" smtClean="0"/>
                        <a:t> Payable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2,984.22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Bonds Payable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60,000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12/31/16</a:t>
                      </a:r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Interest Expense (5701.58*8/12)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3,801.05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Discount on Bonds Payable</a:t>
                      </a:r>
                      <a:r>
                        <a:rPr lang="en-US" sz="1300" baseline="0" dirty="0" smtClean="0"/>
                        <a:t> (901.58*8/12)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601.05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Interest Payable (4,800*8/12)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3,200.00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5/1/17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Interest Expense</a:t>
                      </a:r>
                      <a:r>
                        <a:rPr lang="en-US" sz="1300" baseline="0" dirty="0" smtClean="0"/>
                        <a:t> (5701.58*4/12)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1,900.53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Interest Payable</a:t>
                      </a:r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3,200.00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Discount on</a:t>
                      </a:r>
                      <a:r>
                        <a:rPr lang="en-US" sz="1300" baseline="0" dirty="0" smtClean="0"/>
                        <a:t> Bonds Payable (901.58*4/12)</a:t>
                      </a:r>
                      <a:endParaRPr lang="en-US" sz="1300" dirty="0" smtClean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300.53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Cash</a:t>
                      </a:r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4,800.00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</a:tbl>
          </a:graphicData>
        </a:graphic>
      </p:graphicFrame>
      <p:graphicFrame>
        <p:nvGraphicFramePr>
          <p:cNvPr id="294" name="Table 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897010"/>
              </p:ext>
            </p:extLst>
          </p:nvPr>
        </p:nvGraphicFramePr>
        <p:xfrm>
          <a:off x="990600" y="4180840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B/P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5" name="Table 2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61346"/>
              </p:ext>
            </p:extLst>
          </p:nvPr>
        </p:nvGraphicFramePr>
        <p:xfrm>
          <a:off x="3687233" y="4180840"/>
          <a:ext cx="2171700" cy="185420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Discount B/P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2,984.22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601.05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2,383.17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300.53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6" name="Table 2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787861"/>
              </p:ext>
            </p:extLst>
          </p:nvPr>
        </p:nvGraphicFramePr>
        <p:xfrm>
          <a:off x="6383866" y="4180840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Payable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7" name="Table 2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665931"/>
              </p:ext>
            </p:extLst>
          </p:nvPr>
        </p:nvGraphicFramePr>
        <p:xfrm>
          <a:off x="9080500" y="4180840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3,801.05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1,900.53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694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73050"/>
              </p:ext>
            </p:extLst>
          </p:nvPr>
        </p:nvGraphicFramePr>
        <p:xfrm>
          <a:off x="965200" y="999066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4973"/>
                <a:gridCol w="97922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Balance Sheet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December 31, 2016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Current Liabilities: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Interest Payable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3,200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Long Term Liabilities: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B/P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60,000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Disc. N/P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2,383.17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b="1" dirty="0" smtClean="0"/>
                        <a:t>57,616.83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44511"/>
              </p:ext>
            </p:extLst>
          </p:nvPr>
        </p:nvGraphicFramePr>
        <p:xfrm>
          <a:off x="8115300" y="1008380"/>
          <a:ext cx="3124200" cy="3114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44700"/>
                <a:gridCol w="10795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Statement</a:t>
                      </a:r>
                      <a:r>
                        <a:rPr lang="en-US" sz="1600" baseline="0" dirty="0" smtClean="0"/>
                        <a:t> of Cash Flows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Financing Cash Flow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Received</a:t>
                      </a:r>
                      <a:r>
                        <a:rPr lang="en-US" sz="1400" baseline="0" dirty="0" smtClean="0"/>
                        <a:t> from NP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$57,015.78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148979"/>
              </p:ext>
            </p:extLst>
          </p:nvPr>
        </p:nvGraphicFramePr>
        <p:xfrm>
          <a:off x="4540250" y="1008380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54250"/>
                <a:gridCol w="86995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Income Statement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Interest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3,801.05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37000" y="4584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45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Premium Bond</a:t>
            </a:r>
            <a:endParaRPr lang="en-US" sz="3600" dirty="0"/>
          </a:p>
        </p:txBody>
      </p:sp>
      <p:sp>
        <p:nvSpPr>
          <p:cNvPr id="109" name="Rectangle 1"/>
          <p:cNvSpPr>
            <a:spLocks noChangeArrowheads="1"/>
          </p:cNvSpPr>
          <p:nvPr/>
        </p:nvSpPr>
        <p:spPr bwMode="auto">
          <a:xfrm>
            <a:off x="1011115" y="1627489"/>
            <a:ext cx="460228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 #2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Want to borrow $60,000 by issuing a 3-year noninterest-bearing note. The market interest rate is 6% and the note will be dated May 1, 2016.</a:t>
            </a:r>
          </a:p>
        </p:txBody>
      </p:sp>
      <p:graphicFrame>
        <p:nvGraphicFramePr>
          <p:cNvPr id="110" name="Table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130179"/>
              </p:ext>
            </p:extLst>
          </p:nvPr>
        </p:nvGraphicFramePr>
        <p:xfrm>
          <a:off x="990600" y="3742266"/>
          <a:ext cx="10210802" cy="2306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58686"/>
                <a:gridCol w="1458686"/>
                <a:gridCol w="1458686"/>
                <a:gridCol w="1458686"/>
                <a:gridCol w="1458686"/>
                <a:gridCol w="1458686"/>
                <a:gridCol w="14586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Cash Interest Payment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Premium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Reduction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Premium </a:t>
                      </a:r>
                      <a:r>
                        <a:rPr lang="en-US" sz="1600" dirty="0" smtClean="0"/>
                        <a:t>Remaining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Face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Carrying Value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3,207.61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63,207.61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4,800.00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3,792.46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1007.54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2,200.07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62,200.07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4,800.00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3,732.00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1068.00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1,132.07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61,132.07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4,800.00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3,667.92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1132.07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60,000.00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1" name="Rectangle 110"/>
          <p:cNvSpPr/>
          <p:nvPr/>
        </p:nvSpPr>
        <p:spPr>
          <a:xfrm>
            <a:off x="7112000" y="1627488"/>
            <a:ext cx="41021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FV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60,000</a:t>
            </a:r>
            <a:endParaRPr lang="en-US" altLang="en-US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PMT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4800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=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PV = </a:t>
            </a:r>
            <a:r>
              <a:rPr lang="en-US" alt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63,207.61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047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" name="Table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914565"/>
              </p:ext>
            </p:extLst>
          </p:nvPr>
        </p:nvGraphicFramePr>
        <p:xfrm>
          <a:off x="990600" y="552366"/>
          <a:ext cx="10261600" cy="33724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4900"/>
                <a:gridCol w="4025900"/>
                <a:gridCol w="2565400"/>
                <a:gridCol w="2565400"/>
              </a:tblGrid>
              <a:tr h="30658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Date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Account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Debit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Credit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5/1/16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Cash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63,207.61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Premium on Bonds</a:t>
                      </a:r>
                      <a:r>
                        <a:rPr lang="en-US" sz="1300" baseline="0" dirty="0" smtClean="0"/>
                        <a:t> Payable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3,207.61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Bonds Payable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60,000.00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12/31/16</a:t>
                      </a:r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Interest Expense (3792.46*8/12)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2,528.31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Premium on Bonds Payable</a:t>
                      </a:r>
                      <a:r>
                        <a:rPr lang="en-US" sz="1300" baseline="0" dirty="0" smtClean="0"/>
                        <a:t> (1007.54*8/12)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671.69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Interest Payable (4,800*8/12)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3,200.00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5/1/17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Interest Expense</a:t>
                      </a:r>
                      <a:r>
                        <a:rPr lang="en-US" sz="1300" baseline="0" dirty="0" smtClean="0"/>
                        <a:t> (3792.46*4/12)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1,264.15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Interest Payable</a:t>
                      </a:r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3,200.00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Premium on</a:t>
                      </a:r>
                      <a:r>
                        <a:rPr lang="en-US" sz="1300" baseline="0" dirty="0" smtClean="0"/>
                        <a:t> Bonds Payable (1007.54*4/12)</a:t>
                      </a:r>
                      <a:endParaRPr lang="en-US" sz="1300" dirty="0" smtClean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335.85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</a:tr>
              <a:tr h="306585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300" dirty="0" smtClean="0"/>
                        <a:t>Cash</a:t>
                      </a:r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endParaRPr lang="en-US" sz="1300" dirty="0"/>
                    </a:p>
                  </a:txBody>
                  <a:tcPr marL="75597" marR="75597" marT="37798" marB="3779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/>
                        <a:t>4,800.00</a:t>
                      </a:r>
                      <a:endParaRPr lang="en-US" sz="1300" dirty="0"/>
                    </a:p>
                  </a:txBody>
                  <a:tcPr marL="75597" marR="75597" marT="37798" marB="37798"/>
                </a:tc>
              </a:tr>
            </a:tbl>
          </a:graphicData>
        </a:graphic>
      </p:graphicFrame>
      <p:graphicFrame>
        <p:nvGraphicFramePr>
          <p:cNvPr id="292" name="Table 2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880136"/>
              </p:ext>
            </p:extLst>
          </p:nvPr>
        </p:nvGraphicFramePr>
        <p:xfrm>
          <a:off x="990600" y="4180840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B/P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3" name="Table 2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897947"/>
              </p:ext>
            </p:extLst>
          </p:nvPr>
        </p:nvGraphicFramePr>
        <p:xfrm>
          <a:off x="3687233" y="4180840"/>
          <a:ext cx="2171700" cy="185420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Discount B/P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3,707.61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671.69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2,535.92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335.85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4" name="Table 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475874"/>
              </p:ext>
            </p:extLst>
          </p:nvPr>
        </p:nvGraphicFramePr>
        <p:xfrm>
          <a:off x="6383866" y="4180840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Payable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5" name="Table 2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50559"/>
              </p:ext>
            </p:extLst>
          </p:nvPr>
        </p:nvGraphicFramePr>
        <p:xfrm>
          <a:off x="9080500" y="4180840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2,528.31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1,264.14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47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327370"/>
              </p:ext>
            </p:extLst>
          </p:nvPr>
        </p:nvGraphicFramePr>
        <p:xfrm>
          <a:off x="965200" y="999066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4973"/>
                <a:gridCol w="97922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Balance Sheet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December 31, 2016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Current Liabilities: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Interest Payable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3,200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Long Term Liabilities: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B/P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smtClean="0"/>
                        <a:t>60,000.00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Prem. N/P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2,535.92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b="1" dirty="0" smtClean="0"/>
                        <a:t>62,535.92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763112"/>
              </p:ext>
            </p:extLst>
          </p:nvPr>
        </p:nvGraphicFramePr>
        <p:xfrm>
          <a:off x="8115300" y="1008380"/>
          <a:ext cx="3124200" cy="3114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44700"/>
                <a:gridCol w="10795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Statement</a:t>
                      </a:r>
                      <a:r>
                        <a:rPr lang="en-US" sz="1600" baseline="0" dirty="0" smtClean="0"/>
                        <a:t> of Cash Flows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Financing Cash Flow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Received</a:t>
                      </a:r>
                      <a:r>
                        <a:rPr lang="en-US" sz="1400" baseline="0" dirty="0" smtClean="0"/>
                        <a:t> from NP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$63,207.61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67538"/>
              </p:ext>
            </p:extLst>
          </p:nvPr>
        </p:nvGraphicFramePr>
        <p:xfrm>
          <a:off x="4540250" y="1008380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54250"/>
                <a:gridCol w="86995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Income Statement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Interest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2,528.31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73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Installment Loan</a:t>
            </a:r>
            <a:endParaRPr lang="en-US" sz="36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11115" y="1765987"/>
            <a:ext cx="480548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 #1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$60,000 3-year installment note with annual payments and 10% market rate of interest.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 made May 1, 2016.</a:t>
            </a:r>
            <a:endParaRPr kumimoji="0" lang="en-US" altLang="en-US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478566"/>
              </p:ext>
            </p:extLst>
          </p:nvPr>
        </p:nvGraphicFramePr>
        <p:xfrm>
          <a:off x="990600" y="3742266"/>
          <a:ext cx="10210800" cy="1854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42160"/>
                <a:gridCol w="2042160"/>
                <a:gridCol w="2042160"/>
                <a:gridCol w="2042160"/>
                <a:gridCol w="2042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Principal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Carrying Value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$60,000.00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24,126.89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6,000.00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18,126.89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41,873.11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24,126.89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4,187.31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19,939.58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21,933.53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24,126.89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2,192.35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21,933.53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112000" y="1627488"/>
            <a:ext cx="41021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FV =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PMT = </a:t>
            </a:r>
            <a:r>
              <a:rPr lang="en-US" altLang="en-US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$24,126.89</a:t>
            </a:r>
            <a:endParaRPr lang="en-US" altLang="en-US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= 10%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=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PV = 60,000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315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/>
          <p:cNvSpPr>
            <a:spLocks noChangeAspect="1" noChangeArrowheads="1" noTextEdit="1"/>
          </p:cNvSpPr>
          <p:nvPr/>
        </p:nvSpPr>
        <p:spPr bwMode="auto">
          <a:xfrm>
            <a:off x="1277938" y="121857"/>
            <a:ext cx="9864725" cy="401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>
            <a:off x="6162533" y="10106438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43815"/>
              </p:ext>
            </p:extLst>
          </p:nvPr>
        </p:nvGraphicFramePr>
        <p:xfrm>
          <a:off x="990600" y="973666"/>
          <a:ext cx="10261600" cy="3337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4900"/>
                <a:gridCol w="4025900"/>
                <a:gridCol w="2565400"/>
                <a:gridCol w="256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Debit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Credit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Cash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N/P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12/31/16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Interest Expense (6000•8/12)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Interest Payable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N/P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18,126.89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Interest</a:t>
                      </a:r>
                      <a:r>
                        <a:rPr lang="en-US" sz="1600" baseline="0" dirty="0" smtClean="0"/>
                        <a:t> Expense (6000*4/12)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Interest Payable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Cash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24,126.89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765540"/>
              </p:ext>
            </p:extLst>
          </p:nvPr>
        </p:nvGraphicFramePr>
        <p:xfrm>
          <a:off x="22606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N/P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18,126.89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41,873.11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22825"/>
              </p:ext>
            </p:extLst>
          </p:nvPr>
        </p:nvGraphicFramePr>
        <p:xfrm>
          <a:off x="50165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Payable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4,000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4,000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79807"/>
              </p:ext>
            </p:extLst>
          </p:nvPr>
        </p:nvGraphicFramePr>
        <p:xfrm>
          <a:off x="77978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4,000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2,000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780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382587"/>
              </p:ext>
            </p:extLst>
          </p:nvPr>
        </p:nvGraphicFramePr>
        <p:xfrm>
          <a:off x="965200" y="999066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4973"/>
                <a:gridCol w="97922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Balance Sheet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December 31</a:t>
                      </a:r>
                      <a:r>
                        <a:rPr lang="en-US" sz="1400" smtClean="0"/>
                        <a:t>, 2016</a:t>
                      </a: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Liabilities: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Current Liabilities (due within</a:t>
                      </a:r>
                      <a:r>
                        <a:rPr lang="en-US" sz="1400" baseline="0" dirty="0" smtClean="0"/>
                        <a:t> a year)</a:t>
                      </a:r>
                      <a:r>
                        <a:rPr lang="en-US" sz="1400" dirty="0" smtClean="0"/>
                        <a:t>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Interest Payable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4,000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Note Payable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18,126.89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Long</a:t>
                      </a:r>
                      <a:r>
                        <a:rPr lang="en-US" sz="1400" baseline="0" dirty="0" smtClean="0"/>
                        <a:t> Term </a:t>
                      </a:r>
                      <a:r>
                        <a:rPr lang="en-US" sz="1400" dirty="0" smtClean="0"/>
                        <a:t>Liabilities: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Notes Payable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41,873.11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91069"/>
              </p:ext>
            </p:extLst>
          </p:nvPr>
        </p:nvGraphicFramePr>
        <p:xfrm>
          <a:off x="8115300" y="1008380"/>
          <a:ext cx="3124200" cy="3114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4973"/>
                <a:gridCol w="97922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Statement</a:t>
                      </a:r>
                      <a:r>
                        <a:rPr lang="en-US" sz="1600" baseline="0" dirty="0" smtClean="0"/>
                        <a:t> of Cash Flows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Financing Cash Flow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Received</a:t>
                      </a:r>
                      <a:r>
                        <a:rPr lang="en-US" sz="1400" baseline="0" dirty="0" smtClean="0"/>
                        <a:t> from NP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$60,000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40426"/>
              </p:ext>
            </p:extLst>
          </p:nvPr>
        </p:nvGraphicFramePr>
        <p:xfrm>
          <a:off x="4540250" y="1008380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31493"/>
                <a:gridCol w="79270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Income Statement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Interest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996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Non-Interest Bearing Loan</a:t>
            </a:r>
            <a:endParaRPr lang="en-US" sz="3600" dirty="0"/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011115" y="1627488"/>
            <a:ext cx="480548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 #2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Want to borrow $60,000 by issuing a 3-year noninterest-bearing note. The market interest rate is 10% and the note will be date May 1, 2016.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023265"/>
              </p:ext>
            </p:extLst>
          </p:nvPr>
        </p:nvGraphicFramePr>
        <p:xfrm>
          <a:off x="990600" y="3742266"/>
          <a:ext cx="10210800" cy="2062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01800"/>
                <a:gridCol w="1701800"/>
                <a:gridCol w="1701800"/>
                <a:gridCol w="1701800"/>
                <a:gridCol w="1701800"/>
                <a:gridCol w="1701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Discounts on Notes Payable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Face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Carrying Value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19860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79860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13860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79860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66000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6600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7260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79860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72600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7260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79860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79860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Rectangle 58"/>
          <p:cNvSpPr/>
          <p:nvPr/>
        </p:nvSpPr>
        <p:spPr>
          <a:xfrm>
            <a:off x="7112000" y="1627488"/>
            <a:ext cx="41021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FV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altLang="en-US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alt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79,860</a:t>
            </a:r>
            <a:endParaRPr lang="en-US" altLang="en-US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PMT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10%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=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PV = 60,000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44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195704"/>
              </p:ext>
            </p:extLst>
          </p:nvPr>
        </p:nvGraphicFramePr>
        <p:xfrm>
          <a:off x="990600" y="973666"/>
          <a:ext cx="10261600" cy="3337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4900"/>
                <a:gridCol w="4025900"/>
                <a:gridCol w="2565400"/>
                <a:gridCol w="256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Debit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Credit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Cash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Discount</a:t>
                      </a:r>
                      <a:r>
                        <a:rPr lang="en-US" sz="1600" baseline="0" dirty="0" smtClean="0"/>
                        <a:t> on Notes Payable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19,860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Notes Payable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79,860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12/31/16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Interest Expense (6000*8/12)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Discount on Notes</a:t>
                      </a:r>
                      <a:r>
                        <a:rPr lang="en-US" sz="1600" baseline="0" dirty="0" smtClean="0"/>
                        <a:t> Payable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47392"/>
              </p:ext>
            </p:extLst>
          </p:nvPr>
        </p:nvGraphicFramePr>
        <p:xfrm>
          <a:off x="22606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N/P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78,860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936253"/>
              </p:ext>
            </p:extLst>
          </p:nvPr>
        </p:nvGraphicFramePr>
        <p:xfrm>
          <a:off x="50165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Discount on N/P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19,860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4,000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15,860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711052"/>
              </p:ext>
            </p:extLst>
          </p:nvPr>
        </p:nvGraphicFramePr>
        <p:xfrm>
          <a:off x="77978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4,000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078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6836"/>
              </p:ext>
            </p:extLst>
          </p:nvPr>
        </p:nvGraphicFramePr>
        <p:xfrm>
          <a:off x="965200" y="999066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4973"/>
                <a:gridCol w="97922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Balance Sheet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December 31, 2016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Current Liabilities: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lvl="0" algn="l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Long Term Liabilities: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Notes Payable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79,860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US" sz="1400" dirty="0" smtClean="0"/>
                        <a:t>Disc. N/P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dirty="0" smtClean="0"/>
                        <a:t>15,860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sz="1400" b="1" dirty="0" smtClean="0"/>
                        <a:t>64,000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40683"/>
              </p:ext>
            </p:extLst>
          </p:nvPr>
        </p:nvGraphicFramePr>
        <p:xfrm>
          <a:off x="8115300" y="1008380"/>
          <a:ext cx="3124200" cy="31140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4973"/>
                <a:gridCol w="97922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Statement</a:t>
                      </a:r>
                      <a:r>
                        <a:rPr lang="en-US" sz="1600" baseline="0" dirty="0" smtClean="0"/>
                        <a:t> of Cash Flows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Financing Cash Flow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Received</a:t>
                      </a:r>
                      <a:r>
                        <a:rPr lang="en-US" sz="1400" baseline="0" dirty="0" smtClean="0"/>
                        <a:t> from NP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$60,000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02433"/>
              </p:ext>
            </p:extLst>
          </p:nvPr>
        </p:nvGraphicFramePr>
        <p:xfrm>
          <a:off x="4540250" y="1008380"/>
          <a:ext cx="31242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31493"/>
                <a:gridCol w="79270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Income Statement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Interest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334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Periodic Lump-Sum Bond</a:t>
            </a:r>
            <a:endParaRPr lang="en-US" sz="3600" dirty="0"/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1011115" y="1627489"/>
            <a:ext cx="460228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 #3</a:t>
            </a:r>
          </a:p>
          <a:p>
            <a:r>
              <a:rPr lang="en-US" dirty="0">
                <a:solidFill>
                  <a:prstClr val="black"/>
                </a:solidFill>
              </a:rPr>
              <a:t>3-year note with a $60,000 face value and an 8% face rate that is paid annually.</a:t>
            </a:r>
          </a:p>
          <a:p>
            <a:r>
              <a:rPr lang="en-US" dirty="0">
                <a:solidFill>
                  <a:prstClr val="black"/>
                </a:solidFill>
              </a:rPr>
              <a:t>The market rate of interest on the day the note is issued (May 1, 2016) is 8%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17654"/>
              </p:ext>
            </p:extLst>
          </p:nvPr>
        </p:nvGraphicFramePr>
        <p:xfrm>
          <a:off x="990600" y="3742266"/>
          <a:ext cx="10210800" cy="2062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01800"/>
                <a:gridCol w="1701800"/>
                <a:gridCol w="1701800"/>
                <a:gridCol w="1701800"/>
                <a:gridCol w="1701800"/>
                <a:gridCol w="1701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Carrying Value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4800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4800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4800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4800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5/1/19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4800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4800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60000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5" name="Rectangle 54"/>
          <p:cNvSpPr/>
          <p:nvPr/>
        </p:nvSpPr>
        <p:spPr>
          <a:xfrm>
            <a:off x="7112000" y="1627488"/>
            <a:ext cx="41021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FV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alt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$60,000</a:t>
            </a:r>
            <a:endParaRPr lang="en-US" altLang="en-US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PMT </a:t>
            </a: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4800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=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= 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PV = 60,000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84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22033"/>
              </p:ext>
            </p:extLst>
          </p:nvPr>
        </p:nvGraphicFramePr>
        <p:xfrm>
          <a:off x="990600" y="973666"/>
          <a:ext cx="10261600" cy="3337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4900"/>
                <a:gridCol w="4025900"/>
                <a:gridCol w="2565400"/>
                <a:gridCol w="256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Debit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Credit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Cash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B/P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12/31/16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Interest Expense (4800*8/12)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Interest Payable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5/1/17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Interest Expense (4800*4/12)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1,600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Interest Payable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Cash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4,800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42993"/>
              </p:ext>
            </p:extLst>
          </p:nvPr>
        </p:nvGraphicFramePr>
        <p:xfrm>
          <a:off x="22606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B/P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60,000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401660"/>
              </p:ext>
            </p:extLst>
          </p:nvPr>
        </p:nvGraphicFramePr>
        <p:xfrm>
          <a:off x="50165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Payable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65494"/>
              </p:ext>
            </p:extLst>
          </p:nvPr>
        </p:nvGraphicFramePr>
        <p:xfrm>
          <a:off x="7797800" y="4631266"/>
          <a:ext cx="2171700" cy="1112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096601"/>
                <a:gridCol w="107509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Interest Expense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3,200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1,600</a:t>
                      </a:r>
                      <a:endParaRPr lang="en-US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62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1149</Words>
  <Application>Microsoft Macintosh PowerPoint</Application>
  <PresentationFormat>Custom</PresentationFormat>
  <Paragraphs>425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Installment Loan</vt:lpstr>
      <vt:lpstr>PowerPoint Presentation</vt:lpstr>
      <vt:lpstr>PowerPoint Presentation</vt:lpstr>
      <vt:lpstr>Non-Interest Bearing Loan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Hutchinson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Janie Patterson</dc:creator>
  <cp:lastModifiedBy>Ben Requena</cp:lastModifiedBy>
  <cp:revision>79</cp:revision>
  <dcterms:created xsi:type="dcterms:W3CDTF">2017-06-16T13:50:26Z</dcterms:created>
  <dcterms:modified xsi:type="dcterms:W3CDTF">2018-03-03T03:20:14Z</dcterms:modified>
</cp:coreProperties>
</file>