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73"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56" r:id="rId16"/>
    <p:sldId id="272" r:id="rId17"/>
    <p:sldId id="274" r:id="rId18"/>
    <p:sldId id="282" r:id="rId19"/>
    <p:sldId id="275" r:id="rId20"/>
    <p:sldId id="276" r:id="rId21"/>
    <p:sldId id="290" r:id="rId22"/>
    <p:sldId id="291" r:id="rId23"/>
    <p:sldId id="292" r:id="rId24"/>
    <p:sldId id="258" r:id="rId25"/>
    <p:sldId id="283" r:id="rId26"/>
    <p:sldId id="284" r:id="rId27"/>
    <p:sldId id="285" r:id="rId28"/>
    <p:sldId id="286" r:id="rId29"/>
    <p:sldId id="287" r:id="rId30"/>
    <p:sldId id="288" r:id="rId31"/>
    <p:sldId id="289"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312" y="-10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23AE305-68A8-4CF2-B8F7-CAFC8EB2AE60}" type="datetimeFigureOut">
              <a:rPr lang="en-US" smtClean="0"/>
              <a:t>3/12/18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76AA312-2651-4BAC-8DFD-96B68E94C690}" type="slidenum">
              <a:rPr lang="en-US" smtClean="0"/>
              <a:t>‹#›</a:t>
            </a:fld>
            <a:endParaRPr lang="en-US"/>
          </a:p>
        </p:txBody>
      </p:sp>
    </p:spTree>
    <p:extLst>
      <p:ext uri="{BB962C8B-B14F-4D97-AF65-F5344CB8AC3E}">
        <p14:creationId xmlns:p14="http://schemas.microsoft.com/office/powerpoint/2010/main" val="3661955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23AE305-68A8-4CF2-B8F7-CAFC8EB2AE60}" type="datetimeFigureOut">
              <a:rPr lang="en-US" smtClean="0"/>
              <a:t>3/12/18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76AA312-2651-4BAC-8DFD-96B68E94C690}" type="slidenum">
              <a:rPr lang="en-US" smtClean="0"/>
              <a:t>‹#›</a:t>
            </a:fld>
            <a:endParaRPr lang="en-US"/>
          </a:p>
        </p:txBody>
      </p:sp>
    </p:spTree>
    <p:extLst>
      <p:ext uri="{BB962C8B-B14F-4D97-AF65-F5344CB8AC3E}">
        <p14:creationId xmlns:p14="http://schemas.microsoft.com/office/powerpoint/2010/main" val="123541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23AE305-68A8-4CF2-B8F7-CAFC8EB2AE60}" type="datetimeFigureOut">
              <a:rPr lang="en-US" smtClean="0"/>
              <a:t>3/12/18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76AA312-2651-4BAC-8DFD-96B68E94C690}" type="slidenum">
              <a:rPr lang="en-US" smtClean="0"/>
              <a:t>‹#›</a:t>
            </a:fld>
            <a:endParaRPr lang="en-US"/>
          </a:p>
        </p:txBody>
      </p:sp>
    </p:spTree>
    <p:extLst>
      <p:ext uri="{BB962C8B-B14F-4D97-AF65-F5344CB8AC3E}">
        <p14:creationId xmlns:p14="http://schemas.microsoft.com/office/powerpoint/2010/main" val="4165525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23AE305-68A8-4CF2-B8F7-CAFC8EB2AE60}" type="datetimeFigureOut">
              <a:rPr lang="en-US" smtClean="0"/>
              <a:t>3/12/18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76AA312-2651-4BAC-8DFD-96B68E94C690}" type="slidenum">
              <a:rPr lang="en-US" smtClean="0"/>
              <a:t>‹#›</a:t>
            </a:fld>
            <a:endParaRPr lang="en-US"/>
          </a:p>
        </p:txBody>
      </p:sp>
    </p:spTree>
    <p:extLst>
      <p:ext uri="{BB962C8B-B14F-4D97-AF65-F5344CB8AC3E}">
        <p14:creationId xmlns:p14="http://schemas.microsoft.com/office/powerpoint/2010/main" val="1159007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23AE305-68A8-4CF2-B8F7-CAFC8EB2AE60}" type="datetimeFigureOut">
              <a:rPr lang="en-US" smtClean="0"/>
              <a:t>3/12/18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76AA312-2651-4BAC-8DFD-96B68E94C690}" type="slidenum">
              <a:rPr lang="en-US" smtClean="0"/>
              <a:t>‹#›</a:t>
            </a:fld>
            <a:endParaRPr lang="en-US"/>
          </a:p>
        </p:txBody>
      </p:sp>
    </p:spTree>
    <p:extLst>
      <p:ext uri="{BB962C8B-B14F-4D97-AF65-F5344CB8AC3E}">
        <p14:creationId xmlns:p14="http://schemas.microsoft.com/office/powerpoint/2010/main" val="2482210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23AE305-68A8-4CF2-B8F7-CAFC8EB2AE60}" type="datetimeFigureOut">
              <a:rPr lang="en-US" smtClean="0"/>
              <a:t>3/12/18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876AA312-2651-4BAC-8DFD-96B68E94C690}" type="slidenum">
              <a:rPr lang="en-US" smtClean="0"/>
              <a:t>‹#›</a:t>
            </a:fld>
            <a:endParaRPr lang="en-US"/>
          </a:p>
        </p:txBody>
      </p:sp>
    </p:spTree>
    <p:extLst>
      <p:ext uri="{BB962C8B-B14F-4D97-AF65-F5344CB8AC3E}">
        <p14:creationId xmlns:p14="http://schemas.microsoft.com/office/powerpoint/2010/main" val="2501847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423AE305-68A8-4CF2-B8F7-CAFC8EB2AE60}" type="datetimeFigureOut">
              <a:rPr lang="en-US" smtClean="0"/>
              <a:t>3/12/18</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876AA312-2651-4BAC-8DFD-96B68E94C690}" type="slidenum">
              <a:rPr lang="en-US" smtClean="0"/>
              <a:t>‹#›</a:t>
            </a:fld>
            <a:endParaRPr lang="en-US"/>
          </a:p>
        </p:txBody>
      </p:sp>
    </p:spTree>
    <p:extLst>
      <p:ext uri="{BB962C8B-B14F-4D97-AF65-F5344CB8AC3E}">
        <p14:creationId xmlns:p14="http://schemas.microsoft.com/office/powerpoint/2010/main" val="1565138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423AE305-68A8-4CF2-B8F7-CAFC8EB2AE60}" type="datetimeFigureOut">
              <a:rPr lang="en-US" smtClean="0"/>
              <a:t>3/12/18</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876AA312-2651-4BAC-8DFD-96B68E94C690}" type="slidenum">
              <a:rPr lang="en-US" smtClean="0"/>
              <a:t>‹#›</a:t>
            </a:fld>
            <a:endParaRPr lang="en-US"/>
          </a:p>
        </p:txBody>
      </p:sp>
    </p:spTree>
    <p:extLst>
      <p:ext uri="{BB962C8B-B14F-4D97-AF65-F5344CB8AC3E}">
        <p14:creationId xmlns:p14="http://schemas.microsoft.com/office/powerpoint/2010/main" val="361734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423AE305-68A8-4CF2-B8F7-CAFC8EB2AE60}" type="datetimeFigureOut">
              <a:rPr lang="en-US" smtClean="0"/>
              <a:t>3/12/18</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876AA312-2651-4BAC-8DFD-96B68E94C690}" type="slidenum">
              <a:rPr lang="en-US" smtClean="0"/>
              <a:t>‹#›</a:t>
            </a:fld>
            <a:endParaRPr lang="en-US"/>
          </a:p>
        </p:txBody>
      </p:sp>
    </p:spTree>
    <p:extLst>
      <p:ext uri="{BB962C8B-B14F-4D97-AF65-F5344CB8AC3E}">
        <p14:creationId xmlns:p14="http://schemas.microsoft.com/office/powerpoint/2010/main" val="546311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23AE305-68A8-4CF2-B8F7-CAFC8EB2AE60}" type="datetimeFigureOut">
              <a:rPr lang="en-US" smtClean="0"/>
              <a:t>3/12/18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876AA312-2651-4BAC-8DFD-96B68E94C690}" type="slidenum">
              <a:rPr lang="en-US" smtClean="0"/>
              <a:t>‹#›</a:t>
            </a:fld>
            <a:endParaRPr lang="en-US"/>
          </a:p>
        </p:txBody>
      </p:sp>
    </p:spTree>
    <p:extLst>
      <p:ext uri="{BB962C8B-B14F-4D97-AF65-F5344CB8AC3E}">
        <p14:creationId xmlns:p14="http://schemas.microsoft.com/office/powerpoint/2010/main" val="70464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23AE305-68A8-4CF2-B8F7-CAFC8EB2AE60}" type="datetimeFigureOut">
              <a:rPr lang="en-US" smtClean="0"/>
              <a:t>3/12/18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876AA312-2651-4BAC-8DFD-96B68E94C690}" type="slidenum">
              <a:rPr lang="en-US" smtClean="0"/>
              <a:t>‹#›</a:t>
            </a:fld>
            <a:endParaRPr lang="en-US"/>
          </a:p>
        </p:txBody>
      </p:sp>
    </p:spTree>
    <p:extLst>
      <p:ext uri="{BB962C8B-B14F-4D97-AF65-F5344CB8AC3E}">
        <p14:creationId xmlns:p14="http://schemas.microsoft.com/office/powerpoint/2010/main" val="6879211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7" name="Straight Connector 6"/>
          <p:cNvCxnSpPr/>
          <p:nvPr userDrawn="1"/>
        </p:nvCxnSpPr>
        <p:spPr>
          <a:xfrm>
            <a:off x="228600" y="228600"/>
            <a:ext cx="0" cy="6400800"/>
          </a:xfrm>
          <a:prstGeom prst="line">
            <a:avLst/>
          </a:prstGeom>
          <a:ln w="28575" cmpd="sng">
            <a:solidFill>
              <a:srgbClr val="4CC1B0"/>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userDrawn="1"/>
        </p:nvCxnSpPr>
        <p:spPr>
          <a:xfrm>
            <a:off x="8915400" y="228600"/>
            <a:ext cx="0" cy="6400800"/>
          </a:xfrm>
          <a:prstGeom prst="line">
            <a:avLst/>
          </a:prstGeom>
          <a:ln w="28575" cmpd="sng">
            <a:solidFill>
              <a:srgbClr val="B7DA9C"/>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228600" y="6629400"/>
            <a:ext cx="3200400" cy="0"/>
          </a:xfrm>
          <a:prstGeom prst="line">
            <a:avLst/>
          </a:prstGeom>
          <a:ln w="28575" cmpd="sng">
            <a:solidFill>
              <a:srgbClr val="4CC1B0"/>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userDrawn="1"/>
        </p:nvCxnSpPr>
        <p:spPr>
          <a:xfrm>
            <a:off x="5715000" y="6629400"/>
            <a:ext cx="3200400" cy="0"/>
          </a:xfrm>
          <a:prstGeom prst="line">
            <a:avLst/>
          </a:prstGeom>
          <a:ln w="28575" cmpd="sng">
            <a:solidFill>
              <a:srgbClr val="B7DA9C"/>
            </a:solidFill>
          </a:ln>
          <a:effectLst/>
        </p:spPr>
        <p:style>
          <a:lnRef idx="2">
            <a:schemeClr val="accent1"/>
          </a:lnRef>
          <a:fillRef idx="0">
            <a:schemeClr val="accent1"/>
          </a:fillRef>
          <a:effectRef idx="1">
            <a:schemeClr val="accent1"/>
          </a:effectRef>
          <a:fontRef idx="minor">
            <a:schemeClr val="tx1"/>
          </a:fontRef>
        </p:style>
      </p:cxnSp>
      <p:pic>
        <p:nvPicPr>
          <p:cNvPr id="11" name="Picture 20" descr="SHGP-APBP_wordmark_final.pn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657600" y="6248400"/>
            <a:ext cx="1795463"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Connector 11"/>
          <p:cNvCxnSpPr/>
          <p:nvPr userDrawn="1"/>
        </p:nvCxnSpPr>
        <p:spPr>
          <a:xfrm>
            <a:off x="228600" y="228600"/>
            <a:ext cx="3429000" cy="0"/>
          </a:xfrm>
          <a:prstGeom prst="line">
            <a:avLst/>
          </a:prstGeom>
          <a:ln w="28575" cmpd="sng">
            <a:solidFill>
              <a:srgbClr val="4CC1B0"/>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a:off x="5486400" y="228600"/>
            <a:ext cx="3429000" cy="0"/>
          </a:xfrm>
          <a:prstGeom prst="line">
            <a:avLst/>
          </a:prstGeom>
          <a:ln w="28575" cmpd="sng">
            <a:solidFill>
              <a:srgbClr val="B7DA9C"/>
            </a:solidFill>
          </a:ln>
          <a:effectLst/>
        </p:spPr>
        <p:style>
          <a:lnRef idx="2">
            <a:schemeClr val="accent1"/>
          </a:lnRef>
          <a:fillRef idx="0">
            <a:schemeClr val="accent1"/>
          </a:fillRef>
          <a:effectRef idx="1">
            <a:schemeClr val="accent1"/>
          </a:effectRef>
          <a:fontRef idx="minor">
            <a:schemeClr val="tx1"/>
          </a:fontRef>
        </p:style>
      </p:cxnSp>
      <p:sp>
        <p:nvSpPr>
          <p:cNvPr id="14" name="Title 1"/>
          <p:cNvSpPr txBox="1">
            <a:spLocks/>
          </p:cNvSpPr>
          <p:nvPr userDrawn="1"/>
        </p:nvSpPr>
        <p:spPr>
          <a:xfrm>
            <a:off x="0" y="0"/>
            <a:ext cx="9144000" cy="457200"/>
          </a:xfrm>
          <a:prstGeom prst="rect">
            <a:avLst/>
          </a:prstGeom>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1200" spc="150" dirty="0" smtClean="0">
                <a:latin typeface="Arial"/>
                <a:cs typeface="Arial"/>
              </a:rPr>
              <a:t>M6 - TRAINING </a:t>
            </a:r>
            <a:endParaRPr lang="en-US" sz="1200" spc="150" dirty="0">
              <a:latin typeface="Arial"/>
              <a:cs typeface="Arial"/>
            </a:endParaRPr>
          </a:p>
        </p:txBody>
      </p:sp>
    </p:spTree>
    <p:extLst>
      <p:ext uri="{BB962C8B-B14F-4D97-AF65-F5344CB8AC3E}">
        <p14:creationId xmlns:p14="http://schemas.microsoft.com/office/powerpoint/2010/main" val="317866124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4572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81000" y="381000"/>
            <a:ext cx="8382000" cy="5715000"/>
          </a:xfrm>
          <a:prstGeom prst="rect">
            <a:avLst/>
          </a:prstGeom>
          <a:solidFill>
            <a:srgbClr val="4CC1B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7" name="Title 1"/>
          <p:cNvSpPr txBox="1">
            <a:spLocks/>
          </p:cNvSpPr>
          <p:nvPr/>
        </p:nvSpPr>
        <p:spPr bwMode="auto">
          <a:xfrm>
            <a:off x="685800" y="381000"/>
            <a:ext cx="77724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6000" dirty="0" smtClean="0">
                <a:solidFill>
                  <a:schemeClr val="bg1"/>
                </a:solidFill>
                <a:latin typeface="Bebas Neue Regular" charset="0"/>
                <a:cs typeface="Bebas Neue Regular" charset="0"/>
              </a:rPr>
              <a:t>Accounting for</a:t>
            </a:r>
            <a:br>
              <a:rPr lang="en-US" sz="6000" dirty="0" smtClean="0">
                <a:solidFill>
                  <a:schemeClr val="bg1"/>
                </a:solidFill>
                <a:latin typeface="Bebas Neue Regular" charset="0"/>
                <a:cs typeface="Bebas Neue Regular" charset="0"/>
              </a:rPr>
            </a:br>
            <a:r>
              <a:rPr lang="en-US" sz="6000" dirty="0" smtClean="0">
                <a:solidFill>
                  <a:schemeClr val="bg1"/>
                </a:solidFill>
                <a:latin typeface="Bebas Neue Regular" charset="0"/>
                <a:cs typeface="Bebas Neue Regular" charset="0"/>
              </a:rPr>
              <a:t>fixed assets</a:t>
            </a:r>
          </a:p>
          <a:p>
            <a:pPr algn="ctr"/>
            <a:r>
              <a:rPr lang="en-US" sz="3600" dirty="0" smtClean="0">
                <a:solidFill>
                  <a:srgbClr val="000000"/>
                </a:solidFill>
                <a:latin typeface="Bebas Neue Regular" charset="0"/>
                <a:cs typeface="Bebas Neue Regular" charset="0"/>
              </a:rPr>
              <a:t>Module 6</a:t>
            </a:r>
            <a:endParaRPr lang="en-US" sz="3600" dirty="0">
              <a:solidFill>
                <a:schemeClr val="bg1"/>
              </a:solidFill>
              <a:latin typeface="Bebas Neue Regular" charset="0"/>
              <a:cs typeface="Bebas Neue Regular" charset="0"/>
            </a:endParaRPr>
          </a:p>
        </p:txBody>
      </p:sp>
    </p:spTree>
    <p:extLst>
      <p:ext uri="{BB962C8B-B14F-4D97-AF65-F5344CB8AC3E}">
        <p14:creationId xmlns:p14="http://schemas.microsoft.com/office/powerpoint/2010/main" val="400579242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90600"/>
            <a:ext cx="7467600" cy="5410200"/>
          </a:xfrm>
        </p:spPr>
        <p:txBody>
          <a:bodyPr anchor="ctr">
            <a:noAutofit/>
          </a:bodyPr>
          <a:lstStyle/>
          <a:p>
            <a:pPr marL="0" indent="0">
              <a:buNone/>
            </a:pPr>
            <a:r>
              <a:rPr lang="en-US" sz="1600" b="1" dirty="0"/>
              <a:t>Net Present Analysis </a:t>
            </a:r>
            <a:r>
              <a:rPr lang="en-US" sz="1600" dirty="0"/>
              <a:t>is a method of evaluating investments that uses the time value of money to assess whether the investment's expected rate of return is greater than the company's cost of capital.</a:t>
            </a:r>
          </a:p>
          <a:p>
            <a:pPr marL="0" indent="0">
              <a:buNone/>
            </a:pPr>
            <a:r>
              <a:rPr lang="en-US" sz="1600" dirty="0"/>
              <a:t> </a:t>
            </a:r>
          </a:p>
          <a:p>
            <a:pPr marL="0" indent="0">
              <a:buNone/>
            </a:pPr>
            <a:r>
              <a:rPr lang="en-US" sz="1600" b="1" dirty="0"/>
              <a:t>Four Step Process</a:t>
            </a:r>
            <a:r>
              <a:rPr lang="en-US" sz="1600" b="1" dirty="0" smtClean="0"/>
              <a:t>:</a:t>
            </a:r>
            <a:r>
              <a:rPr lang="en-US" sz="1600" dirty="0"/>
              <a:t> </a:t>
            </a:r>
            <a:endParaRPr lang="en-US" sz="1600" dirty="0" smtClean="0"/>
          </a:p>
          <a:p>
            <a:pPr marL="514350" indent="-514350">
              <a:buFont typeface="+mj-lt"/>
              <a:buAutoNum type="arabicPeriod"/>
            </a:pPr>
            <a:r>
              <a:rPr lang="en-US" sz="1600" dirty="0" smtClean="0"/>
              <a:t>Estimate the timing and amount of all cash inflows and outflows associated with the potential investment over its anticipated life.</a:t>
            </a:r>
            <a:endParaRPr lang="en-US" sz="1600" dirty="0"/>
          </a:p>
          <a:p>
            <a:pPr marL="514350" indent="-514350">
              <a:buFont typeface="+mj-lt"/>
              <a:buAutoNum type="arabicPeriod"/>
            </a:pPr>
            <a:r>
              <a:rPr lang="en-US" sz="1600" dirty="0" smtClean="0"/>
              <a:t>Calculate </a:t>
            </a:r>
            <a:r>
              <a:rPr lang="en-US" sz="1600" dirty="0"/>
              <a:t>the present value of the expected future cash flows using the company's cost of capital as the discount rate</a:t>
            </a:r>
            <a:r>
              <a:rPr lang="en-US" sz="1600" dirty="0" smtClean="0"/>
              <a:t>.</a:t>
            </a:r>
            <a:endParaRPr lang="en-US" sz="1600" dirty="0"/>
          </a:p>
          <a:p>
            <a:pPr marL="514350" indent="-514350">
              <a:buFont typeface="+mj-lt"/>
              <a:buAutoNum type="arabicPeriod"/>
            </a:pPr>
            <a:r>
              <a:rPr lang="en-US" sz="1600" dirty="0" smtClean="0"/>
              <a:t>Compute </a:t>
            </a:r>
            <a:r>
              <a:rPr lang="en-US" sz="1600" dirty="0"/>
              <a:t>the net present value by subtracting the initial cash outflows necessary to acquire the asset from the present value of the future cash flows</a:t>
            </a:r>
            <a:r>
              <a:rPr lang="en-US" sz="1600" dirty="0" smtClean="0"/>
              <a:t>.</a:t>
            </a:r>
            <a:endParaRPr lang="en-US" sz="1600" dirty="0"/>
          </a:p>
          <a:p>
            <a:pPr marL="514350" indent="-514350">
              <a:buFont typeface="+mj-lt"/>
              <a:buAutoNum type="arabicPeriod"/>
            </a:pPr>
            <a:r>
              <a:rPr lang="en-US" sz="1600" dirty="0" smtClean="0"/>
              <a:t>Decide </a:t>
            </a:r>
            <a:r>
              <a:rPr lang="en-US" sz="1600" dirty="0"/>
              <a:t>to make or reject the investment in the capital asset</a:t>
            </a:r>
            <a:r>
              <a:rPr lang="en-US" sz="1600" dirty="0" smtClean="0"/>
              <a:t>. </a:t>
            </a:r>
            <a:r>
              <a:rPr lang="en-US" sz="1600" dirty="0"/>
              <a:t>If the net present value is zero or positive, the proposed investment is </a:t>
            </a:r>
            <a:r>
              <a:rPr lang="en-US" sz="1600" dirty="0" smtClean="0"/>
              <a:t>acceptable.</a:t>
            </a:r>
            <a:br>
              <a:rPr lang="en-US" sz="1600" dirty="0" smtClean="0"/>
            </a:br>
            <a:r>
              <a:rPr lang="en-US" sz="1600" dirty="0" smtClean="0"/>
              <a:t>If </a:t>
            </a:r>
            <a:r>
              <a:rPr lang="en-US" sz="1600" dirty="0"/>
              <a:t>the NPV is negative, the company should reject the project</a:t>
            </a:r>
            <a:r>
              <a:rPr lang="en-US" sz="1600" dirty="0" smtClean="0"/>
              <a:t>.</a:t>
            </a:r>
            <a:endParaRPr lang="en-US" sz="1600" dirty="0"/>
          </a:p>
        </p:txBody>
      </p:sp>
      <p:sp>
        <p:nvSpPr>
          <p:cNvPr id="5" name="Title 4"/>
          <p:cNvSpPr>
            <a:spLocks noGrp="1"/>
          </p:cNvSpPr>
          <p:nvPr>
            <p:ph type="title"/>
          </p:nvPr>
        </p:nvSpPr>
        <p:spPr/>
        <p:txBody>
          <a:bodyPr/>
          <a:lstStyle/>
          <a:p>
            <a:r>
              <a:rPr lang="en-US" dirty="0" smtClean="0"/>
              <a:t>Net Present Value Analysis</a:t>
            </a:r>
            <a:endParaRPr lang="en-US" dirty="0"/>
          </a:p>
        </p:txBody>
      </p:sp>
    </p:spTree>
    <p:extLst>
      <p:ext uri="{BB962C8B-B14F-4D97-AF65-F5344CB8AC3E}">
        <p14:creationId xmlns:p14="http://schemas.microsoft.com/office/powerpoint/2010/main" val="99787991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040488"/>
            <a:ext cx="7315200" cy="4401204"/>
          </a:xfrm>
          <a:prstGeom prst="rect">
            <a:avLst/>
          </a:prstGeom>
        </p:spPr>
        <p:txBody>
          <a:bodyPr wrap="square" anchor="ctr">
            <a:spAutoFit/>
          </a:bodyPr>
          <a:lstStyle/>
          <a:p>
            <a:r>
              <a:rPr lang="en-US" sz="1400" b="1" dirty="0"/>
              <a:t>Even Cash Flow Example</a:t>
            </a:r>
            <a:endParaRPr lang="en-US" sz="1400" dirty="0"/>
          </a:p>
          <a:p>
            <a:r>
              <a:rPr lang="en-US" sz="1400" dirty="0"/>
              <a:t>Example from text: A company wants to acquire equipment worth $750,000.  The equipment is going to save the firm $250,000 per year over the next four years. </a:t>
            </a:r>
            <a:r>
              <a:rPr lang="en-US" sz="1400" dirty="0" smtClean="0"/>
              <a:t>The </a:t>
            </a:r>
            <a:r>
              <a:rPr lang="en-US" sz="1400" dirty="0"/>
              <a:t>cost of capital (aka hurdle rate) is 10%.  Should the firm purchase the equipment?</a:t>
            </a:r>
          </a:p>
          <a:p>
            <a:r>
              <a:rPr lang="en-US" sz="1400" dirty="0"/>
              <a:t> </a:t>
            </a:r>
          </a:p>
          <a:p>
            <a:r>
              <a:rPr lang="en-US" sz="1400" dirty="0"/>
              <a:t>1. Identify Cash </a:t>
            </a:r>
            <a:r>
              <a:rPr lang="en-US" sz="1400" dirty="0" smtClean="0"/>
              <a:t>flows</a:t>
            </a:r>
          </a:p>
          <a:p>
            <a:r>
              <a:rPr lang="en-US" sz="1400" dirty="0" smtClean="0"/>
              <a:t>                                   N=0	   N=1	        N=2	           N=3</a:t>
            </a:r>
            <a:r>
              <a:rPr lang="en-US" sz="1400" dirty="0"/>
              <a:t> </a:t>
            </a:r>
            <a:r>
              <a:rPr lang="en-US" sz="1400" dirty="0" smtClean="0"/>
              <a:t>             N=4</a:t>
            </a:r>
          </a:p>
          <a:p>
            <a:r>
              <a:rPr lang="en-US" sz="1400" dirty="0" smtClean="0"/>
              <a:t>Cash Outflows    </a:t>
            </a:r>
            <a:r>
              <a:rPr lang="en-US" sz="1400" dirty="0" smtClean="0"/>
              <a:t>   (</a:t>
            </a:r>
            <a:r>
              <a:rPr lang="en-US" sz="1400" dirty="0" smtClean="0"/>
              <a:t>750,000</a:t>
            </a:r>
            <a:r>
              <a:rPr lang="en-US" sz="1400" dirty="0"/>
              <a:t>)</a:t>
            </a:r>
          </a:p>
          <a:p>
            <a:r>
              <a:rPr lang="en-US" sz="1400" dirty="0" smtClean="0"/>
              <a:t>Cash </a:t>
            </a:r>
            <a:r>
              <a:rPr lang="en-US" sz="1400" dirty="0"/>
              <a:t>Inflows	</a:t>
            </a:r>
            <a:r>
              <a:rPr lang="en-US" sz="1400" dirty="0" smtClean="0"/>
              <a:t>                 250,000</a:t>
            </a:r>
            <a:r>
              <a:rPr lang="en-US" sz="1400" dirty="0"/>
              <a:t>	 </a:t>
            </a:r>
            <a:r>
              <a:rPr lang="en-US" sz="1400" dirty="0" smtClean="0"/>
              <a:t>   250,000      250,000        250,000</a:t>
            </a:r>
            <a:endParaRPr lang="en-US" sz="1400" dirty="0"/>
          </a:p>
          <a:p>
            <a:r>
              <a:rPr lang="en-US" sz="1400" dirty="0"/>
              <a:t> </a:t>
            </a:r>
          </a:p>
          <a:p>
            <a:r>
              <a:rPr lang="en-US" sz="1400" dirty="0"/>
              <a:t>2. Find the present value of the future cash flows.</a:t>
            </a:r>
          </a:p>
          <a:p>
            <a:r>
              <a:rPr lang="en-US" sz="1400" dirty="0"/>
              <a:t>ANN= 250,000; </a:t>
            </a:r>
            <a:r>
              <a:rPr lang="en-US" sz="1400" dirty="0" smtClean="0"/>
              <a:t>    c=1</a:t>
            </a:r>
            <a:r>
              <a:rPr lang="en-US" sz="1400" dirty="0"/>
              <a:t>; </a:t>
            </a:r>
            <a:r>
              <a:rPr lang="en-US" sz="1400" dirty="0" smtClean="0"/>
              <a:t>    n=4</a:t>
            </a:r>
            <a:r>
              <a:rPr lang="en-US" sz="1400" dirty="0"/>
              <a:t>; </a:t>
            </a:r>
            <a:r>
              <a:rPr lang="en-US" sz="1400" dirty="0" smtClean="0"/>
              <a:t>    FV=0;     </a:t>
            </a:r>
            <a:r>
              <a:rPr lang="en-US" sz="1400" dirty="0"/>
              <a:t>r=10; </a:t>
            </a:r>
            <a:r>
              <a:rPr lang="en-US" sz="1400" dirty="0" smtClean="0"/>
              <a:t>    PV=792,466.36</a:t>
            </a:r>
            <a:endParaRPr lang="en-US" sz="1400" dirty="0"/>
          </a:p>
          <a:p>
            <a:r>
              <a:rPr lang="en-US" sz="1400" dirty="0"/>
              <a:t> </a:t>
            </a:r>
          </a:p>
          <a:p>
            <a:r>
              <a:rPr lang="en-US" sz="1400" dirty="0"/>
              <a:t>3. Compute the net present value</a:t>
            </a:r>
          </a:p>
          <a:p>
            <a:r>
              <a:rPr lang="en-US" sz="1400" dirty="0"/>
              <a:t>Present value of future cash flows	</a:t>
            </a:r>
            <a:r>
              <a:rPr lang="en-US" sz="1400" dirty="0" smtClean="0"/>
              <a:t>	792,466</a:t>
            </a:r>
            <a:endParaRPr lang="en-US" sz="1400" dirty="0"/>
          </a:p>
          <a:p>
            <a:r>
              <a:rPr lang="en-US" sz="1400" dirty="0"/>
              <a:t>Less: initial investment		</a:t>
            </a:r>
            <a:r>
              <a:rPr lang="en-US" sz="1400" dirty="0" smtClean="0"/>
              <a:t>	</a:t>
            </a:r>
            <a:r>
              <a:rPr lang="en-US" sz="1400" u="sng" dirty="0" smtClean="0"/>
              <a:t>750,000</a:t>
            </a:r>
            <a:endParaRPr lang="en-US" sz="1400" dirty="0"/>
          </a:p>
          <a:p>
            <a:r>
              <a:rPr lang="en-US" sz="1400" dirty="0"/>
              <a:t>Net present value			</a:t>
            </a:r>
            <a:r>
              <a:rPr lang="en-US" sz="1400" u="dbl" dirty="0"/>
              <a:t>$42,466 </a:t>
            </a:r>
            <a:r>
              <a:rPr lang="en-US" sz="1400" dirty="0"/>
              <a:t> </a:t>
            </a:r>
          </a:p>
          <a:p>
            <a:r>
              <a:rPr lang="en-US" sz="1400" dirty="0"/>
              <a:t> </a:t>
            </a:r>
          </a:p>
          <a:p>
            <a:r>
              <a:rPr lang="en-US" sz="1400" dirty="0"/>
              <a:t>4. Accept or reject the proposal	</a:t>
            </a:r>
          </a:p>
          <a:p>
            <a:r>
              <a:rPr lang="en-US" sz="1400" dirty="0"/>
              <a:t>Accept because the NPV is positive</a:t>
            </a:r>
          </a:p>
        </p:txBody>
      </p:sp>
    </p:spTree>
    <p:extLst>
      <p:ext uri="{BB962C8B-B14F-4D97-AF65-F5344CB8AC3E}">
        <p14:creationId xmlns:p14="http://schemas.microsoft.com/office/powerpoint/2010/main" val="8676917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2" end="1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13" end="13"/>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16" end="16"/>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533400"/>
            <a:ext cx="7329416" cy="5478422"/>
          </a:xfrm>
          <a:prstGeom prst="rect">
            <a:avLst/>
          </a:prstGeom>
        </p:spPr>
        <p:txBody>
          <a:bodyPr wrap="square" anchor="ctr">
            <a:spAutoFit/>
          </a:bodyPr>
          <a:lstStyle/>
          <a:p>
            <a:r>
              <a:rPr lang="en-US" sz="1400" b="1" dirty="0"/>
              <a:t>Uneven Cash Flow Example</a:t>
            </a:r>
            <a:endParaRPr lang="en-US" sz="1400" dirty="0"/>
          </a:p>
          <a:p>
            <a:r>
              <a:rPr lang="en-US" sz="1400" dirty="0"/>
              <a:t>Assume that the $750,000 equipment is expected to generate the following cash flows:</a:t>
            </a:r>
          </a:p>
          <a:p>
            <a:r>
              <a:rPr lang="en-US" sz="1400" dirty="0"/>
              <a:t>	Year 1		$300,000</a:t>
            </a:r>
          </a:p>
          <a:p>
            <a:r>
              <a:rPr lang="en-US" sz="1400" dirty="0"/>
              <a:t>	Year 2		$260,000</a:t>
            </a:r>
          </a:p>
          <a:p>
            <a:r>
              <a:rPr lang="en-US" sz="1400" dirty="0"/>
              <a:t>	Year 3		$240,000</a:t>
            </a:r>
          </a:p>
          <a:p>
            <a:r>
              <a:rPr lang="en-US" sz="1400" dirty="0"/>
              <a:t>	Year 4		$200,000</a:t>
            </a:r>
          </a:p>
          <a:p>
            <a:r>
              <a:rPr lang="en-US" sz="1400" dirty="0"/>
              <a:t> </a:t>
            </a:r>
          </a:p>
          <a:p>
            <a:r>
              <a:rPr lang="en-US" sz="1400" dirty="0"/>
              <a:t>1. Cash inflows listed above with a cash outflow in year 0 of ($750,000)</a:t>
            </a:r>
          </a:p>
          <a:p>
            <a:r>
              <a:rPr lang="en-US" sz="1400" dirty="0"/>
              <a:t> </a:t>
            </a:r>
          </a:p>
          <a:p>
            <a:r>
              <a:rPr lang="en-US" sz="1400" dirty="0"/>
              <a:t>2. Find the present value of future cash flows</a:t>
            </a:r>
          </a:p>
          <a:p>
            <a:r>
              <a:rPr lang="en-US" sz="1400" dirty="0"/>
              <a:t> </a:t>
            </a:r>
          </a:p>
          <a:p>
            <a:r>
              <a:rPr lang="en-US" sz="1400" dirty="0"/>
              <a:t>c	n	r	ANN		FV		PV</a:t>
            </a:r>
          </a:p>
          <a:p>
            <a:r>
              <a:rPr lang="en-US" sz="1400" dirty="0"/>
              <a:t>1	1	10	0		300,000	</a:t>
            </a:r>
            <a:r>
              <a:rPr lang="en-US" sz="1400" dirty="0" smtClean="0"/>
              <a:t>	272,727</a:t>
            </a:r>
            <a:endParaRPr lang="en-US" sz="1400" dirty="0"/>
          </a:p>
          <a:p>
            <a:r>
              <a:rPr lang="en-US" sz="1400" dirty="0"/>
              <a:t>1	2	10	0		260,000	</a:t>
            </a:r>
            <a:r>
              <a:rPr lang="en-US" sz="1400" dirty="0" smtClean="0"/>
              <a:t>	214,876</a:t>
            </a:r>
            <a:endParaRPr lang="en-US" sz="1400" dirty="0"/>
          </a:p>
          <a:p>
            <a:r>
              <a:rPr lang="en-US" sz="1400" dirty="0"/>
              <a:t>1	3	10	0		240,000	</a:t>
            </a:r>
            <a:r>
              <a:rPr lang="en-US" sz="1400" dirty="0" smtClean="0"/>
              <a:t>	180,316</a:t>
            </a:r>
            <a:endParaRPr lang="en-US" sz="1400" dirty="0"/>
          </a:p>
          <a:p>
            <a:r>
              <a:rPr lang="en-US" sz="1400" dirty="0"/>
              <a:t>1	4	10	0		200,000	</a:t>
            </a:r>
            <a:r>
              <a:rPr lang="en-US" sz="1400" dirty="0" smtClean="0"/>
              <a:t>	</a:t>
            </a:r>
            <a:r>
              <a:rPr lang="en-US" sz="1400" u="sng" dirty="0" smtClean="0"/>
              <a:t>136,603</a:t>
            </a:r>
            <a:endParaRPr lang="en-US" sz="1400" dirty="0"/>
          </a:p>
          <a:p>
            <a:r>
              <a:rPr lang="en-US" sz="1400" dirty="0"/>
              <a:t>Total						</a:t>
            </a:r>
            <a:r>
              <a:rPr lang="en-US" sz="1400" dirty="0" smtClean="0"/>
              <a:t>	804,522</a:t>
            </a:r>
            <a:endParaRPr lang="en-US" sz="1400" dirty="0"/>
          </a:p>
          <a:p>
            <a:r>
              <a:rPr lang="en-US" sz="1400" dirty="0"/>
              <a:t> </a:t>
            </a:r>
          </a:p>
          <a:p>
            <a:r>
              <a:rPr lang="en-US" sz="1400" dirty="0"/>
              <a:t>3. Compute NPV</a:t>
            </a:r>
          </a:p>
          <a:p>
            <a:r>
              <a:rPr lang="en-US" sz="1400" dirty="0"/>
              <a:t>Present value of cash flows	</a:t>
            </a:r>
            <a:r>
              <a:rPr lang="en-US" sz="1400" dirty="0" smtClean="0"/>
              <a:t>	804,522</a:t>
            </a:r>
            <a:endParaRPr lang="en-US" sz="1400" dirty="0"/>
          </a:p>
          <a:p>
            <a:r>
              <a:rPr lang="en-US" sz="1400" dirty="0"/>
              <a:t>Less:  Initial investment		</a:t>
            </a:r>
            <a:r>
              <a:rPr lang="en-US" sz="1400" u="sng" dirty="0"/>
              <a:t>750,000</a:t>
            </a:r>
            <a:endParaRPr lang="en-US" sz="1400" dirty="0"/>
          </a:p>
          <a:p>
            <a:r>
              <a:rPr lang="en-US" sz="1400" dirty="0"/>
              <a:t>NPV				</a:t>
            </a:r>
            <a:r>
              <a:rPr lang="en-US" sz="1400" dirty="0" smtClean="0"/>
              <a:t>  </a:t>
            </a:r>
            <a:r>
              <a:rPr lang="en-US" sz="1400" u="dbl" dirty="0" smtClean="0"/>
              <a:t>54,522</a:t>
            </a:r>
            <a:endParaRPr lang="en-US" sz="1400" dirty="0"/>
          </a:p>
          <a:p>
            <a:r>
              <a:rPr lang="en-US" sz="1400" dirty="0"/>
              <a:t> </a:t>
            </a:r>
          </a:p>
          <a:p>
            <a:r>
              <a:rPr lang="en-US" sz="1400" dirty="0"/>
              <a:t>4. Accept or reject</a:t>
            </a:r>
          </a:p>
          <a:p>
            <a:r>
              <a:rPr lang="en-US" sz="1400" dirty="0"/>
              <a:t>Accept because the NPV is positive</a:t>
            </a:r>
          </a:p>
        </p:txBody>
      </p:sp>
    </p:spTree>
    <p:extLst>
      <p:ext uri="{BB962C8B-B14F-4D97-AF65-F5344CB8AC3E}">
        <p14:creationId xmlns:p14="http://schemas.microsoft.com/office/powerpoint/2010/main" val="24085411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10" end="1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5" end="1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16" end="1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18" end="18"/>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
                                            <p:txEl>
                                              <p:pRg st="19" end="19"/>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
                                            <p:txEl>
                                              <p:pRg st="20" end="20"/>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
                                            <p:txEl>
                                              <p:pRg st="21" end="21"/>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
                                            <p:txEl>
                                              <p:pRg st="23" end="23"/>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
                                            <p:txEl>
                                              <p:pRg st="24" end="2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143000"/>
            <a:ext cx="7391400" cy="4401204"/>
          </a:xfrm>
          <a:prstGeom prst="rect">
            <a:avLst/>
          </a:prstGeom>
        </p:spPr>
        <p:txBody>
          <a:bodyPr wrap="square" anchor="ctr">
            <a:spAutoFit/>
          </a:bodyPr>
          <a:lstStyle/>
          <a:p>
            <a:r>
              <a:rPr lang="en-US" sz="1400" dirty="0"/>
              <a:t>E12.3 </a:t>
            </a:r>
            <a:r>
              <a:rPr lang="en-US" sz="1400" dirty="0" smtClean="0"/>
              <a:t>(similar to text problem)</a:t>
            </a:r>
            <a:endParaRPr lang="en-US" sz="1400" dirty="0"/>
          </a:p>
          <a:p>
            <a:r>
              <a:rPr lang="en-US" sz="1400" dirty="0"/>
              <a:t>Gerard, a not-for-profit entity, is considering the acquisition of a baseball winder that costs $46,200.  The baseball winder has an expected life of 10 years and is expected to reduce production costs by $8,857 a year.  Gerard's hurdle rate is 11 percent.  What is the net present value of this project?  Should Gerard undertake this investment?  Why</a:t>
            </a:r>
            <a:r>
              <a:rPr lang="en-US" sz="1400" dirty="0" smtClean="0"/>
              <a:t>?</a:t>
            </a:r>
          </a:p>
          <a:p>
            <a:endParaRPr lang="en-US" sz="1400" dirty="0"/>
          </a:p>
          <a:p>
            <a:r>
              <a:rPr lang="en-US" sz="1400" dirty="0" smtClean="0"/>
              <a:t>ANN=$8,857</a:t>
            </a:r>
          </a:p>
          <a:p>
            <a:r>
              <a:rPr lang="en-US" sz="1400" dirty="0"/>
              <a:t>r</a:t>
            </a:r>
            <a:r>
              <a:rPr lang="en-US" sz="1400" dirty="0" smtClean="0"/>
              <a:t> = 11%</a:t>
            </a:r>
          </a:p>
          <a:p>
            <a:r>
              <a:rPr lang="en-US" sz="1400" dirty="0"/>
              <a:t>c</a:t>
            </a:r>
            <a:r>
              <a:rPr lang="en-US" sz="1400" dirty="0" smtClean="0"/>
              <a:t> = 1</a:t>
            </a:r>
          </a:p>
          <a:p>
            <a:r>
              <a:rPr lang="en-US" sz="1400" dirty="0" smtClean="0"/>
              <a:t>n = 10</a:t>
            </a:r>
          </a:p>
          <a:p>
            <a:r>
              <a:rPr lang="en-US" sz="1400" dirty="0" smtClean="0"/>
              <a:t>PV =  ???		</a:t>
            </a:r>
          </a:p>
          <a:p>
            <a:r>
              <a:rPr lang="en-US" sz="1400" dirty="0" smtClean="0"/>
              <a:t>PV =  $52,160.93</a:t>
            </a:r>
          </a:p>
          <a:p>
            <a:endParaRPr lang="en-US" sz="1400" dirty="0"/>
          </a:p>
          <a:p>
            <a:r>
              <a:rPr lang="en-US" sz="1400" b="1" dirty="0" smtClean="0"/>
              <a:t>Compute </a:t>
            </a:r>
            <a:r>
              <a:rPr lang="en-US" sz="1400" b="1" dirty="0"/>
              <a:t>the net present value</a:t>
            </a:r>
          </a:p>
          <a:p>
            <a:r>
              <a:rPr lang="en-US" sz="1400" dirty="0"/>
              <a:t>Present value of future cash flows	</a:t>
            </a:r>
            <a:r>
              <a:rPr lang="en-US" sz="1400" dirty="0" smtClean="0"/>
              <a:t>	52,160.93</a:t>
            </a:r>
            <a:endParaRPr lang="en-US" sz="1400" dirty="0"/>
          </a:p>
          <a:p>
            <a:r>
              <a:rPr lang="en-US" sz="1400" dirty="0"/>
              <a:t>Less: initial investment		</a:t>
            </a:r>
            <a:r>
              <a:rPr lang="en-US" sz="1400" dirty="0" smtClean="0"/>
              <a:t>	</a:t>
            </a:r>
            <a:r>
              <a:rPr lang="en-US" sz="1400" u="sng" dirty="0" smtClean="0"/>
              <a:t>46,200.00</a:t>
            </a:r>
            <a:endParaRPr lang="en-US" sz="1400" dirty="0"/>
          </a:p>
          <a:p>
            <a:r>
              <a:rPr lang="en-US" sz="1400" dirty="0"/>
              <a:t>Net present value			</a:t>
            </a:r>
            <a:r>
              <a:rPr lang="en-US" sz="1400" u="dbl" dirty="0" smtClean="0"/>
              <a:t>$5,960.93 </a:t>
            </a:r>
            <a:r>
              <a:rPr lang="en-US" sz="1400" dirty="0" smtClean="0"/>
              <a:t> </a:t>
            </a:r>
          </a:p>
          <a:p>
            <a:endParaRPr lang="en-US" sz="1400" b="1" dirty="0"/>
          </a:p>
          <a:p>
            <a:r>
              <a:rPr lang="en-US" sz="1400" b="1" dirty="0"/>
              <a:t>Accept or reject the </a:t>
            </a:r>
            <a:r>
              <a:rPr lang="en-US" sz="1400" b="1" dirty="0" smtClean="0"/>
              <a:t>proposal?</a:t>
            </a:r>
            <a:endParaRPr lang="en-US" sz="1400" b="1" dirty="0"/>
          </a:p>
          <a:p>
            <a:r>
              <a:rPr lang="en-US" sz="1400" dirty="0"/>
              <a:t>Accept because the NPV is </a:t>
            </a:r>
            <a:r>
              <a:rPr lang="en-US" sz="1400" dirty="0" smtClean="0"/>
              <a:t>positive</a:t>
            </a:r>
            <a:endParaRPr lang="en-US" sz="1400" dirty="0"/>
          </a:p>
        </p:txBody>
      </p:sp>
    </p:spTree>
    <p:extLst>
      <p:ext uri="{BB962C8B-B14F-4D97-AF65-F5344CB8AC3E}">
        <p14:creationId xmlns:p14="http://schemas.microsoft.com/office/powerpoint/2010/main" val="41508699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11" end="11"/>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
                                            <p:txEl>
                                              <p:pRg st="12" end="12"/>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15" end="15"/>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6162" y="596443"/>
            <a:ext cx="7459638" cy="5478422"/>
          </a:xfrm>
          <a:prstGeom prst="rect">
            <a:avLst/>
          </a:prstGeom>
        </p:spPr>
        <p:txBody>
          <a:bodyPr wrap="square" anchor="ctr">
            <a:spAutoFit/>
          </a:bodyPr>
          <a:lstStyle/>
          <a:p>
            <a:r>
              <a:rPr lang="en-US" sz="1400" dirty="0"/>
              <a:t>E12.6 (from text)</a:t>
            </a:r>
          </a:p>
          <a:p>
            <a:r>
              <a:rPr lang="en-US" sz="1400" dirty="0"/>
              <a:t>Murdock Company, a not-for-profit enterprise, is contemplating the acquisition of a new copier on December 30, 2007. The copier costs $42,600, has an estimated life of six years, and is expected to save paper and time, as well as reduce repair cost. </a:t>
            </a:r>
            <a:r>
              <a:rPr lang="en-US" sz="1400" dirty="0" smtClean="0"/>
              <a:t>The </a:t>
            </a:r>
            <a:r>
              <a:rPr lang="en-US" sz="1400" dirty="0"/>
              <a:t>cash Murdock expects to save as a result of buying the copier over the next six years is as follows:</a:t>
            </a:r>
          </a:p>
          <a:p>
            <a:r>
              <a:rPr lang="en-US" sz="1400" dirty="0"/>
              <a:t>	2008	$14,000</a:t>
            </a:r>
          </a:p>
          <a:p>
            <a:r>
              <a:rPr lang="en-US" sz="1400" dirty="0"/>
              <a:t>	2009	$12,000</a:t>
            </a:r>
          </a:p>
          <a:p>
            <a:r>
              <a:rPr lang="en-US" sz="1400" dirty="0"/>
              <a:t>	2010	$10,000</a:t>
            </a:r>
          </a:p>
          <a:p>
            <a:r>
              <a:rPr lang="en-US" sz="1400" dirty="0"/>
              <a:t>	2011	$8,000</a:t>
            </a:r>
          </a:p>
          <a:p>
            <a:r>
              <a:rPr lang="en-US" sz="1400" dirty="0"/>
              <a:t>	2012	$6,000</a:t>
            </a:r>
          </a:p>
          <a:p>
            <a:r>
              <a:rPr lang="en-US" sz="1400" dirty="0"/>
              <a:t>	2013	$4,000</a:t>
            </a:r>
          </a:p>
          <a:p>
            <a:r>
              <a:rPr lang="en-US" sz="1400" dirty="0"/>
              <a:t>What is the maximum price Murdock should pay for the copier if its hurdle rate is 15%? Calculate the net present value of the new copier using a 12 percent hurdle rate. </a:t>
            </a:r>
            <a:r>
              <a:rPr lang="en-US" sz="1400" dirty="0" smtClean="0"/>
              <a:t>Should </a:t>
            </a:r>
            <a:r>
              <a:rPr lang="en-US" sz="1400" dirty="0"/>
              <a:t>Murdock Company buy the copier</a:t>
            </a:r>
            <a:r>
              <a:rPr lang="en-US" sz="1400" dirty="0" smtClean="0"/>
              <a:t>? </a:t>
            </a:r>
            <a:r>
              <a:rPr lang="en-US" sz="1400" dirty="0"/>
              <a:t>Why</a:t>
            </a:r>
            <a:r>
              <a:rPr lang="en-US" sz="1400" dirty="0" smtClean="0"/>
              <a:t>?</a:t>
            </a:r>
          </a:p>
          <a:p>
            <a:endParaRPr lang="en-US" sz="1400" dirty="0"/>
          </a:p>
          <a:p>
            <a:r>
              <a:rPr lang="pt-BR" sz="1400" b="1" dirty="0"/>
              <a:t>KEY	c = 1, r = 15, ANN = 0, FV = $14,000, n = 1, PV =	$12,173.91</a:t>
            </a:r>
            <a:endParaRPr lang="en-US" sz="1400" dirty="0"/>
          </a:p>
          <a:p>
            <a:r>
              <a:rPr lang="pt-BR" sz="1400" b="1" dirty="0"/>
              <a:t>	c = 1, r = 15, ANN = 0, FV = $12,000, n = 2, PV =	    9,073.72</a:t>
            </a:r>
            <a:endParaRPr lang="en-US" sz="1400" dirty="0"/>
          </a:p>
          <a:p>
            <a:r>
              <a:rPr lang="pt-BR" sz="1400" b="1" dirty="0"/>
              <a:t>	c = 1, r = 15, ANN = 0, FV = $10,000, n = 3, PV =	    6,575.16</a:t>
            </a:r>
            <a:endParaRPr lang="en-US" sz="1400" dirty="0"/>
          </a:p>
          <a:p>
            <a:r>
              <a:rPr lang="pt-BR" sz="1400" b="1" dirty="0"/>
              <a:t>	c = 1, r = 15, ANN = 0, FV = $8,000, n = 4, PV =	    4,574.03</a:t>
            </a:r>
            <a:endParaRPr lang="en-US" sz="1400" dirty="0"/>
          </a:p>
          <a:p>
            <a:r>
              <a:rPr lang="pt-BR" sz="1400" b="1" dirty="0"/>
              <a:t>	c = 1, r = 15, ANN = 0, FV = $6,000, n = 5, PV =	    2,983.06</a:t>
            </a:r>
            <a:endParaRPr lang="en-US" sz="1400" dirty="0"/>
          </a:p>
          <a:p>
            <a:r>
              <a:rPr lang="pt-BR" sz="1400" b="1" dirty="0"/>
              <a:t>	c = 1, r = 15, ANN = 0, FV = $4,000, n =6, PV =  	</a:t>
            </a:r>
            <a:r>
              <a:rPr lang="pt-BR" sz="1400" b="1" u="sng" dirty="0"/>
              <a:t>    1,729.31</a:t>
            </a:r>
            <a:endParaRPr lang="en-US" sz="1400" dirty="0"/>
          </a:p>
          <a:p>
            <a:r>
              <a:rPr lang="pt-BR" sz="1400" b="1" dirty="0"/>
              <a:t>	</a:t>
            </a:r>
            <a:r>
              <a:rPr lang="en-US" sz="1400" b="1" dirty="0"/>
              <a:t>Total present </a:t>
            </a:r>
            <a:r>
              <a:rPr lang="en-US" sz="1400" b="1" dirty="0" smtClean="0"/>
              <a:t>value/Maximum they should pay	$</a:t>
            </a:r>
            <a:r>
              <a:rPr lang="en-US" sz="1400" b="1" dirty="0"/>
              <a:t>37,109.19</a:t>
            </a:r>
            <a:endParaRPr lang="en-US" sz="1400" dirty="0"/>
          </a:p>
          <a:p>
            <a:r>
              <a:rPr lang="en-US" sz="1400" b="1" dirty="0"/>
              <a:t>	Initial investment	</a:t>
            </a:r>
            <a:r>
              <a:rPr lang="en-US" sz="1400" b="1" dirty="0" smtClean="0"/>
              <a:t>			</a:t>
            </a:r>
            <a:r>
              <a:rPr lang="en-US" sz="1400" b="1" u="sng" dirty="0" smtClean="0"/>
              <a:t>(</a:t>
            </a:r>
            <a:r>
              <a:rPr lang="en-US" sz="1400" b="1" u="sng" dirty="0"/>
              <a:t>42,600.00)</a:t>
            </a:r>
            <a:endParaRPr lang="en-US" sz="1400" dirty="0"/>
          </a:p>
          <a:p>
            <a:r>
              <a:rPr lang="en-US" sz="1400" b="1" dirty="0"/>
              <a:t>	NPV	</a:t>
            </a:r>
            <a:r>
              <a:rPr lang="en-US" sz="1400" b="1" dirty="0" smtClean="0"/>
              <a:t>				$(</a:t>
            </a:r>
            <a:r>
              <a:rPr lang="en-US" sz="1400" b="1" dirty="0"/>
              <a:t>5,490.81)</a:t>
            </a:r>
            <a:endParaRPr lang="en-US" sz="1400" dirty="0"/>
          </a:p>
          <a:p>
            <a:r>
              <a:rPr lang="en-US" sz="1400" b="1" dirty="0"/>
              <a:t>	Murdock should not purchase the copier.  </a:t>
            </a:r>
            <a:endParaRPr lang="en-US" sz="1400" dirty="0"/>
          </a:p>
        </p:txBody>
      </p:sp>
    </p:spTree>
    <p:extLst>
      <p:ext uri="{BB962C8B-B14F-4D97-AF65-F5344CB8AC3E}">
        <p14:creationId xmlns:p14="http://schemas.microsoft.com/office/powerpoint/2010/main" val="41305623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5" end="1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6" end="1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17" end="1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18" end="1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914400" y="1770221"/>
            <a:ext cx="7391400" cy="32932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E12.4, page 360</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United Way is considering purchasing a new machine with a cost of $9,000, no salvage value, and a useful life of five years.  The machine is expected to generate $2,850 in cash inflows during each year of the machine’s five year life.  Assuming the United Way’s hurdle rate is 14 percent, what is the maximum price the United Way should pay for this machine?  Why?  Compute the net present value of the machine.  Should the United Way acquire the machine?  Why?</a:t>
            </a:r>
          </a:p>
          <a:p>
            <a:pPr marL="0" marR="0" lvl="0" indent="0" algn="l" defTabSz="914400" rtl="0" eaLnBrk="0" fontAlgn="base" latinLnBrk="0" hangingPunct="0">
              <a:lnSpc>
                <a:spcPct val="100000"/>
              </a:lnSpc>
              <a:spcBef>
                <a:spcPct val="0"/>
              </a:spcBef>
              <a:spcAft>
                <a:spcPct val="0"/>
              </a:spcAft>
              <a:buClrTx/>
              <a:buSzTx/>
              <a:buFontTx/>
              <a:buNone/>
              <a:tabLst/>
            </a:pPr>
            <a:endParaRPr lang="en-US" sz="1600" dirty="0">
              <a:latin typeface="Calibri" pitchFamily="34" charset="0"/>
              <a:ea typeface="Calibri" pitchFamily="34" charset="0"/>
              <a:cs typeface="Times New Roman" pitchFamily="18" charset="0"/>
            </a:endParaRPr>
          </a:p>
          <a:p>
            <a:pPr fontAlgn="base">
              <a:spcBef>
                <a:spcPct val="0"/>
              </a:spcBef>
              <a:spcAft>
                <a:spcPct val="0"/>
              </a:spcAft>
            </a:pPr>
            <a:r>
              <a:rPr lang="en-US" sz="1600" b="1" dirty="0">
                <a:latin typeface="Calibri" pitchFamily="34" charset="0"/>
                <a:ea typeface="Calibri" pitchFamily="34" charset="0"/>
                <a:cs typeface="Times New Roman" pitchFamily="18" charset="0"/>
              </a:rPr>
              <a:t>ANN = $2,850, n = 5, c = 1, r = 14, FV = 0, PV = $9,784.28.  </a:t>
            </a:r>
            <a:br>
              <a:rPr lang="en-US" sz="1600" b="1" dirty="0">
                <a:latin typeface="Calibri" pitchFamily="34" charset="0"/>
                <a:ea typeface="Calibri" pitchFamily="34" charset="0"/>
                <a:cs typeface="Times New Roman" pitchFamily="18" charset="0"/>
              </a:rPr>
            </a:br>
            <a:r>
              <a:rPr lang="en-US" sz="1600" b="1" dirty="0">
                <a:latin typeface="Calibri" pitchFamily="34" charset="0"/>
                <a:ea typeface="Calibri" pitchFamily="34" charset="0"/>
                <a:cs typeface="Times New Roman" pitchFamily="18" charset="0"/>
              </a:rPr>
              <a:t>The maximum amount the United Way should pay is $9,784.28.</a:t>
            </a:r>
          </a:p>
          <a:p>
            <a:pPr lvl="2" fontAlgn="base">
              <a:spcBef>
                <a:spcPct val="0"/>
              </a:spcBef>
              <a:spcAft>
                <a:spcPct val="0"/>
              </a:spcAft>
            </a:pPr>
            <a:endParaRPr lang="en-US" sz="1600" dirty="0">
              <a:latin typeface="Arial" pitchFamily="34" charset="0"/>
            </a:endParaRPr>
          </a:p>
          <a:p>
            <a:pPr eaLnBrk="0" fontAlgn="base" hangingPunct="0">
              <a:spcBef>
                <a:spcPct val="0"/>
              </a:spcBef>
              <a:spcAft>
                <a:spcPct val="0"/>
              </a:spcAft>
            </a:pPr>
            <a:r>
              <a:rPr lang="en-US" sz="1600" b="1" dirty="0">
                <a:latin typeface="Calibri" pitchFamily="34" charset="0"/>
                <a:ea typeface="Calibri" pitchFamily="34" charset="0"/>
                <a:cs typeface="Times New Roman" pitchFamily="18" charset="0"/>
              </a:rPr>
              <a:t>NPV = $9,784.28 - $9,000 = $784.28.  </a:t>
            </a:r>
            <a:br>
              <a:rPr lang="en-US" sz="1600" b="1" dirty="0">
                <a:latin typeface="Calibri" pitchFamily="34" charset="0"/>
                <a:ea typeface="Calibri" pitchFamily="34" charset="0"/>
                <a:cs typeface="Times New Roman" pitchFamily="18" charset="0"/>
              </a:rPr>
            </a:br>
            <a:r>
              <a:rPr lang="en-US" sz="1600" b="1" dirty="0">
                <a:latin typeface="Calibri" pitchFamily="34" charset="0"/>
                <a:ea typeface="Calibri" pitchFamily="34" charset="0"/>
                <a:cs typeface="Times New Roman" pitchFamily="18" charset="0"/>
              </a:rPr>
              <a:t>Since the NPV is positive, they should acquire the </a:t>
            </a:r>
            <a:r>
              <a:rPr lang="en-US" sz="1600" b="1" dirty="0" smtClean="0">
                <a:latin typeface="Calibri" pitchFamily="34" charset="0"/>
                <a:ea typeface="Calibri" pitchFamily="34" charset="0"/>
                <a:cs typeface="Times New Roman" pitchFamily="18" charset="0"/>
              </a:rPr>
              <a:t>machine</a:t>
            </a:r>
            <a:endParaRPr lang="en-US" sz="1600" dirty="0">
              <a:latin typeface="Arial" pitchFamily="34" charset="0"/>
            </a:endParaRPr>
          </a:p>
        </p:txBody>
      </p:sp>
      <p:sp>
        <p:nvSpPr>
          <p:cNvPr id="4" name="Title 1"/>
          <p:cNvSpPr txBox="1">
            <a:spLocks/>
          </p:cNvSpPr>
          <p:nvPr/>
        </p:nvSpPr>
        <p:spPr>
          <a:xfrm>
            <a:off x="457200" y="274638"/>
            <a:ext cx="8229600" cy="1143000"/>
          </a:xfrm>
          <a:prstGeom prst="rect">
            <a:avLst/>
          </a:prstGeom>
        </p:spPr>
        <p:txBody>
          <a:bodyPr anchor="ctr"/>
          <a:lstStyle>
            <a:lvl1pPr algn="ctr" defTabSz="457200" rtl="0" eaLnBrk="1" latinLnBrk="0" hangingPunct="1">
              <a:spcBef>
                <a:spcPct val="0"/>
              </a:spcBef>
              <a:buNone/>
              <a:defRPr sz="2800" kern="1200">
                <a:solidFill>
                  <a:schemeClr val="tx1"/>
                </a:solidFill>
                <a:latin typeface="+mj-lt"/>
                <a:ea typeface="+mj-ea"/>
                <a:cs typeface="+mj-cs"/>
              </a:defRPr>
            </a:lvl1pPr>
          </a:lstStyle>
          <a:p>
            <a:r>
              <a:rPr lang="en-US" dirty="0" smtClean="0"/>
              <a:t>New Present Value Analysis</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1143000" y="1122363"/>
            <a:ext cx="6858000" cy="2387600"/>
          </a:xfrm>
          <a:prstGeom prst="rect">
            <a:avLst/>
          </a:prstGeom>
        </p:spPr>
        <p:txBody>
          <a:bodyPr vert="horz" lIns="91440" tIns="45720" rIns="91440" bIns="45720" rtlCol="0" anchor="b">
            <a:normAutofit lnSpcReduction="10000"/>
          </a:bodyPr>
          <a:lstStyle>
            <a:lvl1pPr algn="ctr" defTabSz="457200" rtl="0" eaLnBrk="1" latinLnBrk="0" hangingPunct="1">
              <a:spcBef>
                <a:spcPct val="0"/>
              </a:spcBef>
              <a:buNone/>
              <a:defRPr sz="2800" kern="1200">
                <a:solidFill>
                  <a:schemeClr val="tx1"/>
                </a:solidFill>
                <a:latin typeface="+mj-lt"/>
                <a:ea typeface="+mj-ea"/>
                <a:cs typeface="+mj-cs"/>
              </a:defRPr>
            </a:lvl1pPr>
          </a:lstStyle>
          <a:p>
            <a:r>
              <a:rPr lang="en-US" sz="5400" dirty="0" smtClean="0">
                <a:latin typeface="Bebas Neue Regular"/>
                <a:cs typeface="Bebas Neue Regular"/>
              </a:rPr>
              <a:t>Recording and evaluating capital resource process activities: investing</a:t>
            </a:r>
            <a:endParaRPr lang="en-US" sz="5400" dirty="0"/>
          </a:p>
        </p:txBody>
      </p:sp>
      <p:sp>
        <p:nvSpPr>
          <p:cNvPr id="7" name="Subtitle 3"/>
          <p:cNvSpPr txBox="1">
            <a:spLocks/>
          </p:cNvSpPr>
          <p:nvPr/>
        </p:nvSpPr>
        <p:spPr>
          <a:xfrm>
            <a:off x="1143000" y="3602038"/>
            <a:ext cx="6858000" cy="1655762"/>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1800" dirty="0" smtClean="0">
                <a:solidFill>
                  <a:srgbClr val="000000"/>
                </a:solidFill>
              </a:rPr>
              <a:t>Chapter 16</a:t>
            </a:r>
            <a:endParaRPr lang="en-US" sz="1800" dirty="0">
              <a:solidFill>
                <a:srgbClr val="000000"/>
              </a:solidFill>
            </a:endParaRPr>
          </a:p>
        </p:txBody>
      </p:sp>
    </p:spTree>
    <p:extLst>
      <p:ext uri="{BB962C8B-B14F-4D97-AF65-F5344CB8AC3E}">
        <p14:creationId xmlns:p14="http://schemas.microsoft.com/office/powerpoint/2010/main" val="280020114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Depreciation, Depletion, Amortization</a:t>
            </a:r>
            <a:endParaRPr lang="en-US" dirty="0"/>
          </a:p>
        </p:txBody>
      </p:sp>
      <p:sp>
        <p:nvSpPr>
          <p:cNvPr id="3" name="Content Placeholder 2"/>
          <p:cNvSpPr>
            <a:spLocks noGrp="1"/>
          </p:cNvSpPr>
          <p:nvPr>
            <p:ph idx="1"/>
          </p:nvPr>
        </p:nvSpPr>
        <p:spPr>
          <a:xfrm>
            <a:off x="2133600" y="1066800"/>
            <a:ext cx="4876800" cy="5059363"/>
          </a:xfrm>
        </p:spPr>
        <p:txBody>
          <a:bodyPr anchor="ctr">
            <a:normAutofit/>
          </a:bodyPr>
          <a:lstStyle/>
          <a:p>
            <a:pPr marL="0" indent="0">
              <a:buNone/>
            </a:pPr>
            <a:r>
              <a:rPr lang="en-US" sz="1800" dirty="0" smtClean="0"/>
              <a:t>A </a:t>
            </a:r>
            <a:r>
              <a:rPr lang="en-US" sz="1800" b="1" dirty="0" smtClean="0"/>
              <a:t>capital expenditure</a:t>
            </a:r>
            <a:r>
              <a:rPr lang="en-US" sz="1800" dirty="0" smtClean="0"/>
              <a:t> creates the expectation of future benefits that apply beyond the current accounting period</a:t>
            </a:r>
          </a:p>
          <a:p>
            <a:pPr marL="0" indent="0">
              <a:buNone/>
            </a:pPr>
            <a:endParaRPr lang="en-US" sz="1800" dirty="0"/>
          </a:p>
          <a:p>
            <a:pPr marL="0" indent="0">
              <a:buNone/>
            </a:pPr>
            <a:r>
              <a:rPr lang="en-US" sz="1800" dirty="0" smtClean="0"/>
              <a:t>A </a:t>
            </a:r>
            <a:r>
              <a:rPr lang="en-US" sz="1800" b="1" dirty="0" smtClean="0"/>
              <a:t>revenue expenditure</a:t>
            </a:r>
            <a:r>
              <a:rPr lang="en-US" sz="1800" dirty="0" smtClean="0"/>
              <a:t> provides benefits exclusively during the current accounting period</a:t>
            </a:r>
          </a:p>
          <a:p>
            <a:pPr marL="0" indent="0">
              <a:buNone/>
            </a:pPr>
            <a:endParaRPr lang="en-US" sz="1800" dirty="0"/>
          </a:p>
          <a:p>
            <a:pPr marL="0" indent="0">
              <a:buNone/>
            </a:pPr>
            <a:r>
              <a:rPr lang="en-US" sz="1800" dirty="0" smtClean="0"/>
              <a:t>Therefore a capital expenditure must be depreciated over time whereas a revenue expenditure is expensed</a:t>
            </a:r>
          </a:p>
          <a:p>
            <a:pPr marL="0" indent="0">
              <a:buNone/>
            </a:pPr>
            <a:endParaRPr lang="en-US" sz="1800" dirty="0" smtClean="0"/>
          </a:p>
        </p:txBody>
      </p:sp>
    </p:spTree>
    <p:extLst>
      <p:ext uri="{BB962C8B-B14F-4D97-AF65-F5344CB8AC3E}">
        <p14:creationId xmlns:p14="http://schemas.microsoft.com/office/powerpoint/2010/main" val="238070731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FYI…</a:t>
            </a:r>
            <a:endParaRPr lang="en-US" dirty="0"/>
          </a:p>
        </p:txBody>
      </p:sp>
      <p:sp>
        <p:nvSpPr>
          <p:cNvPr id="3" name="Content Placeholder 2"/>
          <p:cNvSpPr>
            <a:spLocks noGrp="1"/>
          </p:cNvSpPr>
          <p:nvPr>
            <p:ph idx="1"/>
          </p:nvPr>
        </p:nvSpPr>
        <p:spPr>
          <a:xfrm>
            <a:off x="2133600" y="990600"/>
            <a:ext cx="4876800" cy="5135563"/>
          </a:xfrm>
        </p:spPr>
        <p:txBody>
          <a:bodyPr anchor="ctr">
            <a:normAutofit/>
          </a:bodyPr>
          <a:lstStyle/>
          <a:p>
            <a:r>
              <a:rPr lang="en-US" sz="1800" dirty="0" smtClean="0"/>
              <a:t>Buying land and a building together?</a:t>
            </a:r>
          </a:p>
          <a:p>
            <a:pPr lvl="1"/>
            <a:r>
              <a:rPr lang="en-US" sz="1800" dirty="0" smtClean="0"/>
              <a:t>The company must allocate the total purchase price between the land and the building because buildings are depreciated but land is not</a:t>
            </a:r>
          </a:p>
          <a:p>
            <a:pPr lvl="1"/>
            <a:endParaRPr lang="en-US" sz="1800" dirty="0" smtClean="0"/>
          </a:p>
          <a:p>
            <a:r>
              <a:rPr lang="en-US" sz="1800" dirty="0" smtClean="0"/>
              <a:t>Include purchase price, freight charges, sales tax and installation costs in the cost of the asset.  Deduct discounts from the cost of the asset</a:t>
            </a:r>
          </a:p>
          <a:p>
            <a:endParaRPr lang="en-US" sz="1800" dirty="0" smtClean="0"/>
          </a:p>
          <a:p>
            <a:r>
              <a:rPr lang="en-US" sz="1800" dirty="0" smtClean="0"/>
              <a:t>Immaterial items should be expensed even though we may use them in future periods</a:t>
            </a:r>
            <a:endParaRPr lang="en-US" sz="1800" dirty="0"/>
          </a:p>
        </p:txBody>
      </p:sp>
    </p:spTree>
    <p:extLst>
      <p:ext uri="{BB962C8B-B14F-4D97-AF65-F5344CB8AC3E}">
        <p14:creationId xmlns:p14="http://schemas.microsoft.com/office/powerpoint/2010/main" val="255178752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600" y="990600"/>
            <a:ext cx="4876800" cy="5257800"/>
          </a:xfrm>
        </p:spPr>
        <p:txBody>
          <a:bodyPr anchor="ctr">
            <a:normAutofit/>
          </a:bodyPr>
          <a:lstStyle/>
          <a:p>
            <a:pPr marL="0" indent="0">
              <a:buNone/>
            </a:pPr>
            <a:r>
              <a:rPr lang="en-US" sz="1800" b="1" dirty="0"/>
              <a:t>Depreciation Models</a:t>
            </a:r>
          </a:p>
          <a:p>
            <a:pPr lvl="1"/>
            <a:r>
              <a:rPr lang="en-US" sz="1800" dirty="0"/>
              <a:t>Straight-Line</a:t>
            </a:r>
          </a:p>
          <a:p>
            <a:pPr lvl="1"/>
            <a:r>
              <a:rPr lang="en-US" sz="1800" dirty="0"/>
              <a:t>Units-of-Production</a:t>
            </a:r>
          </a:p>
          <a:p>
            <a:pPr lvl="1"/>
            <a:r>
              <a:rPr lang="en-US" sz="1800" dirty="0"/>
              <a:t>Double Declining </a:t>
            </a:r>
            <a:r>
              <a:rPr lang="en-US" sz="1800" dirty="0" smtClean="0"/>
              <a:t>Balance</a:t>
            </a:r>
          </a:p>
          <a:p>
            <a:pPr marL="0" indent="0">
              <a:buNone/>
            </a:pPr>
            <a:endParaRPr lang="en-US" sz="1800" dirty="0"/>
          </a:p>
          <a:p>
            <a:pPr marL="0" indent="0">
              <a:buNone/>
            </a:pPr>
            <a:r>
              <a:rPr lang="en-US" sz="1800" b="1" dirty="0" smtClean="0"/>
              <a:t>What you need to know to use</a:t>
            </a:r>
            <a:br>
              <a:rPr lang="en-US" sz="1800" b="1" dirty="0" smtClean="0"/>
            </a:br>
            <a:r>
              <a:rPr lang="en-US" sz="1800" b="1" dirty="0" smtClean="0"/>
              <a:t>a depreciation model</a:t>
            </a:r>
          </a:p>
          <a:p>
            <a:pPr marL="514350" indent="-514350">
              <a:buFont typeface="+mj-lt"/>
              <a:buAutoNum type="arabicPeriod"/>
            </a:pPr>
            <a:r>
              <a:rPr lang="en-US" sz="1800" dirty="0" smtClean="0"/>
              <a:t>Cost of the asset</a:t>
            </a:r>
          </a:p>
          <a:p>
            <a:pPr marL="514350" indent="-514350">
              <a:buFont typeface="+mj-lt"/>
              <a:buAutoNum type="arabicPeriod"/>
            </a:pPr>
            <a:r>
              <a:rPr lang="en-US" sz="1800" dirty="0" smtClean="0"/>
              <a:t>Estimated useful life of the asset</a:t>
            </a:r>
          </a:p>
          <a:p>
            <a:pPr marL="514350" indent="-514350">
              <a:buFont typeface="+mj-lt"/>
              <a:buAutoNum type="arabicPeriod"/>
            </a:pPr>
            <a:r>
              <a:rPr lang="en-US" sz="1800" dirty="0" smtClean="0"/>
              <a:t>Estimated salvage value of the asset</a:t>
            </a:r>
          </a:p>
          <a:p>
            <a:pPr marL="514350" indent="-514350">
              <a:buFont typeface="+mj-lt"/>
              <a:buAutoNum type="arabicPeriod"/>
            </a:pPr>
            <a:r>
              <a:rPr lang="en-US" sz="1800" dirty="0" smtClean="0"/>
              <a:t>Method of depreciation</a:t>
            </a:r>
            <a:endParaRPr lang="en-US" sz="1800" dirty="0"/>
          </a:p>
          <a:p>
            <a:pPr marL="0" indent="0">
              <a:buNone/>
            </a:pPr>
            <a:endParaRPr lang="en-US" sz="1800" dirty="0"/>
          </a:p>
        </p:txBody>
      </p:sp>
      <p:sp>
        <p:nvSpPr>
          <p:cNvPr id="5" name="Title 4"/>
          <p:cNvSpPr>
            <a:spLocks noGrp="1"/>
          </p:cNvSpPr>
          <p:nvPr>
            <p:ph type="title"/>
          </p:nvPr>
        </p:nvSpPr>
        <p:spPr/>
        <p:txBody>
          <a:bodyPr/>
          <a:lstStyle/>
          <a:p>
            <a:r>
              <a:rPr lang="en-US" dirty="0" smtClean="0"/>
              <a:t>Depreciation Models</a:t>
            </a:r>
            <a:endParaRPr lang="en-US" dirty="0"/>
          </a:p>
        </p:txBody>
      </p:sp>
    </p:spTree>
    <p:extLst>
      <p:ext uri="{BB962C8B-B14F-4D97-AF65-F5344CB8AC3E}">
        <p14:creationId xmlns:p14="http://schemas.microsoft.com/office/powerpoint/2010/main" val="209116425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a:spLocks noGrp="1"/>
          </p:cNvSpPr>
          <p:nvPr>
            <p:ph type="ctrTitle"/>
          </p:nvPr>
        </p:nvSpPr>
        <p:spPr>
          <a:xfrm>
            <a:off x="1143000" y="1122363"/>
            <a:ext cx="6858000" cy="2387600"/>
          </a:xfrm>
        </p:spPr>
        <p:txBody>
          <a:bodyPr anchor="b"/>
          <a:lstStyle/>
          <a:p>
            <a:r>
              <a:rPr lang="en-US" sz="5400" dirty="0" smtClean="0">
                <a:latin typeface="Bebas Neue Regular"/>
                <a:cs typeface="Bebas Neue Regular"/>
              </a:rPr>
              <a:t>Planning investments:</a:t>
            </a:r>
            <a:br>
              <a:rPr lang="en-US" sz="5400" dirty="0" smtClean="0">
                <a:latin typeface="Bebas Neue Regular"/>
                <a:cs typeface="Bebas Neue Regular"/>
              </a:rPr>
            </a:br>
            <a:r>
              <a:rPr lang="en-US" sz="5400" dirty="0" smtClean="0">
                <a:latin typeface="Bebas Neue Regular"/>
                <a:cs typeface="Bebas Neue Regular"/>
              </a:rPr>
              <a:t>Capital budgeting</a:t>
            </a:r>
            <a:endParaRPr lang="en-US" sz="5400" dirty="0"/>
          </a:p>
        </p:txBody>
      </p:sp>
      <p:sp>
        <p:nvSpPr>
          <p:cNvPr id="7" name="Subtitle 3"/>
          <p:cNvSpPr>
            <a:spLocks noGrp="1"/>
          </p:cNvSpPr>
          <p:nvPr>
            <p:ph type="subTitle" idx="1"/>
          </p:nvPr>
        </p:nvSpPr>
        <p:spPr>
          <a:xfrm>
            <a:off x="1143000" y="3602038"/>
            <a:ext cx="6858000" cy="1655762"/>
          </a:xfrm>
        </p:spPr>
        <p:txBody>
          <a:bodyPr>
            <a:normAutofit/>
          </a:bodyPr>
          <a:lstStyle/>
          <a:p>
            <a:r>
              <a:rPr lang="en-US" sz="1800" dirty="0" smtClean="0">
                <a:solidFill>
                  <a:srgbClr val="000000"/>
                </a:solidFill>
              </a:rPr>
              <a:t>Chapter 12</a:t>
            </a:r>
            <a:endParaRPr lang="en-US" sz="1800" dirty="0">
              <a:solidFill>
                <a:srgbClr val="000000"/>
              </a:solidFill>
            </a:endParaRPr>
          </a:p>
        </p:txBody>
      </p:sp>
    </p:spTree>
    <p:extLst>
      <p:ext uri="{BB962C8B-B14F-4D97-AF65-F5344CB8AC3E}">
        <p14:creationId xmlns:p14="http://schemas.microsoft.com/office/powerpoint/2010/main" val="43103939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Depreciation Terms</a:t>
            </a:r>
            <a:endParaRPr lang="en-US" dirty="0"/>
          </a:p>
        </p:txBody>
      </p:sp>
      <p:sp>
        <p:nvSpPr>
          <p:cNvPr id="3" name="Content Placeholder 2"/>
          <p:cNvSpPr>
            <a:spLocks noGrp="1"/>
          </p:cNvSpPr>
          <p:nvPr>
            <p:ph idx="1"/>
          </p:nvPr>
        </p:nvSpPr>
        <p:spPr>
          <a:xfrm>
            <a:off x="2133600" y="990600"/>
            <a:ext cx="4876800" cy="5135563"/>
          </a:xfrm>
        </p:spPr>
        <p:txBody>
          <a:bodyPr anchor="ctr">
            <a:normAutofit/>
          </a:bodyPr>
          <a:lstStyle/>
          <a:p>
            <a:pPr marL="0" indent="0">
              <a:buNone/>
            </a:pPr>
            <a:r>
              <a:rPr lang="en-US" sz="1800" dirty="0" smtClean="0"/>
              <a:t>Carrying Value or Book Value </a:t>
            </a:r>
          </a:p>
          <a:p>
            <a:pPr lvl="1"/>
            <a:r>
              <a:rPr lang="en-US" sz="1800" dirty="0" smtClean="0"/>
              <a:t>Cost minus Accumulated Depreciation</a:t>
            </a:r>
          </a:p>
          <a:p>
            <a:pPr lvl="1"/>
            <a:endParaRPr lang="en-US" sz="1800" dirty="0" smtClean="0"/>
          </a:p>
          <a:p>
            <a:pPr marL="0" indent="0">
              <a:buNone/>
            </a:pPr>
            <a:r>
              <a:rPr lang="en-US" sz="1800" dirty="0" smtClean="0"/>
              <a:t>Salvage Value or Residual Value</a:t>
            </a:r>
          </a:p>
          <a:p>
            <a:pPr lvl="1"/>
            <a:r>
              <a:rPr lang="en-US" sz="1800" dirty="0" smtClean="0"/>
              <a:t>The amount that will be recovered at the end of the assets </a:t>
            </a:r>
            <a:r>
              <a:rPr lang="en-US" sz="1800" dirty="0" smtClean="0"/>
              <a:t>useful </a:t>
            </a:r>
            <a:r>
              <a:rPr lang="en-US" sz="1800" dirty="0" smtClean="0"/>
              <a:t>life</a:t>
            </a:r>
          </a:p>
          <a:p>
            <a:pPr lvl="1"/>
            <a:endParaRPr lang="en-US" sz="1800" dirty="0" smtClean="0"/>
          </a:p>
          <a:p>
            <a:pPr marL="0" indent="0">
              <a:buNone/>
            </a:pPr>
            <a:r>
              <a:rPr lang="en-US" sz="1800" dirty="0" smtClean="0"/>
              <a:t>Depreciable Cost</a:t>
            </a:r>
          </a:p>
          <a:p>
            <a:pPr lvl="1"/>
            <a:r>
              <a:rPr lang="en-US" sz="1800" dirty="0" smtClean="0"/>
              <a:t>Cost minus Salvage Value</a:t>
            </a:r>
          </a:p>
          <a:p>
            <a:pPr lvl="1"/>
            <a:endParaRPr lang="en-US" sz="1800" dirty="0" smtClean="0"/>
          </a:p>
          <a:p>
            <a:pPr marL="0" indent="0">
              <a:buNone/>
            </a:pPr>
            <a:r>
              <a:rPr lang="en-US" sz="1800" dirty="0" smtClean="0"/>
              <a:t>Useful life</a:t>
            </a:r>
            <a:endParaRPr lang="en-US" sz="1800" dirty="0"/>
          </a:p>
        </p:txBody>
      </p:sp>
    </p:spTree>
    <p:extLst>
      <p:ext uri="{BB962C8B-B14F-4D97-AF65-F5344CB8AC3E}">
        <p14:creationId xmlns:p14="http://schemas.microsoft.com/office/powerpoint/2010/main" val="37912203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209800" y="2209800"/>
            <a:ext cx="6477000" cy="1371600"/>
          </a:xfrm>
        </p:spPr>
        <p:txBody>
          <a:bodyPr anchor="b">
            <a:noAutofit/>
          </a:bodyPr>
          <a:lstStyle/>
          <a:p>
            <a:pPr marL="0" indent="0">
              <a:lnSpc>
                <a:spcPct val="90000"/>
              </a:lnSpc>
              <a:buNone/>
            </a:pPr>
            <a:r>
              <a:rPr lang="en-US" sz="1100" b="1" dirty="0" smtClean="0"/>
              <a:t>Straight Line Depreciation Rate</a:t>
            </a:r>
            <a:r>
              <a:rPr lang="en-US" sz="1100" dirty="0" smtClean="0"/>
              <a:t> = 1/5 = 20%</a:t>
            </a:r>
          </a:p>
          <a:p>
            <a:pPr marL="0" indent="0">
              <a:lnSpc>
                <a:spcPct val="90000"/>
              </a:lnSpc>
              <a:buNone/>
            </a:pPr>
            <a:r>
              <a:rPr lang="en-US" sz="1100" b="1" dirty="0" smtClean="0"/>
              <a:t>Units </a:t>
            </a:r>
            <a:r>
              <a:rPr lang="en-US" sz="1100" b="1" dirty="0"/>
              <a:t>of Production Rate </a:t>
            </a:r>
            <a:r>
              <a:rPr lang="en-US" sz="1100" dirty="0" smtClean="0"/>
              <a:t>= (</a:t>
            </a:r>
            <a:r>
              <a:rPr lang="en-US" sz="1100" dirty="0"/>
              <a:t>$22,000 cost - $2,000 salvage value)/100,000 total miles = .20 per </a:t>
            </a:r>
            <a:r>
              <a:rPr lang="en-US" sz="1100" dirty="0" smtClean="0"/>
              <a:t>mile</a:t>
            </a:r>
          </a:p>
          <a:p>
            <a:pPr marL="0" indent="0">
              <a:lnSpc>
                <a:spcPct val="90000"/>
              </a:lnSpc>
              <a:buNone/>
            </a:pPr>
            <a:r>
              <a:rPr lang="en-US" sz="1100" b="1" dirty="0" smtClean="0"/>
              <a:t>Double Declining Rate </a:t>
            </a:r>
            <a:r>
              <a:rPr lang="en-US" sz="1100" dirty="0" smtClean="0"/>
              <a:t>= 20% Straight Line Rate x 2 = 40%</a:t>
            </a:r>
          </a:p>
          <a:p>
            <a:pPr marL="0" indent="0">
              <a:lnSpc>
                <a:spcPct val="90000"/>
              </a:lnSpc>
              <a:buNone/>
            </a:pPr>
            <a:r>
              <a:rPr lang="en-US" sz="1100" dirty="0" smtClean="0"/>
              <a:t>$22,000 (Cost) - $2,000 (Salvage Value) = $20,000 (Depreciable Value)</a:t>
            </a:r>
          </a:p>
          <a:p>
            <a:pPr marL="0" indent="0">
              <a:lnSpc>
                <a:spcPct val="90000"/>
              </a:lnSpc>
              <a:buNone/>
            </a:pPr>
            <a:r>
              <a:rPr lang="en-US" sz="1100" dirty="0" smtClean="0"/>
              <a:t>$20,000 (Depreciable Value) / 5 (Useful Life) = $4,000 (Depreciation Expense per Year)</a:t>
            </a:r>
            <a:endParaRPr lang="en-US" sz="1100" dirty="0"/>
          </a:p>
        </p:txBody>
      </p:sp>
      <p:graphicFrame>
        <p:nvGraphicFramePr>
          <p:cNvPr id="8" name="Table 7"/>
          <p:cNvGraphicFramePr>
            <a:graphicFrameLocks noGrp="1"/>
          </p:cNvGraphicFramePr>
          <p:nvPr>
            <p:extLst>
              <p:ext uri="{D42A27DB-BD31-4B8C-83A1-F6EECF244321}">
                <p14:modId xmlns:p14="http://schemas.microsoft.com/office/powerpoint/2010/main" val="2600250676"/>
              </p:ext>
            </p:extLst>
          </p:nvPr>
        </p:nvGraphicFramePr>
        <p:xfrm>
          <a:off x="533400" y="4038600"/>
          <a:ext cx="8153400" cy="2042160"/>
        </p:xfrm>
        <a:graphic>
          <a:graphicData uri="http://schemas.openxmlformats.org/drawingml/2006/table">
            <a:tbl>
              <a:tblPr firstRow="1" bandRow="1">
                <a:tableStyleId>{5C22544A-7EE6-4342-B048-85BDC9FD1C3A}</a:tableStyleId>
              </a:tblPr>
              <a:tblGrid>
                <a:gridCol w="609600"/>
                <a:gridCol w="2286000"/>
                <a:gridCol w="2133600"/>
                <a:gridCol w="3124200"/>
              </a:tblGrid>
              <a:tr h="370840">
                <a:tc>
                  <a:txBody>
                    <a:bodyPr/>
                    <a:lstStyle/>
                    <a:p>
                      <a:pPr algn="ctr"/>
                      <a:r>
                        <a:rPr lang="en-US" sz="1200" dirty="0" smtClean="0"/>
                        <a:t>Year</a:t>
                      </a:r>
                      <a:endParaRPr lang="en-US" sz="1200" dirty="0"/>
                    </a:p>
                  </a:txBody>
                  <a:tcPr anchor="ctr"/>
                </a:tc>
                <a:tc>
                  <a:txBody>
                    <a:bodyPr/>
                    <a:lstStyle/>
                    <a:p>
                      <a:pPr algn="ctr"/>
                      <a:r>
                        <a:rPr lang="en-US" sz="1200" dirty="0" smtClean="0"/>
                        <a:t>Annual Depreciation</a:t>
                      </a:r>
                      <a:r>
                        <a:rPr lang="en-US" sz="1200" baseline="0" dirty="0" smtClean="0"/>
                        <a:t> Expense</a:t>
                      </a:r>
                      <a:endParaRPr lang="en-US" sz="1200" dirty="0"/>
                    </a:p>
                  </a:txBody>
                  <a:tcPr anchor="ctr"/>
                </a:tc>
                <a:tc>
                  <a:txBody>
                    <a:bodyPr/>
                    <a:lstStyle/>
                    <a:p>
                      <a:pPr algn="ctr"/>
                      <a:r>
                        <a:rPr lang="en-US" sz="1200" dirty="0" smtClean="0"/>
                        <a:t>Accumulated</a:t>
                      </a:r>
                      <a:br>
                        <a:rPr lang="en-US" sz="1200" dirty="0" smtClean="0"/>
                      </a:br>
                      <a:r>
                        <a:rPr lang="en-US" sz="1200" dirty="0" smtClean="0"/>
                        <a:t>Depreciation</a:t>
                      </a:r>
                      <a:endParaRPr lang="en-US" sz="1200" dirty="0"/>
                    </a:p>
                  </a:txBody>
                  <a:tcPr anchor="ctr"/>
                </a:tc>
                <a:tc>
                  <a:txBody>
                    <a:bodyPr/>
                    <a:lstStyle/>
                    <a:p>
                      <a:pPr algn="ctr"/>
                      <a:r>
                        <a:rPr lang="en-US" sz="1200" dirty="0" smtClean="0"/>
                        <a:t>Carrying Value</a:t>
                      </a:r>
                    </a:p>
                    <a:p>
                      <a:pPr algn="ctr"/>
                      <a:r>
                        <a:rPr lang="en-US" sz="1200" dirty="0" smtClean="0"/>
                        <a:t>($22,000 Cost) </a:t>
                      </a:r>
                      <a:endParaRPr lang="en-US" sz="1200" dirty="0"/>
                    </a:p>
                  </a:txBody>
                  <a:tcPr anchor="ctr"/>
                </a:tc>
              </a:tr>
              <a:tr h="264160">
                <a:tc>
                  <a:txBody>
                    <a:bodyPr/>
                    <a:lstStyle/>
                    <a:p>
                      <a:pPr algn="ctr"/>
                      <a:r>
                        <a:rPr lang="en-US" sz="1200" dirty="0" smtClean="0"/>
                        <a:t>1</a:t>
                      </a:r>
                      <a:endParaRPr lang="en-US" sz="1200" dirty="0"/>
                    </a:p>
                  </a:txBody>
                  <a:tcPr/>
                </a:tc>
                <a:tc>
                  <a:txBody>
                    <a:bodyPr/>
                    <a:lstStyle/>
                    <a:p>
                      <a:pPr algn="ctr"/>
                      <a:r>
                        <a:rPr lang="en-US" sz="1200" dirty="0" smtClean="0"/>
                        <a:t>$4,000</a:t>
                      </a:r>
                      <a:endParaRPr lang="en-US" sz="1200" dirty="0"/>
                    </a:p>
                  </a:txBody>
                  <a:tcPr/>
                </a:tc>
                <a:tc>
                  <a:txBody>
                    <a:bodyPr/>
                    <a:lstStyle/>
                    <a:p>
                      <a:pPr algn="ctr"/>
                      <a:r>
                        <a:rPr lang="en-US" sz="1200" dirty="0" smtClean="0"/>
                        <a:t>$4,000</a:t>
                      </a:r>
                      <a:endParaRPr lang="en-US" sz="1200" dirty="0"/>
                    </a:p>
                  </a:txBody>
                  <a:tcPr/>
                </a:tc>
                <a:tc>
                  <a:txBody>
                    <a:bodyPr/>
                    <a:lstStyle/>
                    <a:p>
                      <a:pPr algn="ctr"/>
                      <a:r>
                        <a:rPr lang="en-US" sz="1200" dirty="0" smtClean="0"/>
                        <a:t>$18,000</a:t>
                      </a:r>
                    </a:p>
                  </a:txBody>
                  <a:tcPr/>
                </a:tc>
              </a:tr>
              <a:tr h="274320">
                <a:tc>
                  <a:txBody>
                    <a:bodyPr/>
                    <a:lstStyle/>
                    <a:p>
                      <a:pPr algn="ctr"/>
                      <a:r>
                        <a:rPr lang="en-US" sz="1200" dirty="0" smtClean="0"/>
                        <a:t>2</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$4,000</a:t>
                      </a:r>
                    </a:p>
                  </a:txBody>
                  <a:tcPr/>
                </a:tc>
                <a:tc>
                  <a:txBody>
                    <a:bodyPr/>
                    <a:lstStyle/>
                    <a:p>
                      <a:pPr algn="ctr"/>
                      <a:r>
                        <a:rPr lang="en-US" sz="1200" dirty="0" smtClean="0"/>
                        <a:t>$8,000</a:t>
                      </a:r>
                      <a:endParaRPr lang="en-US" sz="1200" dirty="0"/>
                    </a:p>
                  </a:txBody>
                  <a:tcPr/>
                </a:tc>
                <a:tc>
                  <a:txBody>
                    <a:bodyPr/>
                    <a:lstStyle/>
                    <a:p>
                      <a:pPr algn="ctr"/>
                      <a:r>
                        <a:rPr lang="en-US" sz="1200" dirty="0" smtClean="0"/>
                        <a:t>$14,000</a:t>
                      </a:r>
                      <a:endParaRPr lang="en-US" sz="1200" dirty="0"/>
                    </a:p>
                  </a:txBody>
                  <a:tcPr/>
                </a:tc>
              </a:tr>
              <a:tr h="284480">
                <a:tc>
                  <a:txBody>
                    <a:bodyPr/>
                    <a:lstStyle/>
                    <a:p>
                      <a:pPr algn="ctr"/>
                      <a:r>
                        <a:rPr lang="en-US" sz="1200" dirty="0" smtClean="0"/>
                        <a:t>3</a:t>
                      </a:r>
                      <a:endParaRPr lang="en-US" sz="1200" dirty="0"/>
                    </a:p>
                  </a:txBody>
                  <a:tcPr/>
                </a:tc>
                <a:tc>
                  <a:txBody>
                    <a:bodyPr/>
                    <a:lstStyle/>
                    <a:p>
                      <a:pPr algn="ctr"/>
                      <a:r>
                        <a:rPr lang="en-US" sz="1200" dirty="0" smtClean="0"/>
                        <a:t>$4,000</a:t>
                      </a:r>
                      <a:endParaRPr lang="en-US" sz="1200" dirty="0"/>
                    </a:p>
                  </a:txBody>
                  <a:tcPr/>
                </a:tc>
                <a:tc>
                  <a:txBody>
                    <a:bodyPr/>
                    <a:lstStyle/>
                    <a:p>
                      <a:pPr algn="ctr"/>
                      <a:r>
                        <a:rPr lang="en-US" sz="1200" dirty="0" smtClean="0"/>
                        <a:t>$12,000</a:t>
                      </a:r>
                      <a:endParaRPr lang="en-US" sz="1200" dirty="0"/>
                    </a:p>
                  </a:txBody>
                  <a:tcPr/>
                </a:tc>
                <a:tc>
                  <a:txBody>
                    <a:bodyPr/>
                    <a:lstStyle/>
                    <a:p>
                      <a:pPr algn="ctr"/>
                      <a:r>
                        <a:rPr lang="en-US" sz="1200" dirty="0" smtClean="0"/>
                        <a:t>$10,000</a:t>
                      </a:r>
                      <a:endParaRPr lang="en-US" sz="1200" dirty="0"/>
                    </a:p>
                  </a:txBody>
                  <a:tcPr/>
                </a:tc>
              </a:tr>
              <a:tr h="294640">
                <a:tc>
                  <a:txBody>
                    <a:bodyPr/>
                    <a:lstStyle/>
                    <a:p>
                      <a:pPr algn="ctr"/>
                      <a:r>
                        <a:rPr lang="en-US" sz="1200" dirty="0" smtClean="0"/>
                        <a:t>4</a:t>
                      </a:r>
                      <a:endParaRPr lang="en-US" sz="1200" dirty="0"/>
                    </a:p>
                  </a:txBody>
                  <a:tcPr/>
                </a:tc>
                <a:tc>
                  <a:txBody>
                    <a:bodyPr/>
                    <a:lstStyle/>
                    <a:p>
                      <a:pPr algn="ctr"/>
                      <a:r>
                        <a:rPr lang="en-US" sz="1200" dirty="0" smtClean="0"/>
                        <a:t>$4,000</a:t>
                      </a:r>
                      <a:endParaRPr lang="en-US" sz="1200" dirty="0"/>
                    </a:p>
                  </a:txBody>
                  <a:tcPr/>
                </a:tc>
                <a:tc>
                  <a:txBody>
                    <a:bodyPr/>
                    <a:lstStyle/>
                    <a:p>
                      <a:pPr algn="ctr"/>
                      <a:r>
                        <a:rPr lang="en-US" sz="1200" dirty="0" smtClean="0"/>
                        <a:t>$16,000</a:t>
                      </a:r>
                      <a:endParaRPr lang="en-US" sz="1200" dirty="0"/>
                    </a:p>
                  </a:txBody>
                  <a:tcPr/>
                </a:tc>
                <a:tc>
                  <a:txBody>
                    <a:bodyPr/>
                    <a:lstStyle/>
                    <a:p>
                      <a:pPr algn="ctr"/>
                      <a:r>
                        <a:rPr lang="en-US" sz="1200" dirty="0" smtClean="0"/>
                        <a:t>$6,000</a:t>
                      </a:r>
                      <a:endParaRPr lang="en-US" sz="1200" dirty="0"/>
                    </a:p>
                  </a:txBody>
                  <a:tcPr/>
                </a:tc>
              </a:tr>
              <a:tr h="370840">
                <a:tc>
                  <a:txBody>
                    <a:bodyPr/>
                    <a:lstStyle/>
                    <a:p>
                      <a:pPr algn="ctr"/>
                      <a:r>
                        <a:rPr lang="en-US" sz="1200" dirty="0" smtClean="0"/>
                        <a:t>5</a:t>
                      </a:r>
                      <a:endParaRPr lang="en-US" sz="1200" dirty="0"/>
                    </a:p>
                  </a:txBody>
                  <a:tcPr/>
                </a:tc>
                <a:tc>
                  <a:txBody>
                    <a:bodyPr/>
                    <a:lstStyle/>
                    <a:p>
                      <a:pPr algn="ctr"/>
                      <a:r>
                        <a:rPr lang="en-US" sz="1200" dirty="0" smtClean="0"/>
                        <a:t>$4,000</a:t>
                      </a:r>
                      <a:endParaRPr lang="en-US" sz="1200" dirty="0"/>
                    </a:p>
                  </a:txBody>
                  <a:tcPr/>
                </a:tc>
                <a:tc>
                  <a:txBody>
                    <a:bodyPr/>
                    <a:lstStyle/>
                    <a:p>
                      <a:pPr algn="ctr"/>
                      <a:r>
                        <a:rPr lang="en-US" sz="1200" dirty="0" smtClean="0"/>
                        <a:t>$20,000</a:t>
                      </a:r>
                      <a:endParaRPr lang="en-US" sz="1200" dirty="0"/>
                    </a:p>
                  </a:txBody>
                  <a:tcPr/>
                </a:tc>
                <a:tc>
                  <a:txBody>
                    <a:bodyPr/>
                    <a:lstStyle/>
                    <a:p>
                      <a:pPr algn="ctr"/>
                      <a:r>
                        <a:rPr lang="en-US" sz="1200" dirty="0" smtClean="0"/>
                        <a:t>$2,000 </a:t>
                      </a:r>
                    </a:p>
                    <a:p>
                      <a:pPr algn="ctr"/>
                      <a:r>
                        <a:rPr lang="en-US" sz="1200" dirty="0" smtClean="0"/>
                        <a:t>(Salvage</a:t>
                      </a:r>
                      <a:r>
                        <a:rPr lang="en-US" sz="1200" baseline="0" dirty="0" smtClean="0"/>
                        <a:t> Value)</a:t>
                      </a:r>
                      <a:endParaRPr lang="en-US" sz="1200" dirty="0"/>
                    </a:p>
                  </a:txBody>
                  <a:tcPr/>
                </a:tc>
              </a:tr>
            </a:tbl>
          </a:graphicData>
        </a:graphic>
      </p:graphicFrame>
      <p:sp>
        <p:nvSpPr>
          <p:cNvPr id="2" name="Title 1"/>
          <p:cNvSpPr>
            <a:spLocks noGrp="1"/>
          </p:cNvSpPr>
          <p:nvPr>
            <p:ph type="title"/>
          </p:nvPr>
        </p:nvSpPr>
        <p:spPr/>
        <p:txBody>
          <a:bodyPr/>
          <a:lstStyle/>
          <a:p>
            <a:r>
              <a:rPr lang="en-US" dirty="0" smtClean="0"/>
              <a:t>Straight Line Depreciation Method</a:t>
            </a:r>
            <a:endParaRPr lang="en-US" dirty="0"/>
          </a:p>
        </p:txBody>
      </p:sp>
      <p:sp>
        <p:nvSpPr>
          <p:cNvPr id="6" name="Content Placeholder 4"/>
          <p:cNvSpPr txBox="1">
            <a:spLocks/>
          </p:cNvSpPr>
          <p:nvPr/>
        </p:nvSpPr>
        <p:spPr>
          <a:xfrm>
            <a:off x="533400" y="1143000"/>
            <a:ext cx="2209800" cy="2667000"/>
          </a:xfrm>
          <a:prstGeom prst="rect">
            <a:avLst/>
          </a:prstGeom>
        </p:spPr>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90000"/>
              </a:lnSpc>
              <a:buNone/>
            </a:pPr>
            <a:r>
              <a:rPr lang="en-US" sz="1100" b="1" dirty="0"/>
              <a:t>Purchase a delivery </a:t>
            </a:r>
            <a:r>
              <a:rPr lang="en-US" sz="1100" b="1" dirty="0" smtClean="0"/>
              <a:t>truck</a:t>
            </a:r>
          </a:p>
          <a:p>
            <a:pPr marL="0" indent="0">
              <a:lnSpc>
                <a:spcPct val="90000"/>
              </a:lnSpc>
              <a:buNone/>
            </a:pPr>
            <a:r>
              <a:rPr lang="en-US" sz="1100" dirty="0" smtClean="0"/>
              <a:t>Cost </a:t>
            </a:r>
            <a:r>
              <a:rPr lang="en-US" sz="1100" dirty="0"/>
              <a:t>of asset: 	</a:t>
            </a:r>
            <a:r>
              <a:rPr lang="en-US" sz="1100" dirty="0" smtClean="0"/>
              <a:t>	$22,000</a:t>
            </a:r>
          </a:p>
          <a:p>
            <a:pPr marL="0" indent="0">
              <a:lnSpc>
                <a:spcPct val="90000"/>
              </a:lnSpc>
              <a:buNone/>
            </a:pPr>
            <a:r>
              <a:rPr lang="en-US" sz="1100" dirty="0" smtClean="0"/>
              <a:t>Useful  </a:t>
            </a:r>
            <a:r>
              <a:rPr lang="en-US" sz="1100" dirty="0"/>
              <a:t>life:	 	</a:t>
            </a:r>
            <a:r>
              <a:rPr lang="en-US" sz="1100" dirty="0" smtClean="0"/>
              <a:t>5 years</a:t>
            </a:r>
          </a:p>
          <a:p>
            <a:pPr marL="0" indent="0">
              <a:lnSpc>
                <a:spcPct val="90000"/>
              </a:lnSpc>
              <a:buNone/>
            </a:pPr>
            <a:r>
              <a:rPr lang="en-US" sz="1100" dirty="0" smtClean="0"/>
              <a:t>Salvage </a:t>
            </a:r>
            <a:r>
              <a:rPr lang="en-US" sz="1100" dirty="0"/>
              <a:t>Value</a:t>
            </a:r>
            <a:r>
              <a:rPr lang="en-US" sz="1100" dirty="0" smtClean="0"/>
              <a:t>:	$2,000</a:t>
            </a:r>
          </a:p>
          <a:p>
            <a:pPr marL="0" indent="0">
              <a:lnSpc>
                <a:spcPct val="90000"/>
              </a:lnSpc>
              <a:buNone/>
            </a:pPr>
            <a:endParaRPr lang="en-US" sz="1100" dirty="0" smtClean="0"/>
          </a:p>
          <a:p>
            <a:pPr marL="0" indent="0">
              <a:lnSpc>
                <a:spcPct val="90000"/>
              </a:lnSpc>
              <a:buNone/>
            </a:pPr>
            <a:r>
              <a:rPr lang="en-US" sz="1100" b="1" dirty="0" smtClean="0"/>
              <a:t>Miles Driven:</a:t>
            </a:r>
          </a:p>
          <a:p>
            <a:pPr marL="0" indent="0">
              <a:lnSpc>
                <a:spcPct val="90000"/>
              </a:lnSpc>
              <a:buNone/>
            </a:pPr>
            <a:r>
              <a:rPr lang="en-US" sz="1100" dirty="0" smtClean="0"/>
              <a:t>Year </a:t>
            </a:r>
            <a:r>
              <a:rPr lang="en-US" sz="1100" dirty="0"/>
              <a:t>1:  </a:t>
            </a:r>
            <a:r>
              <a:rPr lang="en-US" sz="1100" dirty="0" smtClean="0"/>
              <a:t>14,000</a:t>
            </a:r>
            <a:endParaRPr lang="en-US" sz="1100" dirty="0"/>
          </a:p>
          <a:p>
            <a:pPr marL="0" indent="0">
              <a:lnSpc>
                <a:spcPct val="90000"/>
              </a:lnSpc>
              <a:buNone/>
            </a:pPr>
            <a:r>
              <a:rPr lang="en-US" sz="1100" dirty="0" smtClean="0"/>
              <a:t>Year </a:t>
            </a:r>
            <a:r>
              <a:rPr lang="en-US" sz="1100" dirty="0"/>
              <a:t>2:  </a:t>
            </a:r>
            <a:r>
              <a:rPr lang="en-US" sz="1100" dirty="0" smtClean="0"/>
              <a:t>23,000</a:t>
            </a:r>
            <a:endParaRPr lang="en-US" sz="1100" dirty="0"/>
          </a:p>
          <a:p>
            <a:pPr marL="0" indent="0">
              <a:lnSpc>
                <a:spcPct val="90000"/>
              </a:lnSpc>
              <a:buNone/>
            </a:pPr>
            <a:r>
              <a:rPr lang="en-US" sz="1100" dirty="0" smtClean="0"/>
              <a:t>Year </a:t>
            </a:r>
            <a:r>
              <a:rPr lang="en-US" sz="1100" dirty="0"/>
              <a:t>3:  </a:t>
            </a:r>
            <a:r>
              <a:rPr lang="en-US" sz="1100" dirty="0" smtClean="0"/>
              <a:t>18,700</a:t>
            </a:r>
            <a:endParaRPr lang="en-US" sz="1100" dirty="0"/>
          </a:p>
          <a:p>
            <a:pPr marL="0" indent="0">
              <a:lnSpc>
                <a:spcPct val="90000"/>
              </a:lnSpc>
              <a:buNone/>
            </a:pPr>
            <a:r>
              <a:rPr lang="en-US" sz="1100" dirty="0" smtClean="0"/>
              <a:t>Year </a:t>
            </a:r>
            <a:r>
              <a:rPr lang="en-US" sz="1100" dirty="0"/>
              <a:t>4:  </a:t>
            </a:r>
            <a:r>
              <a:rPr lang="en-US" sz="1100" dirty="0" smtClean="0"/>
              <a:t>21,300</a:t>
            </a:r>
            <a:endParaRPr lang="en-US" sz="1100" dirty="0"/>
          </a:p>
          <a:p>
            <a:pPr marL="0" indent="0">
              <a:lnSpc>
                <a:spcPct val="90000"/>
              </a:lnSpc>
              <a:buNone/>
            </a:pPr>
            <a:r>
              <a:rPr lang="en-US" sz="1100" dirty="0" smtClean="0"/>
              <a:t>Year </a:t>
            </a:r>
            <a:r>
              <a:rPr lang="en-US" sz="1100" dirty="0"/>
              <a:t>5:  23,000</a:t>
            </a:r>
          </a:p>
          <a:p>
            <a:pPr marL="0" indent="0">
              <a:lnSpc>
                <a:spcPct val="90000"/>
              </a:lnSpc>
              <a:buNone/>
            </a:pPr>
            <a:r>
              <a:rPr lang="en-US" sz="1100" dirty="0" smtClean="0"/>
              <a:t>Total:	100,000 miles</a:t>
            </a:r>
            <a:endParaRPr lang="en-US" sz="1100" dirty="0"/>
          </a:p>
        </p:txBody>
      </p:sp>
    </p:spTree>
    <p:extLst>
      <p:ext uri="{BB962C8B-B14F-4D97-AF65-F5344CB8AC3E}">
        <p14:creationId xmlns:p14="http://schemas.microsoft.com/office/powerpoint/2010/main" val="19835657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209800" y="2209800"/>
            <a:ext cx="6477000" cy="1371600"/>
          </a:xfrm>
        </p:spPr>
        <p:txBody>
          <a:bodyPr anchor="b">
            <a:noAutofit/>
          </a:bodyPr>
          <a:lstStyle/>
          <a:p>
            <a:pPr marL="0" indent="0">
              <a:lnSpc>
                <a:spcPct val="90000"/>
              </a:lnSpc>
              <a:buNone/>
            </a:pPr>
            <a:r>
              <a:rPr lang="en-US" sz="1100" b="1" dirty="0" smtClean="0"/>
              <a:t>Straight Line Depreciation Rate</a:t>
            </a:r>
            <a:r>
              <a:rPr lang="en-US" sz="1100" dirty="0" smtClean="0"/>
              <a:t> = 1/5 = 20%</a:t>
            </a:r>
          </a:p>
          <a:p>
            <a:pPr marL="0" indent="0">
              <a:lnSpc>
                <a:spcPct val="90000"/>
              </a:lnSpc>
              <a:buNone/>
            </a:pPr>
            <a:r>
              <a:rPr lang="en-US" sz="1100" b="1" dirty="0" smtClean="0"/>
              <a:t>Units </a:t>
            </a:r>
            <a:r>
              <a:rPr lang="en-US" sz="1100" b="1" dirty="0"/>
              <a:t>of Production Rate </a:t>
            </a:r>
            <a:r>
              <a:rPr lang="en-US" sz="1100" dirty="0" smtClean="0"/>
              <a:t>= (</a:t>
            </a:r>
            <a:r>
              <a:rPr lang="en-US" sz="1100" dirty="0"/>
              <a:t>$22,000 cost - $2,000 salvage value)/100,000 total miles = .20 per </a:t>
            </a:r>
            <a:r>
              <a:rPr lang="en-US" sz="1100" dirty="0" smtClean="0"/>
              <a:t>mile</a:t>
            </a:r>
          </a:p>
          <a:p>
            <a:pPr marL="0" indent="0">
              <a:lnSpc>
                <a:spcPct val="90000"/>
              </a:lnSpc>
              <a:buNone/>
            </a:pPr>
            <a:r>
              <a:rPr lang="en-US" sz="1100" b="1" dirty="0" smtClean="0"/>
              <a:t>Double Declining Rate </a:t>
            </a:r>
            <a:r>
              <a:rPr lang="en-US" sz="1100" dirty="0" smtClean="0"/>
              <a:t>= 20% Straight Line Rate x 2 = 40%</a:t>
            </a:r>
          </a:p>
          <a:p>
            <a:pPr marL="0" indent="0">
              <a:lnSpc>
                <a:spcPct val="90000"/>
              </a:lnSpc>
              <a:buNone/>
            </a:pPr>
            <a:r>
              <a:rPr lang="en-US" sz="1100" dirty="0" smtClean="0"/>
              <a:t>$22,000 (Cost) - $2,000 (Salvage Value) = $20,000 (Depreciable Value)</a:t>
            </a:r>
          </a:p>
          <a:p>
            <a:pPr marL="0" indent="0">
              <a:lnSpc>
                <a:spcPct val="90000"/>
              </a:lnSpc>
              <a:buNone/>
            </a:pPr>
            <a:r>
              <a:rPr lang="en-US" sz="1100" dirty="0" smtClean="0"/>
              <a:t>$20,000 (Depreciable Value) / 5 (Useful Life) = $4,000 (Depreciation Expense per Year)</a:t>
            </a:r>
            <a:endParaRPr lang="en-US" sz="1100" dirty="0"/>
          </a:p>
        </p:txBody>
      </p:sp>
      <p:graphicFrame>
        <p:nvGraphicFramePr>
          <p:cNvPr id="8" name="Table 7"/>
          <p:cNvGraphicFramePr>
            <a:graphicFrameLocks noGrp="1"/>
          </p:cNvGraphicFramePr>
          <p:nvPr>
            <p:extLst>
              <p:ext uri="{D42A27DB-BD31-4B8C-83A1-F6EECF244321}">
                <p14:modId xmlns:p14="http://schemas.microsoft.com/office/powerpoint/2010/main" val="2015160367"/>
              </p:ext>
            </p:extLst>
          </p:nvPr>
        </p:nvGraphicFramePr>
        <p:xfrm>
          <a:off x="533400" y="4038600"/>
          <a:ext cx="8153400" cy="2042160"/>
        </p:xfrm>
        <a:graphic>
          <a:graphicData uri="http://schemas.openxmlformats.org/drawingml/2006/table">
            <a:tbl>
              <a:tblPr firstRow="1" bandRow="1">
                <a:tableStyleId>{5C22544A-7EE6-4342-B048-85BDC9FD1C3A}</a:tableStyleId>
              </a:tblPr>
              <a:tblGrid>
                <a:gridCol w="609600"/>
                <a:gridCol w="2286000"/>
                <a:gridCol w="2133600"/>
                <a:gridCol w="3124200"/>
              </a:tblGrid>
              <a:tr h="370840">
                <a:tc>
                  <a:txBody>
                    <a:bodyPr/>
                    <a:lstStyle/>
                    <a:p>
                      <a:pPr algn="ctr"/>
                      <a:r>
                        <a:rPr lang="en-US" sz="1200" dirty="0" smtClean="0"/>
                        <a:t>Year</a:t>
                      </a:r>
                      <a:endParaRPr lang="en-US" sz="1200" dirty="0"/>
                    </a:p>
                  </a:txBody>
                  <a:tcPr anchor="ctr"/>
                </a:tc>
                <a:tc>
                  <a:txBody>
                    <a:bodyPr/>
                    <a:lstStyle/>
                    <a:p>
                      <a:pPr algn="ctr"/>
                      <a:r>
                        <a:rPr lang="en-US" sz="1200" dirty="0" smtClean="0"/>
                        <a:t>Annual Depreciation</a:t>
                      </a:r>
                      <a:r>
                        <a:rPr lang="en-US" sz="1200" baseline="0" dirty="0" smtClean="0"/>
                        <a:t> Expense</a:t>
                      </a:r>
                      <a:endParaRPr lang="en-US" sz="1200" dirty="0"/>
                    </a:p>
                  </a:txBody>
                  <a:tcPr anchor="ctr"/>
                </a:tc>
                <a:tc>
                  <a:txBody>
                    <a:bodyPr/>
                    <a:lstStyle/>
                    <a:p>
                      <a:pPr algn="ctr"/>
                      <a:r>
                        <a:rPr lang="en-US" sz="1200" dirty="0" smtClean="0"/>
                        <a:t>Accumulated</a:t>
                      </a:r>
                      <a:br>
                        <a:rPr lang="en-US" sz="1200" dirty="0" smtClean="0"/>
                      </a:br>
                      <a:r>
                        <a:rPr lang="en-US" sz="1200" dirty="0" smtClean="0"/>
                        <a:t>Depreciation</a:t>
                      </a:r>
                      <a:endParaRPr lang="en-US" sz="1200" dirty="0"/>
                    </a:p>
                  </a:txBody>
                  <a:tcPr anchor="ctr"/>
                </a:tc>
                <a:tc>
                  <a:txBody>
                    <a:bodyPr/>
                    <a:lstStyle/>
                    <a:p>
                      <a:pPr algn="ctr"/>
                      <a:r>
                        <a:rPr lang="en-US" sz="1200" dirty="0" smtClean="0"/>
                        <a:t>Carrying Value</a:t>
                      </a:r>
                    </a:p>
                    <a:p>
                      <a:pPr algn="ctr"/>
                      <a:r>
                        <a:rPr lang="en-US" sz="1200" dirty="0" smtClean="0"/>
                        <a:t>($22,000 Cost) </a:t>
                      </a:r>
                      <a:endParaRPr lang="en-US" sz="1200" dirty="0"/>
                    </a:p>
                  </a:txBody>
                  <a:tcPr anchor="ctr"/>
                </a:tc>
              </a:tr>
              <a:tr h="264160">
                <a:tc>
                  <a:txBody>
                    <a:bodyPr/>
                    <a:lstStyle/>
                    <a:p>
                      <a:pPr algn="ctr"/>
                      <a:r>
                        <a:rPr lang="en-US" sz="1200" dirty="0" smtClean="0"/>
                        <a:t>1</a:t>
                      </a:r>
                      <a:endParaRPr lang="en-US" sz="1200" dirty="0"/>
                    </a:p>
                  </a:txBody>
                  <a:tcPr/>
                </a:tc>
                <a:tc>
                  <a:txBody>
                    <a:bodyPr/>
                    <a:lstStyle/>
                    <a:p>
                      <a:pPr algn="ctr"/>
                      <a:r>
                        <a:rPr lang="en-US" sz="1200" dirty="0" smtClean="0"/>
                        <a:t>$2,800</a:t>
                      </a:r>
                      <a:endParaRPr lang="en-US" sz="1200" dirty="0"/>
                    </a:p>
                  </a:txBody>
                  <a:tcPr/>
                </a:tc>
                <a:tc>
                  <a:txBody>
                    <a:bodyPr/>
                    <a:lstStyle/>
                    <a:p>
                      <a:pPr algn="ctr"/>
                      <a:r>
                        <a:rPr lang="en-US" sz="1200" dirty="0" smtClean="0"/>
                        <a:t>$2,800</a:t>
                      </a:r>
                      <a:endParaRPr lang="en-US" sz="1200" dirty="0"/>
                    </a:p>
                  </a:txBody>
                  <a:tcPr/>
                </a:tc>
                <a:tc>
                  <a:txBody>
                    <a:bodyPr/>
                    <a:lstStyle/>
                    <a:p>
                      <a:pPr algn="ctr"/>
                      <a:r>
                        <a:rPr lang="en-US" sz="1200" dirty="0" smtClean="0"/>
                        <a:t>$19,200</a:t>
                      </a:r>
                    </a:p>
                  </a:txBody>
                  <a:tcPr/>
                </a:tc>
              </a:tr>
              <a:tr h="274320">
                <a:tc>
                  <a:txBody>
                    <a:bodyPr/>
                    <a:lstStyle/>
                    <a:p>
                      <a:pPr algn="ctr"/>
                      <a:r>
                        <a:rPr lang="en-US" sz="1200" dirty="0" smtClean="0"/>
                        <a:t>2</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$4,600</a:t>
                      </a:r>
                    </a:p>
                  </a:txBody>
                  <a:tcPr/>
                </a:tc>
                <a:tc>
                  <a:txBody>
                    <a:bodyPr/>
                    <a:lstStyle/>
                    <a:p>
                      <a:pPr algn="ctr"/>
                      <a:r>
                        <a:rPr lang="en-US" sz="1200" dirty="0" smtClean="0"/>
                        <a:t>$7,400</a:t>
                      </a:r>
                      <a:endParaRPr lang="en-US" sz="1200" dirty="0"/>
                    </a:p>
                  </a:txBody>
                  <a:tcPr/>
                </a:tc>
                <a:tc>
                  <a:txBody>
                    <a:bodyPr/>
                    <a:lstStyle/>
                    <a:p>
                      <a:pPr algn="ctr"/>
                      <a:r>
                        <a:rPr lang="en-US" sz="1200" dirty="0" smtClean="0"/>
                        <a:t>$14,600</a:t>
                      </a:r>
                      <a:endParaRPr lang="en-US" sz="1200" dirty="0"/>
                    </a:p>
                  </a:txBody>
                  <a:tcPr/>
                </a:tc>
              </a:tr>
              <a:tr h="284480">
                <a:tc>
                  <a:txBody>
                    <a:bodyPr/>
                    <a:lstStyle/>
                    <a:p>
                      <a:pPr algn="ctr"/>
                      <a:r>
                        <a:rPr lang="en-US" sz="1200" dirty="0" smtClean="0"/>
                        <a:t>3</a:t>
                      </a:r>
                      <a:endParaRPr lang="en-US" sz="1200" dirty="0"/>
                    </a:p>
                  </a:txBody>
                  <a:tcPr/>
                </a:tc>
                <a:tc>
                  <a:txBody>
                    <a:bodyPr/>
                    <a:lstStyle/>
                    <a:p>
                      <a:pPr algn="ctr"/>
                      <a:r>
                        <a:rPr lang="en-US" sz="1200" dirty="0" smtClean="0"/>
                        <a:t>$3,740</a:t>
                      </a:r>
                      <a:endParaRPr lang="en-US" sz="1200" dirty="0"/>
                    </a:p>
                  </a:txBody>
                  <a:tcPr/>
                </a:tc>
                <a:tc>
                  <a:txBody>
                    <a:bodyPr/>
                    <a:lstStyle/>
                    <a:p>
                      <a:pPr algn="ctr"/>
                      <a:r>
                        <a:rPr lang="en-US" sz="1200" dirty="0" smtClean="0"/>
                        <a:t>$11,140</a:t>
                      </a:r>
                      <a:endParaRPr lang="en-US" sz="1200" dirty="0"/>
                    </a:p>
                  </a:txBody>
                  <a:tcPr/>
                </a:tc>
                <a:tc>
                  <a:txBody>
                    <a:bodyPr/>
                    <a:lstStyle/>
                    <a:p>
                      <a:pPr algn="ctr"/>
                      <a:r>
                        <a:rPr lang="en-US" sz="1200" dirty="0" smtClean="0"/>
                        <a:t>$10,860</a:t>
                      </a:r>
                      <a:endParaRPr lang="en-US" sz="1200" dirty="0"/>
                    </a:p>
                  </a:txBody>
                  <a:tcPr/>
                </a:tc>
              </a:tr>
              <a:tr h="294640">
                <a:tc>
                  <a:txBody>
                    <a:bodyPr/>
                    <a:lstStyle/>
                    <a:p>
                      <a:pPr algn="ctr"/>
                      <a:r>
                        <a:rPr lang="en-US" sz="1200" dirty="0" smtClean="0"/>
                        <a:t>4</a:t>
                      </a:r>
                      <a:endParaRPr lang="en-US" sz="1200" dirty="0"/>
                    </a:p>
                  </a:txBody>
                  <a:tcPr/>
                </a:tc>
                <a:tc>
                  <a:txBody>
                    <a:bodyPr/>
                    <a:lstStyle/>
                    <a:p>
                      <a:pPr algn="ctr"/>
                      <a:r>
                        <a:rPr lang="en-US" sz="1200" dirty="0" smtClean="0"/>
                        <a:t>$4,260</a:t>
                      </a:r>
                      <a:endParaRPr lang="en-US" sz="1200" dirty="0"/>
                    </a:p>
                  </a:txBody>
                  <a:tcPr/>
                </a:tc>
                <a:tc>
                  <a:txBody>
                    <a:bodyPr/>
                    <a:lstStyle/>
                    <a:p>
                      <a:pPr algn="ctr"/>
                      <a:r>
                        <a:rPr lang="en-US" sz="1200" dirty="0" smtClean="0"/>
                        <a:t>$15,400</a:t>
                      </a:r>
                      <a:endParaRPr lang="en-US" sz="1200" dirty="0"/>
                    </a:p>
                  </a:txBody>
                  <a:tcPr/>
                </a:tc>
                <a:tc>
                  <a:txBody>
                    <a:bodyPr/>
                    <a:lstStyle/>
                    <a:p>
                      <a:pPr algn="ctr"/>
                      <a:r>
                        <a:rPr lang="en-US" sz="1200" dirty="0" smtClean="0"/>
                        <a:t>$6,600</a:t>
                      </a:r>
                      <a:endParaRPr lang="en-US" sz="1200" dirty="0"/>
                    </a:p>
                  </a:txBody>
                  <a:tcPr/>
                </a:tc>
              </a:tr>
              <a:tr h="370840">
                <a:tc>
                  <a:txBody>
                    <a:bodyPr/>
                    <a:lstStyle/>
                    <a:p>
                      <a:pPr algn="ctr"/>
                      <a:r>
                        <a:rPr lang="en-US" sz="1200" dirty="0" smtClean="0"/>
                        <a:t>5</a:t>
                      </a:r>
                      <a:endParaRPr lang="en-US" sz="1200" dirty="0"/>
                    </a:p>
                  </a:txBody>
                  <a:tcPr/>
                </a:tc>
                <a:tc>
                  <a:txBody>
                    <a:bodyPr/>
                    <a:lstStyle/>
                    <a:p>
                      <a:pPr algn="ctr"/>
                      <a:r>
                        <a:rPr lang="en-US" sz="1200" dirty="0" smtClean="0"/>
                        <a:t>$4,600</a:t>
                      </a:r>
                      <a:endParaRPr lang="en-US" sz="1200" dirty="0"/>
                    </a:p>
                  </a:txBody>
                  <a:tcPr/>
                </a:tc>
                <a:tc>
                  <a:txBody>
                    <a:bodyPr/>
                    <a:lstStyle/>
                    <a:p>
                      <a:pPr algn="ctr"/>
                      <a:r>
                        <a:rPr lang="en-US" sz="1200" dirty="0" smtClean="0"/>
                        <a:t>$20,000</a:t>
                      </a:r>
                      <a:endParaRPr lang="en-US" sz="1200" dirty="0"/>
                    </a:p>
                  </a:txBody>
                  <a:tcPr/>
                </a:tc>
                <a:tc>
                  <a:txBody>
                    <a:bodyPr/>
                    <a:lstStyle/>
                    <a:p>
                      <a:pPr algn="ctr"/>
                      <a:r>
                        <a:rPr lang="en-US" sz="1200" dirty="0" smtClean="0"/>
                        <a:t>$2,000 </a:t>
                      </a:r>
                    </a:p>
                    <a:p>
                      <a:pPr algn="ctr"/>
                      <a:r>
                        <a:rPr lang="en-US" sz="1200" dirty="0" smtClean="0"/>
                        <a:t>(Salvage</a:t>
                      </a:r>
                      <a:r>
                        <a:rPr lang="en-US" sz="1200" baseline="0" dirty="0" smtClean="0"/>
                        <a:t> Value)</a:t>
                      </a:r>
                      <a:endParaRPr lang="en-US" sz="1200" dirty="0"/>
                    </a:p>
                  </a:txBody>
                  <a:tcPr/>
                </a:tc>
              </a:tr>
            </a:tbl>
          </a:graphicData>
        </a:graphic>
      </p:graphicFrame>
      <p:sp>
        <p:nvSpPr>
          <p:cNvPr id="2" name="Title 1"/>
          <p:cNvSpPr>
            <a:spLocks noGrp="1"/>
          </p:cNvSpPr>
          <p:nvPr>
            <p:ph type="title"/>
          </p:nvPr>
        </p:nvSpPr>
        <p:spPr/>
        <p:txBody>
          <a:bodyPr/>
          <a:lstStyle/>
          <a:p>
            <a:r>
              <a:rPr lang="en-US" dirty="0" smtClean="0"/>
              <a:t>Units of Production Depreciation Method</a:t>
            </a:r>
            <a:endParaRPr lang="en-US" dirty="0"/>
          </a:p>
        </p:txBody>
      </p:sp>
      <p:sp>
        <p:nvSpPr>
          <p:cNvPr id="6" name="Content Placeholder 4"/>
          <p:cNvSpPr txBox="1">
            <a:spLocks/>
          </p:cNvSpPr>
          <p:nvPr/>
        </p:nvSpPr>
        <p:spPr>
          <a:xfrm>
            <a:off x="533400" y="1143000"/>
            <a:ext cx="2209800" cy="2667000"/>
          </a:xfrm>
          <a:prstGeom prst="rect">
            <a:avLst/>
          </a:prstGeom>
        </p:spPr>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90000"/>
              </a:lnSpc>
              <a:buNone/>
            </a:pPr>
            <a:r>
              <a:rPr lang="en-US" sz="1100" b="1" dirty="0"/>
              <a:t>Purchase a delivery </a:t>
            </a:r>
            <a:r>
              <a:rPr lang="en-US" sz="1100" b="1" dirty="0" smtClean="0"/>
              <a:t>truck</a:t>
            </a:r>
          </a:p>
          <a:p>
            <a:pPr marL="0" indent="0">
              <a:lnSpc>
                <a:spcPct val="90000"/>
              </a:lnSpc>
              <a:buNone/>
            </a:pPr>
            <a:r>
              <a:rPr lang="en-US" sz="1100" dirty="0" smtClean="0"/>
              <a:t>Cost </a:t>
            </a:r>
            <a:r>
              <a:rPr lang="en-US" sz="1100" dirty="0"/>
              <a:t>of asset: 	</a:t>
            </a:r>
            <a:r>
              <a:rPr lang="en-US" sz="1100" dirty="0" smtClean="0"/>
              <a:t>	$22,000</a:t>
            </a:r>
          </a:p>
          <a:p>
            <a:pPr marL="0" indent="0">
              <a:lnSpc>
                <a:spcPct val="90000"/>
              </a:lnSpc>
              <a:buNone/>
            </a:pPr>
            <a:r>
              <a:rPr lang="en-US" sz="1100" dirty="0" smtClean="0"/>
              <a:t>Useful  </a:t>
            </a:r>
            <a:r>
              <a:rPr lang="en-US" sz="1100" dirty="0"/>
              <a:t>life:	 	</a:t>
            </a:r>
            <a:r>
              <a:rPr lang="en-US" sz="1100" dirty="0" smtClean="0"/>
              <a:t>5 years</a:t>
            </a:r>
          </a:p>
          <a:p>
            <a:pPr marL="0" indent="0">
              <a:lnSpc>
                <a:spcPct val="90000"/>
              </a:lnSpc>
              <a:buNone/>
            </a:pPr>
            <a:r>
              <a:rPr lang="en-US" sz="1100" dirty="0" smtClean="0"/>
              <a:t>Salvage </a:t>
            </a:r>
            <a:r>
              <a:rPr lang="en-US" sz="1100" dirty="0"/>
              <a:t>Value</a:t>
            </a:r>
            <a:r>
              <a:rPr lang="en-US" sz="1100" dirty="0" smtClean="0"/>
              <a:t>:	$2,000</a:t>
            </a:r>
          </a:p>
          <a:p>
            <a:pPr marL="0" indent="0">
              <a:lnSpc>
                <a:spcPct val="90000"/>
              </a:lnSpc>
              <a:buNone/>
            </a:pPr>
            <a:endParaRPr lang="en-US" sz="1100" dirty="0" smtClean="0"/>
          </a:p>
          <a:p>
            <a:pPr marL="0" indent="0">
              <a:lnSpc>
                <a:spcPct val="90000"/>
              </a:lnSpc>
              <a:buNone/>
            </a:pPr>
            <a:r>
              <a:rPr lang="en-US" sz="1100" b="1" dirty="0" smtClean="0"/>
              <a:t>Miles Driven:</a:t>
            </a:r>
          </a:p>
          <a:p>
            <a:pPr marL="0" indent="0">
              <a:lnSpc>
                <a:spcPct val="90000"/>
              </a:lnSpc>
              <a:buNone/>
            </a:pPr>
            <a:r>
              <a:rPr lang="en-US" sz="1100" dirty="0" smtClean="0"/>
              <a:t>Year </a:t>
            </a:r>
            <a:r>
              <a:rPr lang="en-US" sz="1100" dirty="0"/>
              <a:t>1:  </a:t>
            </a:r>
            <a:r>
              <a:rPr lang="en-US" sz="1100" dirty="0" smtClean="0"/>
              <a:t>14,000</a:t>
            </a:r>
            <a:endParaRPr lang="en-US" sz="1100" dirty="0"/>
          </a:p>
          <a:p>
            <a:pPr marL="0" indent="0">
              <a:lnSpc>
                <a:spcPct val="90000"/>
              </a:lnSpc>
              <a:buNone/>
            </a:pPr>
            <a:r>
              <a:rPr lang="en-US" sz="1100" dirty="0" smtClean="0"/>
              <a:t>Year </a:t>
            </a:r>
            <a:r>
              <a:rPr lang="en-US" sz="1100" dirty="0"/>
              <a:t>2:  </a:t>
            </a:r>
            <a:r>
              <a:rPr lang="en-US" sz="1100" dirty="0" smtClean="0"/>
              <a:t>23,000</a:t>
            </a:r>
            <a:endParaRPr lang="en-US" sz="1100" dirty="0"/>
          </a:p>
          <a:p>
            <a:pPr marL="0" indent="0">
              <a:lnSpc>
                <a:spcPct val="90000"/>
              </a:lnSpc>
              <a:buNone/>
            </a:pPr>
            <a:r>
              <a:rPr lang="en-US" sz="1100" dirty="0" smtClean="0"/>
              <a:t>Year </a:t>
            </a:r>
            <a:r>
              <a:rPr lang="en-US" sz="1100" dirty="0"/>
              <a:t>3:  </a:t>
            </a:r>
            <a:r>
              <a:rPr lang="en-US" sz="1100" dirty="0" smtClean="0"/>
              <a:t>18,700</a:t>
            </a:r>
            <a:endParaRPr lang="en-US" sz="1100" dirty="0"/>
          </a:p>
          <a:p>
            <a:pPr marL="0" indent="0">
              <a:lnSpc>
                <a:spcPct val="90000"/>
              </a:lnSpc>
              <a:buNone/>
            </a:pPr>
            <a:r>
              <a:rPr lang="en-US" sz="1100" dirty="0" smtClean="0"/>
              <a:t>Year </a:t>
            </a:r>
            <a:r>
              <a:rPr lang="en-US" sz="1100" dirty="0"/>
              <a:t>4:  </a:t>
            </a:r>
            <a:r>
              <a:rPr lang="en-US" sz="1100" dirty="0" smtClean="0"/>
              <a:t>21,300</a:t>
            </a:r>
            <a:endParaRPr lang="en-US" sz="1100" dirty="0"/>
          </a:p>
          <a:p>
            <a:pPr marL="0" indent="0">
              <a:lnSpc>
                <a:spcPct val="90000"/>
              </a:lnSpc>
              <a:buNone/>
            </a:pPr>
            <a:r>
              <a:rPr lang="en-US" sz="1100" dirty="0" smtClean="0"/>
              <a:t>Year </a:t>
            </a:r>
            <a:r>
              <a:rPr lang="en-US" sz="1100" dirty="0"/>
              <a:t>5:  23,000</a:t>
            </a:r>
          </a:p>
          <a:p>
            <a:pPr marL="0" indent="0">
              <a:lnSpc>
                <a:spcPct val="90000"/>
              </a:lnSpc>
              <a:buNone/>
            </a:pPr>
            <a:r>
              <a:rPr lang="en-US" sz="1100" dirty="0" smtClean="0"/>
              <a:t>Total:	100,000 miles</a:t>
            </a:r>
            <a:endParaRPr lang="en-US" sz="1100" dirty="0"/>
          </a:p>
        </p:txBody>
      </p:sp>
    </p:spTree>
    <p:extLst>
      <p:ext uri="{BB962C8B-B14F-4D97-AF65-F5344CB8AC3E}">
        <p14:creationId xmlns:p14="http://schemas.microsoft.com/office/powerpoint/2010/main" val="101107694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209800" y="2209800"/>
            <a:ext cx="6477000" cy="1371600"/>
          </a:xfrm>
        </p:spPr>
        <p:txBody>
          <a:bodyPr anchor="b">
            <a:noAutofit/>
          </a:bodyPr>
          <a:lstStyle/>
          <a:p>
            <a:pPr marL="0" indent="0">
              <a:lnSpc>
                <a:spcPct val="90000"/>
              </a:lnSpc>
              <a:buNone/>
            </a:pPr>
            <a:r>
              <a:rPr lang="en-US" sz="1100" b="1" dirty="0" smtClean="0"/>
              <a:t>Straight Line Depreciation Rate</a:t>
            </a:r>
            <a:r>
              <a:rPr lang="en-US" sz="1100" dirty="0" smtClean="0"/>
              <a:t> = 1/5 = 20%</a:t>
            </a:r>
          </a:p>
          <a:p>
            <a:pPr marL="0" indent="0">
              <a:lnSpc>
                <a:spcPct val="90000"/>
              </a:lnSpc>
              <a:buNone/>
            </a:pPr>
            <a:r>
              <a:rPr lang="en-US" sz="1100" b="1" dirty="0" smtClean="0"/>
              <a:t>Units </a:t>
            </a:r>
            <a:r>
              <a:rPr lang="en-US" sz="1100" b="1" dirty="0"/>
              <a:t>of Production Rate </a:t>
            </a:r>
            <a:r>
              <a:rPr lang="en-US" sz="1100" dirty="0" smtClean="0"/>
              <a:t>= (</a:t>
            </a:r>
            <a:r>
              <a:rPr lang="en-US" sz="1100" dirty="0"/>
              <a:t>$22,000 cost - $2,000 salvage value)/100,000 total miles = .20 per </a:t>
            </a:r>
            <a:r>
              <a:rPr lang="en-US" sz="1100" dirty="0" smtClean="0"/>
              <a:t>mile</a:t>
            </a:r>
          </a:p>
          <a:p>
            <a:pPr marL="0" indent="0">
              <a:lnSpc>
                <a:spcPct val="90000"/>
              </a:lnSpc>
              <a:buNone/>
            </a:pPr>
            <a:r>
              <a:rPr lang="en-US" sz="1100" b="1" dirty="0" smtClean="0"/>
              <a:t>Double Declining Rate </a:t>
            </a:r>
            <a:r>
              <a:rPr lang="en-US" sz="1100" dirty="0" smtClean="0"/>
              <a:t>= 20% Straight Line Rate x 2 = 40%</a:t>
            </a:r>
          </a:p>
          <a:p>
            <a:pPr marL="0" indent="0">
              <a:lnSpc>
                <a:spcPct val="90000"/>
              </a:lnSpc>
              <a:buNone/>
            </a:pPr>
            <a:r>
              <a:rPr lang="en-US" sz="1100" dirty="0" smtClean="0"/>
              <a:t>$22,000 (Cost) - $2,000 (Salvage Value) = $20,000 (Depreciable Value)</a:t>
            </a:r>
          </a:p>
          <a:p>
            <a:pPr marL="0" indent="0">
              <a:lnSpc>
                <a:spcPct val="90000"/>
              </a:lnSpc>
              <a:buNone/>
            </a:pPr>
            <a:r>
              <a:rPr lang="en-US" sz="1100" dirty="0" smtClean="0"/>
              <a:t>$20,000 (Depreciable Value) / 5 (Useful Life) = $4,000 (Depreciation Expense per Year)</a:t>
            </a:r>
            <a:endParaRPr lang="en-US" sz="1100" dirty="0"/>
          </a:p>
        </p:txBody>
      </p:sp>
      <p:graphicFrame>
        <p:nvGraphicFramePr>
          <p:cNvPr id="8" name="Table 7"/>
          <p:cNvGraphicFramePr>
            <a:graphicFrameLocks noGrp="1"/>
          </p:cNvGraphicFramePr>
          <p:nvPr>
            <p:extLst>
              <p:ext uri="{D42A27DB-BD31-4B8C-83A1-F6EECF244321}">
                <p14:modId xmlns:p14="http://schemas.microsoft.com/office/powerpoint/2010/main" val="3223876867"/>
              </p:ext>
            </p:extLst>
          </p:nvPr>
        </p:nvGraphicFramePr>
        <p:xfrm>
          <a:off x="533400" y="4038600"/>
          <a:ext cx="8153400" cy="2042160"/>
        </p:xfrm>
        <a:graphic>
          <a:graphicData uri="http://schemas.openxmlformats.org/drawingml/2006/table">
            <a:tbl>
              <a:tblPr firstRow="1" bandRow="1">
                <a:tableStyleId>{5C22544A-7EE6-4342-B048-85BDC9FD1C3A}</a:tableStyleId>
              </a:tblPr>
              <a:tblGrid>
                <a:gridCol w="609600"/>
                <a:gridCol w="2286000"/>
                <a:gridCol w="2133600"/>
                <a:gridCol w="3124200"/>
              </a:tblGrid>
              <a:tr h="370840">
                <a:tc>
                  <a:txBody>
                    <a:bodyPr/>
                    <a:lstStyle/>
                    <a:p>
                      <a:pPr algn="ctr"/>
                      <a:r>
                        <a:rPr lang="en-US" sz="1200" dirty="0" smtClean="0"/>
                        <a:t>Year</a:t>
                      </a:r>
                      <a:endParaRPr lang="en-US" sz="1200" dirty="0"/>
                    </a:p>
                  </a:txBody>
                  <a:tcPr anchor="ctr"/>
                </a:tc>
                <a:tc>
                  <a:txBody>
                    <a:bodyPr/>
                    <a:lstStyle/>
                    <a:p>
                      <a:pPr algn="ctr"/>
                      <a:r>
                        <a:rPr lang="en-US" sz="1200" dirty="0" smtClean="0"/>
                        <a:t>Annual Depreciation</a:t>
                      </a:r>
                      <a:r>
                        <a:rPr lang="en-US" sz="1200" baseline="0" dirty="0" smtClean="0"/>
                        <a:t> Expense</a:t>
                      </a:r>
                      <a:endParaRPr lang="en-US" sz="1200" dirty="0"/>
                    </a:p>
                  </a:txBody>
                  <a:tcPr anchor="ctr"/>
                </a:tc>
                <a:tc>
                  <a:txBody>
                    <a:bodyPr/>
                    <a:lstStyle/>
                    <a:p>
                      <a:pPr algn="ctr"/>
                      <a:r>
                        <a:rPr lang="en-US" sz="1200" dirty="0" smtClean="0"/>
                        <a:t>Accumulated</a:t>
                      </a:r>
                      <a:br>
                        <a:rPr lang="en-US" sz="1200" dirty="0" smtClean="0"/>
                      </a:br>
                      <a:r>
                        <a:rPr lang="en-US" sz="1200" dirty="0" smtClean="0"/>
                        <a:t>Depreciation</a:t>
                      </a:r>
                      <a:endParaRPr lang="en-US" sz="1200" dirty="0"/>
                    </a:p>
                  </a:txBody>
                  <a:tcPr anchor="ctr"/>
                </a:tc>
                <a:tc>
                  <a:txBody>
                    <a:bodyPr/>
                    <a:lstStyle/>
                    <a:p>
                      <a:pPr algn="ctr"/>
                      <a:r>
                        <a:rPr lang="en-US" sz="1200" dirty="0" smtClean="0"/>
                        <a:t>Carrying Value</a:t>
                      </a:r>
                    </a:p>
                    <a:p>
                      <a:pPr algn="ctr"/>
                      <a:r>
                        <a:rPr lang="en-US" sz="1200" dirty="0" smtClean="0"/>
                        <a:t>($22,000 Cost) </a:t>
                      </a:r>
                      <a:endParaRPr lang="en-US" sz="1200" dirty="0"/>
                    </a:p>
                  </a:txBody>
                  <a:tcPr anchor="ctr"/>
                </a:tc>
              </a:tr>
              <a:tr h="264160">
                <a:tc>
                  <a:txBody>
                    <a:bodyPr/>
                    <a:lstStyle/>
                    <a:p>
                      <a:pPr algn="ctr"/>
                      <a:r>
                        <a:rPr lang="en-US" sz="1200" dirty="0" smtClean="0"/>
                        <a:t>1</a:t>
                      </a:r>
                      <a:endParaRPr lang="en-US" sz="1200" dirty="0"/>
                    </a:p>
                  </a:txBody>
                  <a:tcPr/>
                </a:tc>
                <a:tc>
                  <a:txBody>
                    <a:bodyPr/>
                    <a:lstStyle/>
                    <a:p>
                      <a:pPr algn="ctr"/>
                      <a:r>
                        <a:rPr lang="en-US" sz="1200" dirty="0" smtClean="0"/>
                        <a:t>$8,800</a:t>
                      </a:r>
                      <a:r>
                        <a:rPr lang="en-US" sz="1200" baseline="0" dirty="0" smtClean="0"/>
                        <a:t> ($22,000 x .40)</a:t>
                      </a:r>
                      <a:endParaRPr lang="en-US" sz="1200" dirty="0"/>
                    </a:p>
                  </a:txBody>
                  <a:tcPr/>
                </a:tc>
                <a:tc>
                  <a:txBody>
                    <a:bodyPr/>
                    <a:lstStyle/>
                    <a:p>
                      <a:pPr algn="ctr"/>
                      <a:r>
                        <a:rPr lang="en-US" sz="1200" dirty="0" smtClean="0"/>
                        <a:t>$8,800</a:t>
                      </a:r>
                      <a:endParaRPr lang="en-US" sz="1200" dirty="0"/>
                    </a:p>
                  </a:txBody>
                  <a:tcPr/>
                </a:tc>
                <a:tc>
                  <a:txBody>
                    <a:bodyPr/>
                    <a:lstStyle/>
                    <a:p>
                      <a:pPr algn="ctr"/>
                      <a:r>
                        <a:rPr lang="en-US" sz="1200" dirty="0" smtClean="0"/>
                        <a:t>$13,200</a:t>
                      </a:r>
                    </a:p>
                  </a:txBody>
                  <a:tcPr/>
                </a:tc>
              </a:tr>
              <a:tr h="274320">
                <a:tc>
                  <a:txBody>
                    <a:bodyPr/>
                    <a:lstStyle/>
                    <a:p>
                      <a:pPr algn="ctr"/>
                      <a:r>
                        <a:rPr lang="en-US" sz="1200" dirty="0" smtClean="0"/>
                        <a:t>2</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$5,280</a:t>
                      </a:r>
                      <a:r>
                        <a:rPr lang="en-US" sz="1200" baseline="0" dirty="0" smtClean="0"/>
                        <a:t> ($13,200 x .40)</a:t>
                      </a:r>
                      <a:endParaRPr lang="en-US" sz="1200" dirty="0" smtClean="0"/>
                    </a:p>
                  </a:txBody>
                  <a:tcPr/>
                </a:tc>
                <a:tc>
                  <a:txBody>
                    <a:bodyPr/>
                    <a:lstStyle/>
                    <a:p>
                      <a:pPr algn="ctr"/>
                      <a:r>
                        <a:rPr lang="en-US" sz="1200" dirty="0" smtClean="0"/>
                        <a:t>$14,080</a:t>
                      </a:r>
                      <a:endParaRPr lang="en-US" sz="1200" dirty="0"/>
                    </a:p>
                  </a:txBody>
                  <a:tcPr/>
                </a:tc>
                <a:tc>
                  <a:txBody>
                    <a:bodyPr/>
                    <a:lstStyle/>
                    <a:p>
                      <a:pPr algn="ctr"/>
                      <a:r>
                        <a:rPr lang="en-US" sz="1200" dirty="0" smtClean="0"/>
                        <a:t>$7,920</a:t>
                      </a:r>
                      <a:endParaRPr lang="en-US" sz="1200" dirty="0"/>
                    </a:p>
                  </a:txBody>
                  <a:tcPr/>
                </a:tc>
              </a:tr>
              <a:tr h="284480">
                <a:tc>
                  <a:txBody>
                    <a:bodyPr/>
                    <a:lstStyle/>
                    <a:p>
                      <a:pPr algn="ctr"/>
                      <a:r>
                        <a:rPr lang="en-US" sz="1200" dirty="0" smtClean="0"/>
                        <a:t>3</a:t>
                      </a:r>
                      <a:endParaRPr lang="en-US" sz="1200" dirty="0"/>
                    </a:p>
                  </a:txBody>
                  <a:tcPr/>
                </a:tc>
                <a:tc>
                  <a:txBody>
                    <a:bodyPr/>
                    <a:lstStyle/>
                    <a:p>
                      <a:pPr algn="ctr"/>
                      <a:r>
                        <a:rPr lang="en-US" sz="1200" dirty="0" smtClean="0"/>
                        <a:t>$3,168</a:t>
                      </a:r>
                      <a:r>
                        <a:rPr lang="en-US" sz="1200" baseline="0" dirty="0" smtClean="0"/>
                        <a:t> ($7,920 x .40)</a:t>
                      </a:r>
                      <a:endParaRPr lang="en-US" sz="1200" dirty="0"/>
                    </a:p>
                  </a:txBody>
                  <a:tcPr/>
                </a:tc>
                <a:tc>
                  <a:txBody>
                    <a:bodyPr/>
                    <a:lstStyle/>
                    <a:p>
                      <a:pPr algn="ctr"/>
                      <a:r>
                        <a:rPr lang="en-US" sz="1200" dirty="0" smtClean="0"/>
                        <a:t>$17,248</a:t>
                      </a:r>
                      <a:endParaRPr lang="en-US" sz="1200" dirty="0"/>
                    </a:p>
                  </a:txBody>
                  <a:tcPr/>
                </a:tc>
                <a:tc>
                  <a:txBody>
                    <a:bodyPr/>
                    <a:lstStyle/>
                    <a:p>
                      <a:pPr algn="ctr"/>
                      <a:r>
                        <a:rPr lang="en-US" sz="1200" dirty="0" smtClean="0"/>
                        <a:t>$4,752</a:t>
                      </a:r>
                      <a:endParaRPr lang="en-US" sz="1200" dirty="0"/>
                    </a:p>
                  </a:txBody>
                  <a:tcPr/>
                </a:tc>
              </a:tr>
              <a:tr h="294640">
                <a:tc>
                  <a:txBody>
                    <a:bodyPr/>
                    <a:lstStyle/>
                    <a:p>
                      <a:pPr algn="ctr"/>
                      <a:r>
                        <a:rPr lang="en-US" sz="1200" dirty="0" smtClean="0"/>
                        <a:t>4</a:t>
                      </a:r>
                      <a:endParaRPr lang="en-US" sz="1200" dirty="0"/>
                    </a:p>
                  </a:txBody>
                  <a:tcPr/>
                </a:tc>
                <a:tc>
                  <a:txBody>
                    <a:bodyPr/>
                    <a:lstStyle/>
                    <a:p>
                      <a:pPr algn="ctr"/>
                      <a:r>
                        <a:rPr lang="en-US" sz="1200" dirty="0" smtClean="0"/>
                        <a:t>$1,901</a:t>
                      </a:r>
                      <a:r>
                        <a:rPr lang="en-US" sz="1200" baseline="0" dirty="0" smtClean="0"/>
                        <a:t> ($4,752 x .40)</a:t>
                      </a:r>
                      <a:endParaRPr lang="en-US" sz="1200" dirty="0"/>
                    </a:p>
                  </a:txBody>
                  <a:tcPr/>
                </a:tc>
                <a:tc>
                  <a:txBody>
                    <a:bodyPr/>
                    <a:lstStyle/>
                    <a:p>
                      <a:pPr algn="ctr"/>
                      <a:r>
                        <a:rPr lang="en-US" sz="1200" dirty="0" smtClean="0"/>
                        <a:t>$19,149</a:t>
                      </a:r>
                      <a:endParaRPr lang="en-US" sz="1200" dirty="0"/>
                    </a:p>
                  </a:txBody>
                  <a:tcPr/>
                </a:tc>
                <a:tc>
                  <a:txBody>
                    <a:bodyPr/>
                    <a:lstStyle/>
                    <a:p>
                      <a:pPr algn="ctr"/>
                      <a:r>
                        <a:rPr lang="en-US" sz="1200" dirty="0" smtClean="0"/>
                        <a:t>$2,851</a:t>
                      </a:r>
                      <a:endParaRPr lang="en-US" sz="1200" dirty="0"/>
                    </a:p>
                  </a:txBody>
                  <a:tcPr/>
                </a:tc>
              </a:tr>
              <a:tr h="370840">
                <a:tc>
                  <a:txBody>
                    <a:bodyPr/>
                    <a:lstStyle/>
                    <a:p>
                      <a:pPr algn="ctr"/>
                      <a:r>
                        <a:rPr lang="en-US" sz="1200" dirty="0" smtClean="0"/>
                        <a:t>5</a:t>
                      </a:r>
                      <a:endParaRPr lang="en-US" sz="1200" dirty="0"/>
                    </a:p>
                  </a:txBody>
                  <a:tcPr/>
                </a:tc>
                <a:tc>
                  <a:txBody>
                    <a:bodyPr/>
                    <a:lstStyle/>
                    <a:p>
                      <a:pPr algn="ctr"/>
                      <a:r>
                        <a:rPr lang="en-US" sz="1200" dirty="0" smtClean="0"/>
                        <a:t>$851</a:t>
                      </a:r>
                      <a:r>
                        <a:rPr lang="en-US" sz="1200" baseline="0" dirty="0" smtClean="0"/>
                        <a:t> ($2,851 - $2,000)</a:t>
                      </a:r>
                      <a:endParaRPr lang="en-US" sz="1200" dirty="0"/>
                    </a:p>
                  </a:txBody>
                  <a:tcPr/>
                </a:tc>
                <a:tc>
                  <a:txBody>
                    <a:bodyPr/>
                    <a:lstStyle/>
                    <a:p>
                      <a:pPr algn="ctr"/>
                      <a:r>
                        <a:rPr lang="en-US" sz="1200" dirty="0" smtClean="0"/>
                        <a:t>$20,000</a:t>
                      </a:r>
                      <a:endParaRPr lang="en-US" sz="1200" dirty="0"/>
                    </a:p>
                  </a:txBody>
                  <a:tcPr/>
                </a:tc>
                <a:tc>
                  <a:txBody>
                    <a:bodyPr/>
                    <a:lstStyle/>
                    <a:p>
                      <a:pPr algn="ctr"/>
                      <a:r>
                        <a:rPr lang="en-US" sz="1200" dirty="0" smtClean="0"/>
                        <a:t>$2,000 </a:t>
                      </a:r>
                    </a:p>
                    <a:p>
                      <a:pPr algn="ctr"/>
                      <a:r>
                        <a:rPr lang="en-US" sz="1200" dirty="0" smtClean="0"/>
                        <a:t>(Salvage</a:t>
                      </a:r>
                      <a:r>
                        <a:rPr lang="en-US" sz="1200" baseline="0" dirty="0" smtClean="0"/>
                        <a:t> Value)</a:t>
                      </a:r>
                      <a:endParaRPr lang="en-US" sz="1200" dirty="0"/>
                    </a:p>
                  </a:txBody>
                  <a:tcPr/>
                </a:tc>
              </a:tr>
            </a:tbl>
          </a:graphicData>
        </a:graphic>
      </p:graphicFrame>
      <p:sp>
        <p:nvSpPr>
          <p:cNvPr id="2" name="Title 1"/>
          <p:cNvSpPr>
            <a:spLocks noGrp="1"/>
          </p:cNvSpPr>
          <p:nvPr>
            <p:ph type="title"/>
          </p:nvPr>
        </p:nvSpPr>
        <p:spPr/>
        <p:txBody>
          <a:bodyPr/>
          <a:lstStyle/>
          <a:p>
            <a:r>
              <a:rPr lang="en-US" dirty="0" smtClean="0"/>
              <a:t>Double Declining Balance Depreciation Method</a:t>
            </a:r>
            <a:endParaRPr lang="en-US" dirty="0"/>
          </a:p>
        </p:txBody>
      </p:sp>
      <p:sp>
        <p:nvSpPr>
          <p:cNvPr id="6" name="Content Placeholder 4"/>
          <p:cNvSpPr txBox="1">
            <a:spLocks/>
          </p:cNvSpPr>
          <p:nvPr/>
        </p:nvSpPr>
        <p:spPr>
          <a:xfrm>
            <a:off x="533400" y="1143000"/>
            <a:ext cx="2209800" cy="2667000"/>
          </a:xfrm>
          <a:prstGeom prst="rect">
            <a:avLst/>
          </a:prstGeom>
        </p:spPr>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90000"/>
              </a:lnSpc>
              <a:buNone/>
            </a:pPr>
            <a:r>
              <a:rPr lang="en-US" sz="1100" b="1" dirty="0"/>
              <a:t>Purchase a delivery </a:t>
            </a:r>
            <a:r>
              <a:rPr lang="en-US" sz="1100" b="1" dirty="0" smtClean="0"/>
              <a:t>truck</a:t>
            </a:r>
          </a:p>
          <a:p>
            <a:pPr marL="0" indent="0">
              <a:lnSpc>
                <a:spcPct val="90000"/>
              </a:lnSpc>
              <a:buNone/>
            </a:pPr>
            <a:r>
              <a:rPr lang="en-US" sz="1100" dirty="0" smtClean="0"/>
              <a:t>Cost </a:t>
            </a:r>
            <a:r>
              <a:rPr lang="en-US" sz="1100" dirty="0"/>
              <a:t>of asset: 	</a:t>
            </a:r>
            <a:r>
              <a:rPr lang="en-US" sz="1100" dirty="0" smtClean="0"/>
              <a:t>	$22,000</a:t>
            </a:r>
          </a:p>
          <a:p>
            <a:pPr marL="0" indent="0">
              <a:lnSpc>
                <a:spcPct val="90000"/>
              </a:lnSpc>
              <a:buNone/>
            </a:pPr>
            <a:r>
              <a:rPr lang="en-US" sz="1100" dirty="0" smtClean="0"/>
              <a:t>Useful  </a:t>
            </a:r>
            <a:r>
              <a:rPr lang="en-US" sz="1100" dirty="0"/>
              <a:t>life:	 	</a:t>
            </a:r>
            <a:r>
              <a:rPr lang="en-US" sz="1100" dirty="0" smtClean="0"/>
              <a:t>5 years</a:t>
            </a:r>
          </a:p>
          <a:p>
            <a:pPr marL="0" indent="0">
              <a:lnSpc>
                <a:spcPct val="90000"/>
              </a:lnSpc>
              <a:buNone/>
            </a:pPr>
            <a:r>
              <a:rPr lang="en-US" sz="1100" dirty="0" smtClean="0"/>
              <a:t>Salvage </a:t>
            </a:r>
            <a:r>
              <a:rPr lang="en-US" sz="1100" dirty="0"/>
              <a:t>Value</a:t>
            </a:r>
            <a:r>
              <a:rPr lang="en-US" sz="1100" dirty="0" smtClean="0"/>
              <a:t>:	$2,000</a:t>
            </a:r>
          </a:p>
          <a:p>
            <a:pPr marL="0" indent="0">
              <a:lnSpc>
                <a:spcPct val="90000"/>
              </a:lnSpc>
              <a:buNone/>
            </a:pPr>
            <a:endParaRPr lang="en-US" sz="1100" dirty="0" smtClean="0"/>
          </a:p>
          <a:p>
            <a:pPr marL="0" indent="0">
              <a:lnSpc>
                <a:spcPct val="90000"/>
              </a:lnSpc>
              <a:buNone/>
            </a:pPr>
            <a:r>
              <a:rPr lang="en-US" sz="1100" b="1" dirty="0" smtClean="0"/>
              <a:t>Miles Driven:</a:t>
            </a:r>
          </a:p>
          <a:p>
            <a:pPr marL="0" indent="0">
              <a:lnSpc>
                <a:spcPct val="90000"/>
              </a:lnSpc>
              <a:buNone/>
            </a:pPr>
            <a:r>
              <a:rPr lang="en-US" sz="1100" dirty="0" smtClean="0"/>
              <a:t>Year </a:t>
            </a:r>
            <a:r>
              <a:rPr lang="en-US" sz="1100" dirty="0"/>
              <a:t>1:  </a:t>
            </a:r>
            <a:r>
              <a:rPr lang="en-US" sz="1100" dirty="0" smtClean="0"/>
              <a:t>14,000</a:t>
            </a:r>
            <a:endParaRPr lang="en-US" sz="1100" dirty="0"/>
          </a:p>
          <a:p>
            <a:pPr marL="0" indent="0">
              <a:lnSpc>
                <a:spcPct val="90000"/>
              </a:lnSpc>
              <a:buNone/>
            </a:pPr>
            <a:r>
              <a:rPr lang="en-US" sz="1100" dirty="0" smtClean="0"/>
              <a:t>Year </a:t>
            </a:r>
            <a:r>
              <a:rPr lang="en-US" sz="1100" dirty="0"/>
              <a:t>2:  </a:t>
            </a:r>
            <a:r>
              <a:rPr lang="en-US" sz="1100" dirty="0" smtClean="0"/>
              <a:t>23,000</a:t>
            </a:r>
            <a:endParaRPr lang="en-US" sz="1100" dirty="0"/>
          </a:p>
          <a:p>
            <a:pPr marL="0" indent="0">
              <a:lnSpc>
                <a:spcPct val="90000"/>
              </a:lnSpc>
              <a:buNone/>
            </a:pPr>
            <a:r>
              <a:rPr lang="en-US" sz="1100" dirty="0" smtClean="0"/>
              <a:t>Year </a:t>
            </a:r>
            <a:r>
              <a:rPr lang="en-US" sz="1100" dirty="0"/>
              <a:t>3:  </a:t>
            </a:r>
            <a:r>
              <a:rPr lang="en-US" sz="1100" dirty="0" smtClean="0"/>
              <a:t>18,700</a:t>
            </a:r>
            <a:endParaRPr lang="en-US" sz="1100" dirty="0"/>
          </a:p>
          <a:p>
            <a:pPr marL="0" indent="0">
              <a:lnSpc>
                <a:spcPct val="90000"/>
              </a:lnSpc>
              <a:buNone/>
            </a:pPr>
            <a:r>
              <a:rPr lang="en-US" sz="1100" dirty="0" smtClean="0"/>
              <a:t>Year </a:t>
            </a:r>
            <a:r>
              <a:rPr lang="en-US" sz="1100" dirty="0"/>
              <a:t>4:  </a:t>
            </a:r>
            <a:r>
              <a:rPr lang="en-US" sz="1100" dirty="0" smtClean="0"/>
              <a:t>21,300</a:t>
            </a:r>
            <a:endParaRPr lang="en-US" sz="1100" dirty="0"/>
          </a:p>
          <a:p>
            <a:pPr marL="0" indent="0">
              <a:lnSpc>
                <a:spcPct val="90000"/>
              </a:lnSpc>
              <a:buNone/>
            </a:pPr>
            <a:r>
              <a:rPr lang="en-US" sz="1100" dirty="0" smtClean="0"/>
              <a:t>Year </a:t>
            </a:r>
            <a:r>
              <a:rPr lang="en-US" sz="1100" dirty="0"/>
              <a:t>5:  23,000</a:t>
            </a:r>
          </a:p>
          <a:p>
            <a:pPr marL="0" indent="0">
              <a:lnSpc>
                <a:spcPct val="90000"/>
              </a:lnSpc>
              <a:buNone/>
            </a:pPr>
            <a:r>
              <a:rPr lang="en-US" sz="1100" dirty="0" smtClean="0"/>
              <a:t>Total:	100,000 miles</a:t>
            </a:r>
            <a:endParaRPr lang="en-US" sz="1100" dirty="0"/>
          </a:p>
        </p:txBody>
      </p:sp>
    </p:spTree>
    <p:extLst>
      <p:ext uri="{BB962C8B-B14F-4D97-AF65-F5344CB8AC3E}">
        <p14:creationId xmlns:p14="http://schemas.microsoft.com/office/powerpoint/2010/main" val="31104388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990600" y="1752600"/>
            <a:ext cx="73914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E16.5, page 469</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Dray Enterprises recently acquired a new machine at a cost of $59,000.  The machine has an estimated useful life of six years or 45,000 production hours, and salvage value is estimated at $5,000.  During the first two years of the asset’s life, 8,000 and 7,500 production hours, respectively, were logged by the machine.  Calculate the depreciation charge for the first two years of the asset’s life using the (a) straight-line method, (b) units-of-production method, and (c) double-declining-balance method.</a:t>
            </a:r>
          </a:p>
          <a:p>
            <a:pPr marL="0" marR="0" lvl="0" indent="0" algn="l" defTabSz="914400" rtl="0" eaLnBrk="0" fontAlgn="base" latinLnBrk="0" hangingPunct="0">
              <a:lnSpc>
                <a:spcPct val="100000"/>
              </a:lnSpc>
              <a:spcBef>
                <a:spcPct val="0"/>
              </a:spcBef>
              <a:spcAft>
                <a:spcPct val="0"/>
              </a:spcAft>
              <a:buClrTx/>
              <a:buSzTx/>
              <a:buFontTx/>
              <a:buNone/>
              <a:tabLst/>
            </a:pPr>
            <a:endParaRPr lang="en-US" sz="1600" dirty="0">
              <a:latin typeface="Calibri" pitchFamily="34" charset="0"/>
              <a:ea typeface="Calibri" pitchFamily="34" charset="0"/>
              <a:cs typeface="Times New Roman" pitchFamily="18" charset="0"/>
            </a:endParaRPr>
          </a:p>
          <a:p>
            <a:pPr fontAlgn="base">
              <a:spcBef>
                <a:spcPct val="0"/>
              </a:spcBef>
              <a:spcAft>
                <a:spcPct val="0"/>
              </a:spcAft>
            </a:pPr>
            <a:r>
              <a:rPr lang="en-US" sz="1600" b="1" dirty="0" smtClean="0">
                <a:latin typeface="Calibri" pitchFamily="34" charset="0"/>
                <a:ea typeface="Calibri" pitchFamily="34" charset="0"/>
                <a:cs typeface="Times New Roman" pitchFamily="18" charset="0"/>
              </a:rPr>
              <a:t>a.	(</a:t>
            </a:r>
            <a:r>
              <a:rPr lang="en-US" sz="1600" b="1" dirty="0">
                <a:latin typeface="Calibri" pitchFamily="34" charset="0"/>
                <a:ea typeface="Calibri" pitchFamily="34" charset="0"/>
                <a:cs typeface="Times New Roman" pitchFamily="18" charset="0"/>
              </a:rPr>
              <a:t>$59,000 - 5,000) / 6 years = $8,000 per year</a:t>
            </a:r>
            <a:endParaRPr lang="en-US" sz="1600" dirty="0">
              <a:latin typeface="Arial" pitchFamily="34" charset="0"/>
            </a:endParaRPr>
          </a:p>
          <a:p>
            <a:pPr lvl="0" eaLnBrk="0" fontAlgn="base" hangingPunct="0">
              <a:spcBef>
                <a:spcPct val="0"/>
              </a:spcBef>
              <a:spcAft>
                <a:spcPct val="0"/>
              </a:spcAft>
            </a:pPr>
            <a:r>
              <a:rPr lang="en-US" sz="1600" b="1" dirty="0" smtClean="0">
                <a:latin typeface="Calibri" pitchFamily="34" charset="0"/>
                <a:ea typeface="Calibri" pitchFamily="34" charset="0"/>
                <a:cs typeface="Times New Roman" pitchFamily="18" charset="0"/>
              </a:rPr>
              <a:t>b.	(</a:t>
            </a:r>
            <a:r>
              <a:rPr lang="en-US" sz="1600" b="1" dirty="0">
                <a:latin typeface="Calibri" pitchFamily="34" charset="0"/>
                <a:ea typeface="Calibri" pitchFamily="34" charset="0"/>
                <a:cs typeface="Times New Roman" pitchFamily="18" charset="0"/>
              </a:rPr>
              <a:t>$59,000 - $5,000) / 45,000 hours = $1.20 per hour</a:t>
            </a:r>
            <a:endParaRPr lang="en-US" sz="1600" dirty="0">
              <a:latin typeface="Arial" pitchFamily="34" charset="0"/>
            </a:endParaRPr>
          </a:p>
          <a:p>
            <a:pPr lvl="0" eaLnBrk="0" fontAlgn="base" hangingPunct="0">
              <a:spcBef>
                <a:spcPct val="0"/>
              </a:spcBef>
              <a:spcAft>
                <a:spcPct val="0"/>
              </a:spcAft>
            </a:pPr>
            <a:r>
              <a:rPr lang="en-US" sz="1600" b="1" dirty="0">
                <a:latin typeface="Calibri" pitchFamily="34" charset="0"/>
                <a:ea typeface="Calibri" pitchFamily="34" charset="0"/>
                <a:cs typeface="Times New Roman" pitchFamily="18" charset="0"/>
              </a:rPr>
              <a:t>		</a:t>
            </a:r>
            <a:r>
              <a:rPr lang="en-US" sz="1600" b="1" dirty="0" smtClean="0">
                <a:latin typeface="Calibri" pitchFamily="34" charset="0"/>
                <a:ea typeface="Calibri" pitchFamily="34" charset="0"/>
                <a:cs typeface="Times New Roman" pitchFamily="18" charset="0"/>
              </a:rPr>
              <a:t>$</a:t>
            </a:r>
            <a:r>
              <a:rPr lang="en-US" sz="1600" b="1" dirty="0">
                <a:latin typeface="Calibri" pitchFamily="34" charset="0"/>
                <a:ea typeface="Calibri" pitchFamily="34" charset="0"/>
                <a:cs typeface="Times New Roman" pitchFamily="18" charset="0"/>
              </a:rPr>
              <a:t>1.20 * 8,000 hours   =   $9,600 Year 1</a:t>
            </a:r>
            <a:endParaRPr lang="en-US" sz="1600" dirty="0">
              <a:latin typeface="Arial" pitchFamily="34" charset="0"/>
            </a:endParaRPr>
          </a:p>
          <a:p>
            <a:pPr lvl="0" eaLnBrk="0" fontAlgn="base" hangingPunct="0">
              <a:spcBef>
                <a:spcPct val="0"/>
              </a:spcBef>
              <a:spcAft>
                <a:spcPct val="0"/>
              </a:spcAft>
            </a:pPr>
            <a:r>
              <a:rPr lang="en-US" sz="1600" b="1" dirty="0">
                <a:latin typeface="Calibri" pitchFamily="34" charset="0"/>
                <a:ea typeface="Calibri" pitchFamily="34" charset="0"/>
                <a:cs typeface="Times New Roman" pitchFamily="18" charset="0"/>
              </a:rPr>
              <a:t>		</a:t>
            </a:r>
            <a:r>
              <a:rPr lang="en-US" sz="1600" b="1" dirty="0" smtClean="0">
                <a:latin typeface="Calibri" pitchFamily="34" charset="0"/>
                <a:ea typeface="Calibri" pitchFamily="34" charset="0"/>
                <a:cs typeface="Times New Roman" pitchFamily="18" charset="0"/>
              </a:rPr>
              <a:t>$</a:t>
            </a:r>
            <a:r>
              <a:rPr lang="en-US" sz="1600" b="1" dirty="0">
                <a:latin typeface="Calibri" pitchFamily="34" charset="0"/>
                <a:ea typeface="Calibri" pitchFamily="34" charset="0"/>
                <a:cs typeface="Times New Roman" pitchFamily="18" charset="0"/>
              </a:rPr>
              <a:t>1.20 * 7,500 hours   =   $9,000 Year 2</a:t>
            </a:r>
            <a:endParaRPr lang="en-US" sz="1600" dirty="0">
              <a:latin typeface="Arial" pitchFamily="34" charset="0"/>
            </a:endParaRPr>
          </a:p>
          <a:p>
            <a:pPr lvl="0" eaLnBrk="0" fontAlgn="base" hangingPunct="0">
              <a:spcBef>
                <a:spcPct val="0"/>
              </a:spcBef>
              <a:spcAft>
                <a:spcPct val="0"/>
              </a:spcAft>
            </a:pPr>
            <a:r>
              <a:rPr lang="en-US" sz="1600" b="1" dirty="0" smtClean="0">
                <a:latin typeface="Calibri" pitchFamily="34" charset="0"/>
                <a:ea typeface="Calibri" pitchFamily="34" charset="0"/>
                <a:cs typeface="Times New Roman" pitchFamily="18" charset="0"/>
              </a:rPr>
              <a:t>c</a:t>
            </a:r>
            <a:r>
              <a:rPr lang="en-US" sz="1600" b="1" dirty="0">
                <a:latin typeface="Calibri" pitchFamily="34" charset="0"/>
                <a:ea typeface="Calibri" pitchFamily="34" charset="0"/>
                <a:cs typeface="Times New Roman" pitchFamily="18" charset="0"/>
              </a:rPr>
              <a:t>.	 SL Rate 1/6 * 2 = 33.33% Doubled Straight-Line Rate </a:t>
            </a:r>
            <a:endParaRPr lang="en-US" sz="1600" dirty="0">
              <a:latin typeface="Arial" pitchFamily="34" charset="0"/>
            </a:endParaRPr>
          </a:p>
          <a:p>
            <a:pPr lvl="0" eaLnBrk="0" fontAlgn="base" hangingPunct="0">
              <a:spcBef>
                <a:spcPct val="0"/>
              </a:spcBef>
              <a:spcAft>
                <a:spcPct val="0"/>
              </a:spcAft>
            </a:pPr>
            <a:r>
              <a:rPr lang="en-US" sz="1600" b="1" dirty="0">
                <a:latin typeface="Calibri" pitchFamily="34" charset="0"/>
                <a:ea typeface="Calibri" pitchFamily="34" charset="0"/>
                <a:cs typeface="Times New Roman" pitchFamily="18" charset="0"/>
              </a:rPr>
              <a:t>		</a:t>
            </a:r>
            <a:r>
              <a:rPr lang="en-US" sz="1600" b="1" dirty="0" smtClean="0">
                <a:latin typeface="Calibri" pitchFamily="34" charset="0"/>
                <a:ea typeface="Calibri" pitchFamily="34" charset="0"/>
                <a:cs typeface="Times New Roman" pitchFamily="18" charset="0"/>
              </a:rPr>
              <a:t>$</a:t>
            </a:r>
            <a:r>
              <a:rPr lang="en-US" sz="1600" b="1" dirty="0">
                <a:latin typeface="Calibri" pitchFamily="34" charset="0"/>
                <a:ea typeface="Calibri" pitchFamily="34" charset="0"/>
                <a:cs typeface="Times New Roman" pitchFamily="18" charset="0"/>
              </a:rPr>
              <a:t>59,000 * 33.33%   =   $19,665 Year 1         </a:t>
            </a:r>
            <a:endParaRPr lang="en-US" sz="1600" dirty="0">
              <a:latin typeface="Arial" pitchFamily="34" charset="0"/>
            </a:endParaRPr>
          </a:p>
          <a:p>
            <a:pPr lvl="0" eaLnBrk="0" fontAlgn="base" hangingPunct="0">
              <a:spcBef>
                <a:spcPct val="0"/>
              </a:spcBef>
              <a:spcAft>
                <a:spcPct val="0"/>
              </a:spcAft>
            </a:pPr>
            <a:r>
              <a:rPr lang="en-US" sz="1600" b="1" dirty="0">
                <a:latin typeface="Calibri" pitchFamily="34" charset="0"/>
                <a:ea typeface="Calibri" pitchFamily="34" charset="0"/>
                <a:cs typeface="Times New Roman" pitchFamily="18" charset="0"/>
              </a:rPr>
              <a:t>		</a:t>
            </a:r>
            <a:r>
              <a:rPr lang="en-US" sz="1600" b="1" dirty="0" smtClean="0">
                <a:latin typeface="Calibri" pitchFamily="34" charset="0"/>
                <a:ea typeface="Calibri" pitchFamily="34" charset="0"/>
                <a:cs typeface="Times New Roman" pitchFamily="18" charset="0"/>
              </a:rPr>
              <a:t>(</a:t>
            </a:r>
            <a:r>
              <a:rPr lang="en-US" sz="1600" b="1" dirty="0">
                <a:latin typeface="Calibri" pitchFamily="34" charset="0"/>
                <a:ea typeface="Calibri" pitchFamily="34" charset="0"/>
                <a:cs typeface="Times New Roman" pitchFamily="18" charset="0"/>
              </a:rPr>
              <a:t>$59,000 - $19,665)  * 33.33% = $13,110 Year </a:t>
            </a:r>
            <a:r>
              <a:rPr lang="en-US" sz="1600" b="1" dirty="0" smtClean="0">
                <a:latin typeface="Calibri" pitchFamily="34" charset="0"/>
                <a:ea typeface="Calibri" pitchFamily="34" charset="0"/>
                <a:cs typeface="Times New Roman" pitchFamily="18" charset="0"/>
              </a:rPr>
              <a:t>2</a:t>
            </a:r>
            <a:endParaRPr lang="en-US" sz="1600" dirty="0">
              <a:latin typeface="Arial" pitchFamily="34" charset="0"/>
            </a:endParaRPr>
          </a:p>
        </p:txBody>
      </p:sp>
      <p:sp>
        <p:nvSpPr>
          <p:cNvPr id="4" name="Title 1"/>
          <p:cNvSpPr txBox="1">
            <a:spLocks/>
          </p:cNvSpPr>
          <p:nvPr/>
        </p:nvSpPr>
        <p:spPr>
          <a:xfrm>
            <a:off x="457200" y="274638"/>
            <a:ext cx="8229600" cy="1143000"/>
          </a:xfrm>
          <a:prstGeom prst="rect">
            <a:avLst/>
          </a:prstGeom>
        </p:spPr>
        <p:txBody>
          <a:bodyPr anchor="ctr"/>
          <a:lstStyle>
            <a:lvl1pPr algn="ctr" defTabSz="457200" rtl="0" eaLnBrk="1" latinLnBrk="0" hangingPunct="1">
              <a:spcBef>
                <a:spcPct val="0"/>
              </a:spcBef>
              <a:buNone/>
              <a:defRPr sz="2800" kern="1200">
                <a:solidFill>
                  <a:schemeClr val="tx1"/>
                </a:solidFill>
                <a:latin typeface="+mj-lt"/>
                <a:ea typeface="+mj-ea"/>
                <a:cs typeface="+mj-cs"/>
              </a:defRPr>
            </a:lvl1pPr>
          </a:lstStyle>
          <a:p>
            <a:r>
              <a:rPr lang="en-US" dirty="0" smtClean="0"/>
              <a:t>Cost Allocation and Depreciation Methods</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Depletion</a:t>
            </a:r>
            <a:endParaRPr lang="en-US" dirty="0"/>
          </a:p>
        </p:txBody>
      </p:sp>
      <p:sp>
        <p:nvSpPr>
          <p:cNvPr id="3" name="Content Placeholder 2"/>
          <p:cNvSpPr>
            <a:spLocks noGrp="1"/>
          </p:cNvSpPr>
          <p:nvPr>
            <p:ph idx="1"/>
          </p:nvPr>
        </p:nvSpPr>
        <p:spPr>
          <a:xfrm>
            <a:off x="2133600" y="990600"/>
            <a:ext cx="4876800" cy="5135563"/>
          </a:xfrm>
        </p:spPr>
        <p:txBody>
          <a:bodyPr anchor="ctr">
            <a:normAutofit/>
          </a:bodyPr>
          <a:lstStyle/>
          <a:p>
            <a:pPr marL="0" indent="0">
              <a:buNone/>
            </a:pPr>
            <a:r>
              <a:rPr lang="en-US" sz="1800" dirty="0" smtClean="0"/>
              <a:t>Natural resources are depleted</a:t>
            </a:r>
          </a:p>
          <a:p>
            <a:pPr marL="0" indent="0">
              <a:buNone/>
            </a:pPr>
            <a:endParaRPr lang="en-US" sz="1800" dirty="0" smtClean="0"/>
          </a:p>
          <a:p>
            <a:pPr marL="0" indent="0">
              <a:buNone/>
            </a:pPr>
            <a:r>
              <a:rPr lang="en-US" sz="1800" dirty="0" smtClean="0"/>
              <a:t>Depletion uses units-of-production to calculate depletion expense</a:t>
            </a:r>
          </a:p>
          <a:p>
            <a:pPr marL="0" indent="0">
              <a:buNone/>
            </a:pPr>
            <a:endParaRPr lang="en-US" sz="1800" dirty="0" smtClean="0"/>
          </a:p>
          <a:p>
            <a:pPr marL="0" indent="0">
              <a:buNone/>
            </a:pPr>
            <a:r>
              <a:rPr lang="en-US" sz="1800" dirty="0" smtClean="0"/>
              <a:t>The contra asset account is accumulated depletion</a:t>
            </a:r>
          </a:p>
          <a:p>
            <a:pPr marL="0" indent="0">
              <a:buNone/>
            </a:pPr>
            <a:endParaRPr lang="en-US" sz="1800" dirty="0"/>
          </a:p>
        </p:txBody>
      </p:sp>
    </p:spTree>
    <p:extLst>
      <p:ext uri="{BB962C8B-B14F-4D97-AF65-F5344CB8AC3E}">
        <p14:creationId xmlns:p14="http://schemas.microsoft.com/office/powerpoint/2010/main" val="1640910800"/>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990600"/>
            <a:ext cx="7239000" cy="5334000"/>
          </a:xfrm>
        </p:spPr>
        <p:txBody>
          <a:bodyPr anchor="ctr">
            <a:normAutofit/>
          </a:bodyPr>
          <a:lstStyle/>
          <a:p>
            <a:pPr marL="0" indent="0">
              <a:lnSpc>
                <a:spcPct val="90000"/>
              </a:lnSpc>
              <a:buNone/>
            </a:pPr>
            <a:r>
              <a:rPr lang="en-US" sz="1400" dirty="0" smtClean="0"/>
              <a:t>In 2010, Dan the hunter owns land in Western Kansas and uses it to hunt pheasants.  One day while hunting, he shot his firearm striking the ground and oil shot into the air!  Dan contacted a local oil company to survey his land and they estimated that there was over 200,000,000 barrels of oil that will take 10 years to pump out. The oil company paid Dan $3,000,000 for the oil rights on his land. In 2010 no oil was produced from the land but in 2011, 200,000 barrels were produced.</a:t>
            </a:r>
          </a:p>
          <a:p>
            <a:pPr marL="0" indent="0">
              <a:lnSpc>
                <a:spcPct val="90000"/>
              </a:lnSpc>
              <a:buNone/>
            </a:pPr>
            <a:endParaRPr lang="en-US" sz="1400" dirty="0"/>
          </a:p>
          <a:p>
            <a:pPr marL="0" indent="0">
              <a:lnSpc>
                <a:spcPct val="90000"/>
              </a:lnSpc>
              <a:buNone/>
            </a:pPr>
            <a:r>
              <a:rPr lang="en-US" sz="1400" dirty="0" smtClean="0"/>
              <a:t>Record the entry of the acquisition of the oil rights</a:t>
            </a:r>
          </a:p>
          <a:p>
            <a:pPr marL="0" indent="0">
              <a:lnSpc>
                <a:spcPct val="90000"/>
              </a:lnSpc>
              <a:buNone/>
            </a:pPr>
            <a:endParaRPr lang="en-US" sz="1400" dirty="0"/>
          </a:p>
          <a:p>
            <a:pPr marL="0" indent="0">
              <a:lnSpc>
                <a:spcPct val="90000"/>
              </a:lnSpc>
              <a:buNone/>
            </a:pPr>
            <a:r>
              <a:rPr lang="en-US" sz="1400" dirty="0" smtClean="0"/>
              <a:t>Oil Rights		$3,000,000 DR</a:t>
            </a:r>
          </a:p>
          <a:p>
            <a:pPr marL="0" indent="0">
              <a:lnSpc>
                <a:spcPct val="90000"/>
              </a:lnSpc>
              <a:buNone/>
            </a:pPr>
            <a:r>
              <a:rPr lang="en-US" sz="1400" dirty="0" smtClean="0"/>
              <a:t>	Cash			$3,000,000 CR</a:t>
            </a:r>
          </a:p>
          <a:p>
            <a:pPr marL="0" indent="0">
              <a:lnSpc>
                <a:spcPct val="90000"/>
              </a:lnSpc>
              <a:buNone/>
            </a:pPr>
            <a:endParaRPr lang="en-US" sz="1400" dirty="0"/>
          </a:p>
          <a:p>
            <a:pPr marL="0" indent="0">
              <a:lnSpc>
                <a:spcPct val="90000"/>
              </a:lnSpc>
              <a:buNone/>
            </a:pPr>
            <a:r>
              <a:rPr lang="en-US" sz="1400" dirty="0" smtClean="0"/>
              <a:t>What is the depletion rate? Calculate the depletion rate.</a:t>
            </a:r>
            <a:endParaRPr lang="en-US" sz="1400" dirty="0"/>
          </a:p>
          <a:p>
            <a:pPr marL="0" indent="0">
              <a:lnSpc>
                <a:spcPct val="90000"/>
              </a:lnSpc>
              <a:buNone/>
            </a:pPr>
            <a:r>
              <a:rPr lang="en-US" sz="1400" dirty="0" smtClean="0"/>
              <a:t>	$3,000,000  cost/ 200,000,000 barrels =  .015 per barrel</a:t>
            </a:r>
          </a:p>
          <a:p>
            <a:pPr marL="0" indent="0">
              <a:lnSpc>
                <a:spcPct val="90000"/>
              </a:lnSpc>
              <a:buNone/>
            </a:pPr>
            <a:endParaRPr lang="en-US" sz="1400" dirty="0"/>
          </a:p>
          <a:p>
            <a:pPr marL="0" indent="0">
              <a:lnSpc>
                <a:spcPct val="90000"/>
              </a:lnSpc>
              <a:buNone/>
            </a:pPr>
            <a:r>
              <a:rPr lang="en-US" sz="1400" dirty="0" smtClean="0"/>
              <a:t>What is the entry for depletion in 2010?</a:t>
            </a:r>
          </a:p>
          <a:p>
            <a:pPr marL="0" indent="0">
              <a:lnSpc>
                <a:spcPct val="90000"/>
              </a:lnSpc>
              <a:buNone/>
            </a:pPr>
            <a:r>
              <a:rPr lang="en-US" sz="1400" dirty="0"/>
              <a:t>	</a:t>
            </a:r>
            <a:r>
              <a:rPr lang="en-US" sz="1400" dirty="0" smtClean="0"/>
              <a:t>No entry because no oil was produced in 2010</a:t>
            </a:r>
          </a:p>
          <a:p>
            <a:pPr marL="0" indent="0">
              <a:lnSpc>
                <a:spcPct val="90000"/>
              </a:lnSpc>
              <a:buNone/>
            </a:pPr>
            <a:endParaRPr lang="en-US" sz="1400" dirty="0"/>
          </a:p>
          <a:p>
            <a:pPr marL="0" indent="0">
              <a:lnSpc>
                <a:spcPct val="90000"/>
              </a:lnSpc>
              <a:buNone/>
            </a:pPr>
            <a:r>
              <a:rPr lang="en-US" sz="1400" dirty="0" smtClean="0"/>
              <a:t>What is the entry for depletion in 2011?</a:t>
            </a:r>
          </a:p>
          <a:p>
            <a:pPr marL="0" indent="0">
              <a:lnSpc>
                <a:spcPct val="90000"/>
              </a:lnSpc>
              <a:buNone/>
            </a:pPr>
            <a:r>
              <a:rPr lang="en-US" sz="1400" dirty="0"/>
              <a:t>	</a:t>
            </a:r>
            <a:r>
              <a:rPr lang="en-US" sz="1400" dirty="0" smtClean="0"/>
              <a:t>Depletion Expense (200,000 barrels x .015)		$3,000DR</a:t>
            </a:r>
          </a:p>
          <a:p>
            <a:pPr marL="0" indent="0">
              <a:lnSpc>
                <a:spcPct val="90000"/>
              </a:lnSpc>
              <a:buNone/>
            </a:pPr>
            <a:r>
              <a:rPr lang="en-US" sz="1400" dirty="0"/>
              <a:t>	</a:t>
            </a:r>
            <a:r>
              <a:rPr lang="en-US" sz="1400" dirty="0" smtClean="0"/>
              <a:t>	Accumulated Depletion					$3,000CR</a:t>
            </a:r>
            <a:endParaRPr lang="en-US" sz="1400" dirty="0"/>
          </a:p>
        </p:txBody>
      </p:sp>
      <p:sp>
        <p:nvSpPr>
          <p:cNvPr id="4" name="Title 3"/>
          <p:cNvSpPr>
            <a:spLocks noGrp="1"/>
          </p:cNvSpPr>
          <p:nvPr>
            <p:ph type="title"/>
          </p:nvPr>
        </p:nvSpPr>
        <p:spPr/>
        <p:txBody>
          <a:bodyPr/>
          <a:lstStyle/>
          <a:p>
            <a:r>
              <a:rPr lang="en-US" dirty="0" smtClean="0"/>
              <a:t>Depletion Problem</a:t>
            </a:r>
            <a:endParaRPr lang="en-US" dirty="0"/>
          </a:p>
        </p:txBody>
      </p:sp>
    </p:spTree>
    <p:extLst>
      <p:ext uri="{BB962C8B-B14F-4D97-AF65-F5344CB8AC3E}">
        <p14:creationId xmlns:p14="http://schemas.microsoft.com/office/powerpoint/2010/main" val="29297178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600" y="1066800"/>
            <a:ext cx="4876800" cy="5181600"/>
          </a:xfrm>
        </p:spPr>
        <p:txBody>
          <a:bodyPr anchor="ctr">
            <a:normAutofit/>
          </a:bodyPr>
          <a:lstStyle/>
          <a:p>
            <a:pPr marL="0" indent="0">
              <a:buNone/>
            </a:pPr>
            <a:r>
              <a:rPr lang="en-US" sz="1800" dirty="0" smtClean="0"/>
              <a:t>Intangible assets such as patents, copyrights, trademarks, franchise fees, and leaseholds are amortized</a:t>
            </a:r>
          </a:p>
          <a:p>
            <a:pPr marL="0" indent="0">
              <a:buNone/>
            </a:pPr>
            <a:endParaRPr lang="en-US" sz="1800" dirty="0" smtClean="0"/>
          </a:p>
          <a:p>
            <a:pPr marL="0" indent="0">
              <a:buNone/>
            </a:pPr>
            <a:r>
              <a:rPr lang="en-US" sz="1800" dirty="0" smtClean="0"/>
              <a:t>Use the straight line method to calculate amortization expense</a:t>
            </a:r>
          </a:p>
          <a:p>
            <a:pPr marL="0" indent="0">
              <a:buNone/>
            </a:pPr>
            <a:endParaRPr lang="en-US" sz="1800" dirty="0" smtClean="0"/>
          </a:p>
          <a:p>
            <a:pPr marL="0" indent="0">
              <a:buNone/>
            </a:pPr>
            <a:r>
              <a:rPr lang="en-US" sz="1800" dirty="0" smtClean="0"/>
              <a:t>A contra account is NOT used with amortization.  Instead you directly reduce the carrying value of the asset line item by the amortization</a:t>
            </a:r>
          </a:p>
          <a:p>
            <a:pPr marL="0" indent="0">
              <a:buNone/>
            </a:pPr>
            <a:endParaRPr lang="en-US" sz="1800" dirty="0" smtClean="0"/>
          </a:p>
          <a:p>
            <a:pPr marL="0" indent="0">
              <a:buNone/>
            </a:pPr>
            <a:r>
              <a:rPr lang="en-US" sz="1800" dirty="0" smtClean="0"/>
              <a:t>Goodwill is not amortized.  Instead it is just revalued every accounting period.</a:t>
            </a:r>
            <a:endParaRPr lang="en-US" sz="1800" dirty="0"/>
          </a:p>
        </p:txBody>
      </p:sp>
      <p:sp>
        <p:nvSpPr>
          <p:cNvPr id="5" name="Title 4"/>
          <p:cNvSpPr>
            <a:spLocks noGrp="1"/>
          </p:cNvSpPr>
          <p:nvPr>
            <p:ph type="title"/>
          </p:nvPr>
        </p:nvSpPr>
        <p:spPr/>
        <p:txBody>
          <a:bodyPr/>
          <a:lstStyle/>
          <a:p>
            <a:r>
              <a:rPr lang="en-US" dirty="0" smtClean="0"/>
              <a:t>Amortization</a:t>
            </a:r>
            <a:endParaRPr lang="en-US" dirty="0"/>
          </a:p>
        </p:txBody>
      </p:sp>
    </p:spTree>
    <p:extLst>
      <p:ext uri="{BB962C8B-B14F-4D97-AF65-F5344CB8AC3E}">
        <p14:creationId xmlns:p14="http://schemas.microsoft.com/office/powerpoint/2010/main" val="311478299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066800"/>
            <a:ext cx="7010400" cy="5181600"/>
          </a:xfrm>
        </p:spPr>
        <p:txBody>
          <a:bodyPr anchor="ctr">
            <a:normAutofit/>
          </a:bodyPr>
          <a:lstStyle/>
          <a:p>
            <a:pPr marL="0" indent="0">
              <a:buNone/>
            </a:pPr>
            <a:r>
              <a:rPr lang="en-US" sz="1600" dirty="0" smtClean="0"/>
              <a:t>On January 1, 2008, Utica Corporation acquired a patent for $500,000.  Utica feels that it will use the patent for its legal life of 20 years.</a:t>
            </a:r>
          </a:p>
          <a:p>
            <a:pPr marL="0" indent="0">
              <a:buNone/>
            </a:pPr>
            <a:endParaRPr lang="en-US" sz="1600" dirty="0"/>
          </a:p>
          <a:p>
            <a:pPr marL="0" indent="0">
              <a:buNone/>
            </a:pPr>
            <a:r>
              <a:rPr lang="en-US" sz="1600" dirty="0" smtClean="0"/>
              <a:t>What is the entry to record the amortization of the patent for 2008?</a:t>
            </a:r>
          </a:p>
          <a:p>
            <a:pPr marL="0" indent="0">
              <a:buNone/>
            </a:pPr>
            <a:r>
              <a:rPr lang="en-US" sz="1600" dirty="0" smtClean="0"/>
              <a:t>Amortization Expense ($500,000/20years)	$25,000 DR</a:t>
            </a:r>
          </a:p>
          <a:p>
            <a:pPr marL="0" indent="0">
              <a:buNone/>
            </a:pPr>
            <a:r>
              <a:rPr lang="en-US" sz="1600" dirty="0"/>
              <a:t>	</a:t>
            </a:r>
            <a:r>
              <a:rPr lang="en-US" sz="1600" dirty="0" smtClean="0"/>
              <a:t>Patent					    			 $25,000 CR</a:t>
            </a:r>
          </a:p>
          <a:p>
            <a:pPr marL="0" indent="0">
              <a:buNone/>
            </a:pPr>
            <a:endParaRPr lang="en-US" sz="1600" dirty="0"/>
          </a:p>
          <a:p>
            <a:pPr marL="0" indent="0">
              <a:buNone/>
            </a:pPr>
            <a:r>
              <a:rPr lang="en-US" sz="1600" dirty="0" smtClean="0"/>
              <a:t>Which financial statement will the patent be reported on and how will its value appear on that statement at the end of </a:t>
            </a:r>
            <a:r>
              <a:rPr lang="en-US" sz="1600" b="1" dirty="0" smtClean="0"/>
              <a:t>2009</a:t>
            </a:r>
            <a:r>
              <a:rPr lang="en-US" sz="1600" dirty="0" smtClean="0"/>
              <a:t>?</a:t>
            </a:r>
          </a:p>
          <a:p>
            <a:pPr marL="0" indent="0">
              <a:buNone/>
            </a:pPr>
            <a:endParaRPr lang="en-US" sz="1600" dirty="0"/>
          </a:p>
          <a:p>
            <a:pPr marL="0" indent="0" algn="ctr">
              <a:buNone/>
            </a:pPr>
            <a:r>
              <a:rPr lang="en-US" sz="1600" dirty="0" smtClean="0"/>
              <a:t>Utica Corporation</a:t>
            </a:r>
          </a:p>
          <a:p>
            <a:pPr marL="0" indent="0" algn="ctr">
              <a:buNone/>
            </a:pPr>
            <a:r>
              <a:rPr lang="en-US" sz="1600" dirty="0" smtClean="0"/>
              <a:t>Balance Sheet</a:t>
            </a:r>
          </a:p>
          <a:p>
            <a:pPr marL="0" indent="0" algn="ctr">
              <a:buNone/>
            </a:pPr>
            <a:r>
              <a:rPr lang="en-US" sz="1600" dirty="0" smtClean="0"/>
              <a:t>December 31, 2009</a:t>
            </a:r>
          </a:p>
          <a:p>
            <a:pPr marL="0" indent="0" algn="ctr">
              <a:buNone/>
            </a:pPr>
            <a:endParaRPr lang="en-US" sz="1600" dirty="0"/>
          </a:p>
          <a:p>
            <a:pPr marL="0" indent="0" algn="ctr">
              <a:buNone/>
            </a:pPr>
            <a:r>
              <a:rPr lang="en-US" sz="1600" b="1" u="sng" dirty="0" smtClean="0"/>
              <a:t>Intangible Assets</a:t>
            </a:r>
          </a:p>
          <a:p>
            <a:pPr marL="0" indent="0" algn="ctr">
              <a:buNone/>
            </a:pPr>
            <a:r>
              <a:rPr lang="en-US" sz="1600" dirty="0" smtClean="0"/>
              <a:t>Patent	$450,000 ($500,000 cost - $25,000 year 1 - $25,000 year 2)</a:t>
            </a:r>
          </a:p>
        </p:txBody>
      </p:sp>
      <p:sp>
        <p:nvSpPr>
          <p:cNvPr id="4" name="Title 3"/>
          <p:cNvSpPr>
            <a:spLocks noGrp="1"/>
          </p:cNvSpPr>
          <p:nvPr>
            <p:ph type="title"/>
          </p:nvPr>
        </p:nvSpPr>
        <p:spPr/>
        <p:txBody>
          <a:bodyPr/>
          <a:lstStyle/>
          <a:p>
            <a:r>
              <a:rPr lang="en-US" dirty="0" smtClean="0"/>
              <a:t>Amortization Problem</a:t>
            </a:r>
            <a:endParaRPr lang="en-US" dirty="0"/>
          </a:p>
        </p:txBody>
      </p:sp>
    </p:spTree>
    <p:extLst>
      <p:ext uri="{BB962C8B-B14F-4D97-AF65-F5344CB8AC3E}">
        <p14:creationId xmlns:p14="http://schemas.microsoft.com/office/powerpoint/2010/main" val="10264954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Disposal of PPE</a:t>
            </a:r>
            <a:endParaRPr lang="en-US" dirty="0"/>
          </a:p>
        </p:txBody>
      </p:sp>
      <p:sp>
        <p:nvSpPr>
          <p:cNvPr id="3" name="Content Placeholder 2"/>
          <p:cNvSpPr>
            <a:spLocks noGrp="1"/>
          </p:cNvSpPr>
          <p:nvPr>
            <p:ph idx="1"/>
          </p:nvPr>
        </p:nvSpPr>
        <p:spPr>
          <a:xfrm>
            <a:off x="2133600" y="990600"/>
            <a:ext cx="4876800" cy="5135563"/>
          </a:xfrm>
        </p:spPr>
        <p:txBody>
          <a:bodyPr anchor="ctr">
            <a:normAutofit/>
          </a:bodyPr>
          <a:lstStyle/>
          <a:p>
            <a:pPr marL="0" indent="0">
              <a:buNone/>
            </a:pPr>
            <a:r>
              <a:rPr lang="en-US" sz="1800" dirty="0" smtClean="0"/>
              <a:t>There are different ways to dispose of long term assets. Discard, sell, exchange with no cash, and exchange with cash payments.  Losses and gains on sales can be incurred.</a:t>
            </a:r>
            <a:endParaRPr lang="en-US" sz="1800" dirty="0"/>
          </a:p>
        </p:txBody>
      </p:sp>
    </p:spTree>
    <p:extLst>
      <p:ext uri="{BB962C8B-B14F-4D97-AF65-F5344CB8AC3E}">
        <p14:creationId xmlns:p14="http://schemas.microsoft.com/office/powerpoint/2010/main" val="118110498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Capital Budgeting</a:t>
            </a:r>
            <a:endParaRPr lang="en-US" dirty="0"/>
          </a:p>
        </p:txBody>
      </p:sp>
      <p:sp>
        <p:nvSpPr>
          <p:cNvPr id="3" name="Content Placeholder 2"/>
          <p:cNvSpPr>
            <a:spLocks noGrp="1"/>
          </p:cNvSpPr>
          <p:nvPr>
            <p:ph idx="1"/>
          </p:nvPr>
        </p:nvSpPr>
        <p:spPr>
          <a:xfrm>
            <a:off x="2133600" y="990600"/>
            <a:ext cx="4876800" cy="5135563"/>
          </a:xfrm>
        </p:spPr>
        <p:txBody>
          <a:bodyPr anchor="ctr">
            <a:normAutofit/>
          </a:bodyPr>
          <a:lstStyle/>
          <a:p>
            <a:r>
              <a:rPr lang="en-US" sz="1800" dirty="0" smtClean="0"/>
              <a:t>Is the process used for analysis and selection of the long-term investments of a business</a:t>
            </a:r>
          </a:p>
          <a:p>
            <a:endParaRPr lang="en-US" sz="1800" dirty="0" smtClean="0"/>
          </a:p>
          <a:p>
            <a:r>
              <a:rPr lang="en-US" sz="1800" dirty="0" smtClean="0"/>
              <a:t>Long-term investments such as equipment and buildings are large investments and affect the long-term profitability of the company</a:t>
            </a:r>
          </a:p>
          <a:p>
            <a:endParaRPr lang="en-US" sz="1800" dirty="0" smtClean="0"/>
          </a:p>
          <a:p>
            <a:r>
              <a:rPr lang="en-US" sz="1800" dirty="0" smtClean="0"/>
              <a:t>A business cannot rush into these decisions and must carefully analyze their options</a:t>
            </a:r>
            <a:endParaRPr lang="en-US" sz="1800" dirty="0"/>
          </a:p>
        </p:txBody>
      </p:sp>
    </p:spTree>
    <p:extLst>
      <p:ext uri="{BB962C8B-B14F-4D97-AF65-F5344CB8AC3E}">
        <p14:creationId xmlns:p14="http://schemas.microsoft.com/office/powerpoint/2010/main" val="1183127496"/>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990600"/>
            <a:ext cx="5486400" cy="5257800"/>
          </a:xfrm>
        </p:spPr>
        <p:txBody>
          <a:bodyPr anchor="ctr">
            <a:normAutofit/>
          </a:bodyPr>
          <a:lstStyle/>
          <a:p>
            <a:pPr marL="0" indent="0">
              <a:buNone/>
            </a:pPr>
            <a:r>
              <a:rPr lang="en-US" sz="1800" dirty="0" smtClean="0"/>
              <a:t>PCs to Go is selling equipment for $27,000. The original cost of the asset was $80,000, and there was $60,000 in Accumulated Depreciation account at the time of the sale. Record the journal entry below for the sale of the equipment.</a:t>
            </a:r>
          </a:p>
          <a:p>
            <a:pPr marL="0" indent="0">
              <a:buNone/>
            </a:pPr>
            <a:endParaRPr lang="en-US" sz="1800" dirty="0"/>
          </a:p>
          <a:p>
            <a:pPr marL="0" indent="0">
              <a:buNone/>
            </a:pPr>
            <a:r>
              <a:rPr lang="en-US" sz="1800" dirty="0" smtClean="0"/>
              <a:t>Cash			$27,000</a:t>
            </a:r>
          </a:p>
          <a:p>
            <a:pPr marL="0" indent="0">
              <a:buNone/>
            </a:pPr>
            <a:r>
              <a:rPr lang="en-US" sz="1800" dirty="0" smtClean="0"/>
              <a:t>A/D				$60,000</a:t>
            </a:r>
          </a:p>
          <a:p>
            <a:pPr marL="0" indent="0">
              <a:buNone/>
            </a:pPr>
            <a:r>
              <a:rPr lang="en-US" sz="1800" dirty="0"/>
              <a:t>	</a:t>
            </a:r>
            <a:r>
              <a:rPr lang="en-US" sz="1800" dirty="0" smtClean="0"/>
              <a:t>Equipment			$80,000</a:t>
            </a:r>
          </a:p>
          <a:p>
            <a:pPr marL="0" indent="0">
              <a:buNone/>
            </a:pPr>
            <a:r>
              <a:rPr lang="en-US" sz="1800" dirty="0"/>
              <a:t>	</a:t>
            </a:r>
            <a:r>
              <a:rPr lang="en-US" sz="1800" dirty="0" smtClean="0"/>
              <a:t>Gain on Sale			  $7,000	</a:t>
            </a:r>
            <a:endParaRPr lang="en-US" sz="1800" dirty="0"/>
          </a:p>
        </p:txBody>
      </p:sp>
      <p:sp>
        <p:nvSpPr>
          <p:cNvPr id="4" name="Title 3"/>
          <p:cNvSpPr>
            <a:spLocks noGrp="1"/>
          </p:cNvSpPr>
          <p:nvPr>
            <p:ph type="title"/>
          </p:nvPr>
        </p:nvSpPr>
        <p:spPr/>
        <p:txBody>
          <a:bodyPr/>
          <a:lstStyle/>
          <a:p>
            <a:r>
              <a:rPr lang="en-US" dirty="0" smtClean="0"/>
              <a:t>Disposal of PPE</a:t>
            </a:r>
            <a:endParaRPr lang="en-US" dirty="0"/>
          </a:p>
        </p:txBody>
      </p:sp>
    </p:spTree>
    <p:extLst>
      <p:ext uri="{BB962C8B-B14F-4D97-AF65-F5344CB8AC3E}">
        <p14:creationId xmlns:p14="http://schemas.microsoft.com/office/powerpoint/2010/main" val="424844222"/>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90600"/>
            <a:ext cx="7467600" cy="5181600"/>
          </a:xfrm>
        </p:spPr>
        <p:txBody>
          <a:bodyPr anchor="ctr">
            <a:normAutofit/>
          </a:bodyPr>
          <a:lstStyle/>
          <a:p>
            <a:pPr marL="0" indent="0">
              <a:buNone/>
            </a:pPr>
            <a:r>
              <a:rPr lang="en-US" sz="1800" dirty="0" smtClean="0"/>
              <a:t>PCs to Go is purchasing a new copier worth $28,000.  They are paying $20,000 and exchanging an old copier which initially cost $25,000 and has $15,000 in Accumulated Depreciation account at the time of the sale.  Record the journal entry for the exchange.</a:t>
            </a:r>
          </a:p>
          <a:p>
            <a:pPr marL="0" indent="0">
              <a:buNone/>
            </a:pPr>
            <a:endParaRPr lang="en-US" sz="1800" dirty="0"/>
          </a:p>
          <a:p>
            <a:pPr marL="0" indent="0">
              <a:buNone/>
            </a:pPr>
            <a:r>
              <a:rPr lang="en-US" sz="1800" dirty="0" smtClean="0"/>
              <a:t>New Copier			$28,000</a:t>
            </a:r>
          </a:p>
          <a:p>
            <a:pPr marL="0" indent="0">
              <a:buNone/>
            </a:pPr>
            <a:r>
              <a:rPr lang="en-US" sz="1800" dirty="0" smtClean="0"/>
              <a:t>A/D – Old Copier		$15,000</a:t>
            </a:r>
          </a:p>
          <a:p>
            <a:pPr marL="0" indent="0">
              <a:buNone/>
            </a:pPr>
            <a:r>
              <a:rPr lang="en-US" sz="1800" dirty="0" smtClean="0"/>
              <a:t>Loss on Sale		 	 $2,000</a:t>
            </a:r>
          </a:p>
          <a:p>
            <a:pPr marL="0" indent="0">
              <a:buNone/>
            </a:pPr>
            <a:r>
              <a:rPr lang="en-US" sz="1800" dirty="0"/>
              <a:t>	</a:t>
            </a:r>
            <a:r>
              <a:rPr lang="en-US" sz="1800" dirty="0" smtClean="0"/>
              <a:t>Cash						$20,000</a:t>
            </a:r>
          </a:p>
          <a:p>
            <a:pPr marL="0" indent="0">
              <a:buNone/>
            </a:pPr>
            <a:r>
              <a:rPr lang="en-US" sz="1800" dirty="0"/>
              <a:t>	</a:t>
            </a:r>
            <a:r>
              <a:rPr lang="en-US" sz="1800" dirty="0" smtClean="0"/>
              <a:t>Old Copier					$25,000</a:t>
            </a:r>
          </a:p>
          <a:p>
            <a:pPr marL="0" indent="0">
              <a:buNone/>
            </a:pPr>
            <a:endParaRPr lang="en-US" sz="1800" dirty="0" smtClean="0"/>
          </a:p>
          <a:p>
            <a:pPr marL="0" indent="0">
              <a:buNone/>
            </a:pPr>
            <a:r>
              <a:rPr lang="en-US" sz="1800" dirty="0" smtClean="0"/>
              <a:t>You are receiving $28,000 of assets and giving up $30,000 worth of assets ($20,000 of cash + $25,000 old copier - $15,000 A/D old copier)</a:t>
            </a:r>
            <a:endParaRPr lang="en-US" sz="1800" dirty="0"/>
          </a:p>
        </p:txBody>
      </p:sp>
      <p:sp>
        <p:nvSpPr>
          <p:cNvPr id="4" name="Title 3"/>
          <p:cNvSpPr>
            <a:spLocks noGrp="1"/>
          </p:cNvSpPr>
          <p:nvPr>
            <p:ph type="title"/>
          </p:nvPr>
        </p:nvSpPr>
        <p:spPr/>
        <p:txBody>
          <a:bodyPr/>
          <a:lstStyle/>
          <a:p>
            <a:r>
              <a:rPr lang="en-US" dirty="0" smtClean="0"/>
              <a:t>Disposal of PPE</a:t>
            </a:r>
            <a:endParaRPr lang="en-US" dirty="0"/>
          </a:p>
        </p:txBody>
      </p:sp>
    </p:spTree>
    <p:extLst>
      <p:ext uri="{BB962C8B-B14F-4D97-AF65-F5344CB8AC3E}">
        <p14:creationId xmlns:p14="http://schemas.microsoft.com/office/powerpoint/2010/main" val="427297088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6" name="Rectangle 4"/>
          <p:cNvSpPr>
            <a:spLocks noGrp="1" noChangeArrowheads="1"/>
          </p:cNvSpPr>
          <p:nvPr>
            <p:ph type="title"/>
          </p:nvPr>
        </p:nvSpPr>
        <p:spPr/>
        <p:txBody>
          <a:bodyPr>
            <a:normAutofit/>
          </a:bodyPr>
          <a:lstStyle/>
          <a:p>
            <a:pPr eaLnBrk="1" hangingPunct="1">
              <a:defRPr/>
            </a:pPr>
            <a:r>
              <a:rPr lang="en-US" dirty="0"/>
              <a:t>What are the Steps </a:t>
            </a:r>
            <a:r>
              <a:rPr lang="en-US" dirty="0" smtClean="0"/>
              <a:t>in</a:t>
            </a:r>
            <a:br>
              <a:rPr lang="en-US" dirty="0" smtClean="0"/>
            </a:br>
            <a:r>
              <a:rPr lang="en-US" dirty="0" smtClean="0"/>
              <a:t>the </a:t>
            </a:r>
            <a:r>
              <a:rPr lang="en-US" dirty="0"/>
              <a:t>Capital Budgeting Process?</a:t>
            </a:r>
          </a:p>
        </p:txBody>
      </p:sp>
      <p:sp>
        <p:nvSpPr>
          <p:cNvPr id="3077" name="Rectangle 5"/>
          <p:cNvSpPr>
            <a:spLocks noGrp="1" noChangeArrowheads="1"/>
          </p:cNvSpPr>
          <p:nvPr>
            <p:ph idx="1"/>
          </p:nvPr>
        </p:nvSpPr>
        <p:spPr>
          <a:xfrm>
            <a:off x="2133600" y="1219200"/>
            <a:ext cx="4876800" cy="4906963"/>
          </a:xfrm>
        </p:spPr>
        <p:txBody>
          <a:bodyPr anchor="ctr">
            <a:normAutofit/>
          </a:bodyPr>
          <a:lstStyle/>
          <a:p>
            <a:pPr eaLnBrk="1" hangingPunct="1"/>
            <a:r>
              <a:rPr lang="en-US" sz="1800" dirty="0" smtClean="0"/>
              <a:t>Identify the opportunity</a:t>
            </a:r>
          </a:p>
          <a:p>
            <a:pPr eaLnBrk="1" hangingPunct="1"/>
            <a:endParaRPr lang="en-US" sz="1800" dirty="0" smtClean="0"/>
          </a:p>
          <a:p>
            <a:pPr eaLnBrk="1" hangingPunct="1"/>
            <a:r>
              <a:rPr lang="en-US" sz="1800" dirty="0" smtClean="0"/>
              <a:t>Select appropriate investments</a:t>
            </a:r>
          </a:p>
          <a:p>
            <a:pPr eaLnBrk="1" hangingPunct="1"/>
            <a:endParaRPr lang="en-US" sz="1800" dirty="0" smtClean="0"/>
          </a:p>
          <a:p>
            <a:pPr eaLnBrk="1" hangingPunct="1"/>
            <a:r>
              <a:rPr lang="en-US" sz="1800" dirty="0" smtClean="0"/>
              <a:t>Determine how to finance the investments</a:t>
            </a:r>
          </a:p>
          <a:p>
            <a:pPr eaLnBrk="1" hangingPunct="1"/>
            <a:endParaRPr lang="en-US" sz="1800" dirty="0" smtClean="0"/>
          </a:p>
          <a:p>
            <a:pPr eaLnBrk="1" hangingPunct="1"/>
            <a:r>
              <a:rPr lang="en-US" sz="1800" dirty="0" smtClean="0"/>
              <a:t>Accept or reject the opportunity</a:t>
            </a:r>
          </a:p>
          <a:p>
            <a:pPr eaLnBrk="1" hangingPunct="1"/>
            <a:endParaRPr lang="en-US" sz="1800" dirty="0" smtClean="0"/>
          </a:p>
        </p:txBody>
      </p:sp>
      <p:sp>
        <p:nvSpPr>
          <p:cNvPr id="15361" name="Slide Number Placeholder 3"/>
          <p:cNvSpPr>
            <a:spLocks noGrp="1"/>
          </p:cNvSpPr>
          <p:nvPr>
            <p:ph type="sldNum" sz="quarter" idx="12"/>
          </p:nvPr>
        </p:nvSpPr>
        <p:spPr>
          <a:noFill/>
        </p:spPr>
        <p:txBody>
          <a:bodyPr/>
          <a:lstStyle/>
          <a:p>
            <a:r>
              <a:rPr lang="en-US" smtClean="0"/>
              <a:t>12-</a:t>
            </a:r>
            <a:fld id="{C21445B8-D91B-43B3-88CC-215323B457DE}" type="slidenum">
              <a:rPr lang="en-US" smtClean="0"/>
              <a:pPr/>
              <a:t>4</a:t>
            </a:fld>
            <a:endParaRPr lang="en-US" smtClean="0"/>
          </a:p>
        </p:txBody>
      </p:sp>
    </p:spTree>
    <p:extLst>
      <p:ext uri="{BB962C8B-B14F-4D97-AF65-F5344CB8AC3E}">
        <p14:creationId xmlns:p14="http://schemas.microsoft.com/office/powerpoint/2010/main" val="2294426648"/>
      </p:ext>
    </p:extLst>
  </p:cSld>
  <p:clrMapOvr>
    <a:masterClrMapping/>
  </p:clrMapOvr>
  <p:transition xmlns:p14="http://schemas.microsoft.com/office/powerpoint/2010/main">
    <p:blinds/>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077">
                                            <p:txEl>
                                              <p:pRg st="2" end="2"/>
                                            </p:txEl>
                                          </p:spTgt>
                                        </p:tgtEl>
                                        <p:attrNameLst>
                                          <p:attrName>style.visibility</p:attrName>
                                        </p:attrNameLst>
                                      </p:cBhvr>
                                      <p:to>
                                        <p:strVal val="visible"/>
                                      </p:to>
                                    </p:set>
                                    <p:anim calcmode="lin" valueType="num">
                                      <p:cBhvr additive="base">
                                        <p:cTn id="13" dur="500" fill="hold"/>
                                        <p:tgtEl>
                                          <p:spTgt spid="3077">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07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077">
                                            <p:txEl>
                                              <p:pRg st="4" end="4"/>
                                            </p:txEl>
                                          </p:spTgt>
                                        </p:tgtEl>
                                        <p:attrNameLst>
                                          <p:attrName>style.visibility</p:attrName>
                                        </p:attrNameLst>
                                      </p:cBhvr>
                                      <p:to>
                                        <p:strVal val="visible"/>
                                      </p:to>
                                    </p:set>
                                    <p:anim calcmode="lin" valueType="num">
                                      <p:cBhvr additive="base">
                                        <p:cTn id="19" dur="500" fill="hold"/>
                                        <p:tgtEl>
                                          <p:spTgt spid="3077">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07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077">
                                            <p:txEl>
                                              <p:pRg st="6" end="6"/>
                                            </p:txEl>
                                          </p:spTgt>
                                        </p:tgtEl>
                                        <p:attrNameLst>
                                          <p:attrName>style.visibility</p:attrName>
                                        </p:attrNameLst>
                                      </p:cBhvr>
                                      <p:to>
                                        <p:strVal val="visible"/>
                                      </p:to>
                                    </p:set>
                                    <p:anim calcmode="lin" valueType="num">
                                      <p:cBhvr additive="base">
                                        <p:cTn id="25" dur="500" fill="hold"/>
                                        <p:tgtEl>
                                          <p:spTgt spid="3077">
                                            <p:txEl>
                                              <p:pRg st="6" end="6"/>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07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Capital Sources</a:t>
            </a:r>
            <a:endParaRPr lang="en-US" dirty="0"/>
          </a:p>
        </p:txBody>
      </p:sp>
      <p:sp>
        <p:nvSpPr>
          <p:cNvPr id="3" name="Content Placeholder 2"/>
          <p:cNvSpPr>
            <a:spLocks noGrp="1"/>
          </p:cNvSpPr>
          <p:nvPr>
            <p:ph idx="1"/>
          </p:nvPr>
        </p:nvSpPr>
        <p:spPr>
          <a:xfrm>
            <a:off x="2133600" y="990600"/>
            <a:ext cx="4876800" cy="5135563"/>
          </a:xfrm>
        </p:spPr>
        <p:txBody>
          <a:bodyPr anchor="ctr">
            <a:normAutofit/>
          </a:bodyPr>
          <a:lstStyle/>
          <a:p>
            <a:pPr marL="514350" indent="-514350">
              <a:buFont typeface="+mj-lt"/>
              <a:buAutoNum type="arabicPeriod"/>
            </a:pPr>
            <a:r>
              <a:rPr lang="en-US" sz="1800" dirty="0" smtClean="0"/>
              <a:t>Use Retained Earnings (Equity Financing)</a:t>
            </a:r>
          </a:p>
          <a:p>
            <a:pPr marL="514350" indent="-514350">
              <a:buFont typeface="+mj-lt"/>
              <a:buAutoNum type="arabicPeriod"/>
            </a:pPr>
            <a:endParaRPr lang="en-US" sz="1800" dirty="0" smtClean="0"/>
          </a:p>
          <a:p>
            <a:pPr marL="514350" indent="-514350">
              <a:buFont typeface="+mj-lt"/>
              <a:buAutoNum type="arabicPeriod"/>
            </a:pPr>
            <a:r>
              <a:rPr lang="en-US" sz="1800" dirty="0" smtClean="0"/>
              <a:t>Sell Stock (Equity Financing)</a:t>
            </a:r>
          </a:p>
          <a:p>
            <a:pPr marL="514350" indent="-514350">
              <a:buFont typeface="+mj-lt"/>
              <a:buAutoNum type="arabicPeriod"/>
            </a:pPr>
            <a:endParaRPr lang="en-US" sz="1800" dirty="0" smtClean="0"/>
          </a:p>
          <a:p>
            <a:pPr marL="514350" indent="-514350">
              <a:buFont typeface="+mj-lt"/>
              <a:buAutoNum type="arabicPeriod"/>
            </a:pPr>
            <a:r>
              <a:rPr lang="en-US" sz="1800" dirty="0" smtClean="0"/>
              <a:t>Issue Debt (Debt Financing)</a:t>
            </a:r>
            <a:endParaRPr lang="en-US" sz="1800" dirty="0"/>
          </a:p>
        </p:txBody>
      </p:sp>
    </p:spTree>
    <p:extLst>
      <p:ext uri="{BB962C8B-B14F-4D97-AF65-F5344CB8AC3E}">
        <p14:creationId xmlns:p14="http://schemas.microsoft.com/office/powerpoint/2010/main" val="207752699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Evaluating the Investment</a:t>
            </a:r>
            <a:endParaRPr lang="en-US" dirty="0"/>
          </a:p>
        </p:txBody>
      </p:sp>
      <p:sp>
        <p:nvSpPr>
          <p:cNvPr id="3" name="Content Placeholder 2"/>
          <p:cNvSpPr>
            <a:spLocks noGrp="1"/>
          </p:cNvSpPr>
          <p:nvPr>
            <p:ph idx="1"/>
          </p:nvPr>
        </p:nvSpPr>
        <p:spPr>
          <a:xfrm>
            <a:off x="2133600" y="990600"/>
            <a:ext cx="4876800" cy="5135563"/>
          </a:xfrm>
        </p:spPr>
        <p:txBody>
          <a:bodyPr anchor="ctr">
            <a:normAutofit/>
          </a:bodyPr>
          <a:lstStyle/>
          <a:p>
            <a:r>
              <a:rPr lang="en-US" sz="1800" dirty="0" smtClean="0"/>
              <a:t>A company must evaluate a potential capital expenditure to determine if it is capable of generating  a satisfactory rate of return for the company</a:t>
            </a:r>
          </a:p>
          <a:p>
            <a:endParaRPr lang="en-US" sz="1800" dirty="0" smtClean="0"/>
          </a:p>
          <a:p>
            <a:r>
              <a:rPr lang="en-US" sz="1800" dirty="0" smtClean="0"/>
              <a:t>Any rate of return that is greater than a company’s cost of capital is considered desirable</a:t>
            </a:r>
            <a:endParaRPr lang="en-US" sz="1800" dirty="0"/>
          </a:p>
        </p:txBody>
      </p:sp>
    </p:spTree>
    <p:extLst>
      <p:ext uri="{BB962C8B-B14F-4D97-AF65-F5344CB8AC3E}">
        <p14:creationId xmlns:p14="http://schemas.microsoft.com/office/powerpoint/2010/main" val="364001725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of Capital/Hurdle Rate</a:t>
            </a:r>
            <a:endParaRPr lang="en-US" dirty="0"/>
          </a:p>
        </p:txBody>
      </p:sp>
      <p:sp>
        <p:nvSpPr>
          <p:cNvPr id="3" name="Content Placeholder 2"/>
          <p:cNvSpPr>
            <a:spLocks noGrp="1"/>
          </p:cNvSpPr>
          <p:nvPr>
            <p:ph idx="1"/>
          </p:nvPr>
        </p:nvSpPr>
        <p:spPr>
          <a:xfrm>
            <a:off x="2133600" y="990600"/>
            <a:ext cx="4876800" cy="5135563"/>
          </a:xfrm>
        </p:spPr>
        <p:txBody>
          <a:bodyPr anchor="ctr">
            <a:normAutofit/>
          </a:bodyPr>
          <a:lstStyle/>
          <a:p>
            <a:r>
              <a:rPr lang="en-US" sz="1800" dirty="0" smtClean="0"/>
              <a:t>The cost of capital represents the amount of return that the assets of the company must generate to satisfy both creditors and owners</a:t>
            </a:r>
          </a:p>
          <a:p>
            <a:endParaRPr lang="en-US" sz="1800" dirty="0" smtClean="0"/>
          </a:p>
          <a:p>
            <a:r>
              <a:rPr lang="en-US" sz="1800" dirty="0" smtClean="0"/>
              <a:t>It is calculated as the weighted average cost of its debt and equity financing</a:t>
            </a:r>
          </a:p>
          <a:p>
            <a:endParaRPr lang="en-US" sz="1800" dirty="0" smtClean="0"/>
          </a:p>
          <a:p>
            <a:r>
              <a:rPr lang="en-US" sz="1800" dirty="0" smtClean="0"/>
              <a:t>Cost of debt financing is the rate of interest the creditors receive for the use of their money</a:t>
            </a:r>
          </a:p>
          <a:p>
            <a:endParaRPr lang="en-US" sz="1800" dirty="0" smtClean="0"/>
          </a:p>
          <a:p>
            <a:r>
              <a:rPr lang="en-US" sz="1800" dirty="0" smtClean="0"/>
              <a:t>Cost of equity financing is the rate of return the owners receive for the use of their money</a:t>
            </a:r>
            <a:endParaRPr lang="en-US" sz="1800" dirty="0"/>
          </a:p>
        </p:txBody>
      </p:sp>
    </p:spTree>
    <p:extLst>
      <p:ext uri="{BB962C8B-B14F-4D97-AF65-F5344CB8AC3E}">
        <p14:creationId xmlns:p14="http://schemas.microsoft.com/office/powerpoint/2010/main" val="26717140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of Capital Calculation</a:t>
            </a:r>
            <a:endParaRPr lang="en-US" dirty="0"/>
          </a:p>
        </p:txBody>
      </p:sp>
      <p:sp>
        <p:nvSpPr>
          <p:cNvPr id="3" name="Content Placeholder 2"/>
          <p:cNvSpPr>
            <a:spLocks noGrp="1"/>
          </p:cNvSpPr>
          <p:nvPr>
            <p:ph idx="1"/>
          </p:nvPr>
        </p:nvSpPr>
        <p:spPr>
          <a:xfrm>
            <a:off x="1447800" y="990600"/>
            <a:ext cx="6248400" cy="5135563"/>
          </a:xfrm>
        </p:spPr>
        <p:txBody>
          <a:bodyPr anchor="ctr">
            <a:normAutofit fontScale="47500" lnSpcReduction="20000"/>
          </a:bodyPr>
          <a:lstStyle/>
          <a:p>
            <a:pPr marL="0" indent="0" algn="ctr">
              <a:lnSpc>
                <a:spcPct val="120000"/>
              </a:lnSpc>
              <a:buNone/>
            </a:pPr>
            <a:r>
              <a:rPr lang="en-US" b="1" dirty="0"/>
              <a:t>Capital Structure:</a:t>
            </a:r>
          </a:p>
          <a:p>
            <a:pPr marL="0" indent="0" algn="ctr">
              <a:lnSpc>
                <a:spcPct val="120000"/>
              </a:lnSpc>
              <a:buNone/>
            </a:pPr>
            <a:r>
              <a:rPr lang="en-US" dirty="0" smtClean="0"/>
              <a:t>Assets  =	Liabilities  +  Owner's </a:t>
            </a:r>
            <a:r>
              <a:rPr lang="en-US" dirty="0"/>
              <a:t>Equity</a:t>
            </a:r>
          </a:p>
          <a:p>
            <a:pPr marL="0" indent="0" algn="ctr">
              <a:lnSpc>
                <a:spcPct val="120000"/>
              </a:lnSpc>
              <a:buNone/>
            </a:pPr>
            <a:r>
              <a:rPr lang="en-US" dirty="0" smtClean="0"/>
              <a:t>$4,000,000  =  $1,000,000  +  $</a:t>
            </a:r>
            <a:r>
              <a:rPr lang="en-US" dirty="0"/>
              <a:t>3,000,000</a:t>
            </a:r>
          </a:p>
          <a:p>
            <a:pPr marL="0" indent="0">
              <a:lnSpc>
                <a:spcPct val="120000"/>
              </a:lnSpc>
              <a:buNone/>
            </a:pPr>
            <a:r>
              <a:rPr lang="en-US" dirty="0"/>
              <a:t> </a:t>
            </a:r>
          </a:p>
          <a:p>
            <a:pPr marL="0" indent="0">
              <a:lnSpc>
                <a:spcPct val="120000"/>
              </a:lnSpc>
              <a:buNone/>
            </a:pPr>
            <a:r>
              <a:rPr lang="en-US" b="1" dirty="0"/>
              <a:t>Required Returns:</a:t>
            </a:r>
          </a:p>
          <a:p>
            <a:pPr marL="0" indent="0">
              <a:lnSpc>
                <a:spcPct val="120000"/>
              </a:lnSpc>
              <a:buNone/>
            </a:pPr>
            <a:r>
              <a:rPr lang="en-US" dirty="0"/>
              <a:t>Liabilities		</a:t>
            </a:r>
            <a:r>
              <a:rPr lang="en-US" dirty="0" smtClean="0"/>
              <a:t>			12</a:t>
            </a:r>
            <a:r>
              <a:rPr lang="en-US" dirty="0"/>
              <a:t>%</a:t>
            </a:r>
          </a:p>
          <a:p>
            <a:pPr marL="0" indent="0">
              <a:lnSpc>
                <a:spcPct val="120000"/>
              </a:lnSpc>
              <a:buNone/>
            </a:pPr>
            <a:r>
              <a:rPr lang="en-US" dirty="0"/>
              <a:t>Owner's Equity		</a:t>
            </a:r>
            <a:r>
              <a:rPr lang="en-US" dirty="0" smtClean="0"/>
              <a:t>		16</a:t>
            </a:r>
            <a:r>
              <a:rPr lang="en-US" dirty="0"/>
              <a:t>%</a:t>
            </a:r>
          </a:p>
          <a:p>
            <a:pPr marL="0" indent="0">
              <a:lnSpc>
                <a:spcPct val="120000"/>
              </a:lnSpc>
              <a:buNone/>
            </a:pPr>
            <a:r>
              <a:rPr lang="en-US" dirty="0"/>
              <a:t> </a:t>
            </a:r>
          </a:p>
          <a:p>
            <a:pPr marL="0" indent="0">
              <a:lnSpc>
                <a:spcPct val="120000"/>
              </a:lnSpc>
              <a:buNone/>
            </a:pPr>
            <a:r>
              <a:rPr lang="en-US" b="1" dirty="0"/>
              <a:t>Financing Proportions:</a:t>
            </a:r>
          </a:p>
          <a:p>
            <a:pPr marL="0" indent="0">
              <a:lnSpc>
                <a:spcPct val="120000"/>
              </a:lnSpc>
              <a:buNone/>
            </a:pPr>
            <a:r>
              <a:rPr lang="en-US" dirty="0"/>
              <a:t>Liabilities		</a:t>
            </a:r>
            <a:r>
              <a:rPr lang="en-US" dirty="0" smtClean="0"/>
              <a:t>			$</a:t>
            </a:r>
            <a:r>
              <a:rPr lang="en-US" dirty="0"/>
              <a:t>1,000,000	1/4</a:t>
            </a:r>
          </a:p>
          <a:p>
            <a:pPr marL="0" indent="0">
              <a:lnSpc>
                <a:spcPct val="120000"/>
              </a:lnSpc>
              <a:buNone/>
            </a:pPr>
            <a:r>
              <a:rPr lang="en-US" dirty="0"/>
              <a:t>Owner's Equity		</a:t>
            </a:r>
            <a:r>
              <a:rPr lang="en-US" dirty="0" smtClean="0"/>
              <a:t>		</a:t>
            </a:r>
            <a:r>
              <a:rPr lang="en-US" u="sng" dirty="0" smtClean="0"/>
              <a:t>$</a:t>
            </a:r>
            <a:r>
              <a:rPr lang="en-US" u="sng" dirty="0"/>
              <a:t>3,000,000</a:t>
            </a:r>
            <a:r>
              <a:rPr lang="en-US" dirty="0"/>
              <a:t>	3/4</a:t>
            </a:r>
          </a:p>
          <a:p>
            <a:pPr marL="0" indent="0">
              <a:lnSpc>
                <a:spcPct val="120000"/>
              </a:lnSpc>
              <a:buNone/>
            </a:pPr>
            <a:r>
              <a:rPr lang="en-US" dirty="0"/>
              <a:t>Total			</a:t>
            </a:r>
            <a:r>
              <a:rPr lang="en-US" dirty="0" smtClean="0"/>
              <a:t>			$</a:t>
            </a:r>
            <a:r>
              <a:rPr lang="en-US" dirty="0"/>
              <a:t>4,000,000</a:t>
            </a:r>
          </a:p>
          <a:p>
            <a:pPr marL="0" indent="0">
              <a:lnSpc>
                <a:spcPct val="120000"/>
              </a:lnSpc>
              <a:buNone/>
            </a:pPr>
            <a:r>
              <a:rPr lang="en-US" dirty="0"/>
              <a:t> </a:t>
            </a:r>
          </a:p>
          <a:p>
            <a:pPr marL="0" indent="0">
              <a:lnSpc>
                <a:spcPct val="120000"/>
              </a:lnSpc>
              <a:buNone/>
            </a:pPr>
            <a:r>
              <a:rPr lang="en-US" b="1" dirty="0"/>
              <a:t>Cost of Capital </a:t>
            </a:r>
            <a:r>
              <a:rPr lang="en-US" dirty="0"/>
              <a:t>= Weighted average cost of financing</a:t>
            </a:r>
          </a:p>
          <a:p>
            <a:pPr marL="0" indent="0">
              <a:lnSpc>
                <a:spcPct val="120000"/>
              </a:lnSpc>
              <a:buNone/>
            </a:pPr>
            <a:r>
              <a:rPr lang="en-US" b="1" dirty="0"/>
              <a:t>Cost of Capital </a:t>
            </a:r>
            <a:r>
              <a:rPr lang="en-US" dirty="0"/>
              <a:t>= (Liability proportion X Liability required return) + (Owners' Equity Proportion X Owners' equity required return</a:t>
            </a:r>
            <a:r>
              <a:rPr lang="en-US" dirty="0" smtClean="0"/>
              <a:t>)</a:t>
            </a:r>
            <a:endParaRPr lang="en-US" dirty="0"/>
          </a:p>
          <a:p>
            <a:pPr marL="0" indent="0">
              <a:lnSpc>
                <a:spcPct val="120000"/>
              </a:lnSpc>
              <a:buNone/>
            </a:pPr>
            <a:r>
              <a:rPr lang="en-US" b="1" dirty="0"/>
              <a:t>Cost of Capital </a:t>
            </a:r>
            <a:r>
              <a:rPr lang="en-US" dirty="0"/>
              <a:t>= (1/4 X 12%) + (3/4 X 16%) = 15</a:t>
            </a:r>
            <a:r>
              <a:rPr lang="en-US" dirty="0" smtClean="0"/>
              <a:t>%</a:t>
            </a:r>
            <a:endParaRPr lang="en-US" dirty="0"/>
          </a:p>
        </p:txBody>
      </p:sp>
    </p:spTree>
    <p:extLst>
      <p:ext uri="{BB962C8B-B14F-4D97-AF65-F5344CB8AC3E}">
        <p14:creationId xmlns:p14="http://schemas.microsoft.com/office/powerpoint/2010/main" val="419162868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90600"/>
            <a:ext cx="7467600" cy="5181600"/>
          </a:xfrm>
        </p:spPr>
        <p:txBody>
          <a:bodyPr anchor="ctr">
            <a:normAutofit/>
          </a:bodyPr>
          <a:lstStyle/>
          <a:p>
            <a:pPr marL="0" indent="0">
              <a:buNone/>
            </a:pPr>
            <a:r>
              <a:rPr lang="en-US" sz="1600" dirty="0"/>
              <a:t>E12.1 </a:t>
            </a:r>
            <a:r>
              <a:rPr lang="en-US" sz="1600" dirty="0" smtClean="0"/>
              <a:t>(similar to text problem)</a:t>
            </a:r>
            <a:endParaRPr lang="en-US" sz="1600" dirty="0"/>
          </a:p>
          <a:p>
            <a:pPr marL="0" indent="0">
              <a:buNone/>
            </a:pPr>
            <a:r>
              <a:rPr lang="en-US" sz="1600" dirty="0"/>
              <a:t>Russell Corporation's capital structure consists of $2,690,000 of assets and $1,600,000 of liabilities.  Joe Russell, the corporation's CEO and largest shareholder, says that the debt has average interest rate of </a:t>
            </a:r>
            <a:r>
              <a:rPr lang="en-US" sz="1600" dirty="0" smtClean="0"/>
              <a:t>9% and </a:t>
            </a:r>
            <a:r>
              <a:rPr lang="en-US" sz="1600" dirty="0"/>
              <a:t>that shareholders want a </a:t>
            </a:r>
            <a:r>
              <a:rPr lang="en-US" sz="1600" dirty="0" smtClean="0"/>
              <a:t>16% return</a:t>
            </a:r>
            <a:r>
              <a:rPr lang="en-US" sz="1600" dirty="0"/>
              <a:t>.  </a:t>
            </a:r>
            <a:endParaRPr lang="en-US" sz="1600" dirty="0" smtClean="0"/>
          </a:p>
          <a:p>
            <a:pPr marL="0" indent="0">
              <a:buNone/>
            </a:pPr>
            <a:endParaRPr lang="en-US" sz="1600" dirty="0"/>
          </a:p>
          <a:p>
            <a:pPr marL="0" indent="0">
              <a:buNone/>
            </a:pPr>
            <a:r>
              <a:rPr lang="en-US" sz="1600" dirty="0" smtClean="0"/>
              <a:t>$2,690,000 = $1,600,000 + $1,090,000</a:t>
            </a:r>
          </a:p>
          <a:p>
            <a:pPr marL="0" indent="0">
              <a:buNone/>
            </a:pPr>
            <a:endParaRPr lang="en-US" sz="1600" dirty="0" smtClean="0"/>
          </a:p>
          <a:p>
            <a:pPr marL="0" indent="0">
              <a:buNone/>
            </a:pPr>
            <a:r>
              <a:rPr lang="en-US" sz="1600" b="1" dirty="0" smtClean="0"/>
              <a:t>Financing Proportions:</a:t>
            </a:r>
          </a:p>
          <a:p>
            <a:pPr marL="0" indent="0">
              <a:buNone/>
            </a:pPr>
            <a:r>
              <a:rPr lang="en-US" sz="1600" dirty="0" smtClean="0"/>
              <a:t>Liabilities:  $1,600,000/$2,690,000  = 59%</a:t>
            </a:r>
          </a:p>
          <a:p>
            <a:pPr marL="0" indent="0">
              <a:buNone/>
            </a:pPr>
            <a:r>
              <a:rPr lang="en-US" sz="1600" dirty="0" smtClean="0"/>
              <a:t>O.E.:  $1,090,000/$2,690,000 = 41%</a:t>
            </a:r>
          </a:p>
          <a:p>
            <a:pPr marL="0" indent="0">
              <a:buNone/>
            </a:pPr>
            <a:endParaRPr lang="en-US" sz="1600" dirty="0"/>
          </a:p>
          <a:p>
            <a:pPr marL="0" indent="0">
              <a:buNone/>
            </a:pPr>
            <a:r>
              <a:rPr lang="en-US" sz="1600" b="1" dirty="0" smtClean="0"/>
              <a:t>Required Returns:</a:t>
            </a:r>
          </a:p>
          <a:p>
            <a:pPr marL="0" indent="0">
              <a:buNone/>
            </a:pPr>
            <a:r>
              <a:rPr lang="en-US" sz="1600" dirty="0" smtClean="0"/>
              <a:t>Debt		  9%</a:t>
            </a:r>
          </a:p>
          <a:p>
            <a:pPr marL="0" indent="0">
              <a:buNone/>
            </a:pPr>
            <a:r>
              <a:rPr lang="en-US" sz="1600" dirty="0" smtClean="0"/>
              <a:t>Equity		16%</a:t>
            </a:r>
          </a:p>
          <a:p>
            <a:pPr marL="0" indent="0">
              <a:buNone/>
            </a:pPr>
            <a:endParaRPr lang="en-US" sz="1600" dirty="0"/>
          </a:p>
          <a:p>
            <a:pPr marL="0" indent="0">
              <a:buNone/>
            </a:pPr>
            <a:r>
              <a:rPr lang="en-US" sz="1600" b="1" dirty="0" smtClean="0"/>
              <a:t>Cost of Capital </a:t>
            </a:r>
            <a:r>
              <a:rPr lang="en-US" sz="1600" dirty="0" smtClean="0"/>
              <a:t>= (9% x .59)+ (16% x .41) = 11.87%</a:t>
            </a:r>
            <a:endParaRPr lang="en-US" sz="1600" dirty="0"/>
          </a:p>
        </p:txBody>
      </p:sp>
      <p:sp>
        <p:nvSpPr>
          <p:cNvPr id="7" name="Title 1"/>
          <p:cNvSpPr>
            <a:spLocks noGrp="1"/>
          </p:cNvSpPr>
          <p:nvPr>
            <p:ph type="title"/>
          </p:nvPr>
        </p:nvSpPr>
        <p:spPr>
          <a:xfrm>
            <a:off x="457200" y="274638"/>
            <a:ext cx="8229600" cy="1143000"/>
          </a:xfrm>
        </p:spPr>
        <p:txBody>
          <a:bodyPr/>
          <a:lstStyle/>
          <a:p>
            <a:r>
              <a:rPr lang="en-US" dirty="0" smtClean="0"/>
              <a:t>Cost of Capital Calculation</a:t>
            </a:r>
            <a:endParaRPr lang="en-US" dirty="0"/>
          </a:p>
        </p:txBody>
      </p:sp>
    </p:spTree>
    <p:extLst>
      <p:ext uri="{BB962C8B-B14F-4D97-AF65-F5344CB8AC3E}">
        <p14:creationId xmlns:p14="http://schemas.microsoft.com/office/powerpoint/2010/main" val="36481367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1812</TotalTime>
  <Words>1953</Words>
  <Application>Microsoft Macintosh PowerPoint</Application>
  <PresentationFormat>On-screen Show (4:3)</PresentationFormat>
  <Paragraphs>409</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PowerPoint Presentation</vt:lpstr>
      <vt:lpstr>Planning investments: Capital budgeting</vt:lpstr>
      <vt:lpstr>Capital Budgeting</vt:lpstr>
      <vt:lpstr>What are the Steps in the Capital Budgeting Process?</vt:lpstr>
      <vt:lpstr>Capital Sources</vt:lpstr>
      <vt:lpstr>Evaluating the Investment</vt:lpstr>
      <vt:lpstr>Cost of Capital/Hurdle Rate</vt:lpstr>
      <vt:lpstr>Cost of Capital Calculation</vt:lpstr>
      <vt:lpstr>Cost of Capital Calculation</vt:lpstr>
      <vt:lpstr>Net Present Value Analysis</vt:lpstr>
      <vt:lpstr>PowerPoint Presentation</vt:lpstr>
      <vt:lpstr>PowerPoint Presentation</vt:lpstr>
      <vt:lpstr>PowerPoint Presentation</vt:lpstr>
      <vt:lpstr>PowerPoint Presentation</vt:lpstr>
      <vt:lpstr>PowerPoint Presentation</vt:lpstr>
      <vt:lpstr>PowerPoint Presentation</vt:lpstr>
      <vt:lpstr>Depreciation, Depletion, Amortization</vt:lpstr>
      <vt:lpstr>FYI…</vt:lpstr>
      <vt:lpstr>Depreciation Models</vt:lpstr>
      <vt:lpstr>Depreciation Terms</vt:lpstr>
      <vt:lpstr>Straight Line Depreciation Method</vt:lpstr>
      <vt:lpstr>Units of Production Depreciation Method</vt:lpstr>
      <vt:lpstr>Double Declining Balance Depreciation Method</vt:lpstr>
      <vt:lpstr>PowerPoint Presentation</vt:lpstr>
      <vt:lpstr>Depletion</vt:lpstr>
      <vt:lpstr>Depletion Problem</vt:lpstr>
      <vt:lpstr>Amortization</vt:lpstr>
      <vt:lpstr>Amortization Problem</vt:lpstr>
      <vt:lpstr>Disposal of PPE</vt:lpstr>
      <vt:lpstr>Disposal of PPE</vt:lpstr>
      <vt:lpstr>Disposal of PPE</vt:lpstr>
    </vt:vector>
  </TitlesOfParts>
  <Company>USD383</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Manhattan-Ogden Schools</dc:creator>
  <cp:lastModifiedBy>Ben Requena</cp:lastModifiedBy>
  <cp:revision>106</cp:revision>
  <dcterms:created xsi:type="dcterms:W3CDTF">2011-03-30T20:05:56Z</dcterms:created>
  <dcterms:modified xsi:type="dcterms:W3CDTF">2018-03-12T20:52:54Z</dcterms:modified>
</cp:coreProperties>
</file>