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97" r:id="rId17"/>
    <p:sldId id="269" r:id="rId18"/>
    <p:sldId id="298" r:id="rId19"/>
    <p:sldId id="271" r:id="rId20"/>
    <p:sldId id="272" r:id="rId21"/>
    <p:sldId id="270" r:id="rId22"/>
    <p:sldId id="300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79" r:id="rId31"/>
    <p:sldId id="282" r:id="rId32"/>
    <p:sldId id="284" r:id="rId33"/>
    <p:sldId id="301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8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08" autoAdjust="0"/>
  </p:normalViewPr>
  <p:slideViewPr>
    <p:cSldViewPr>
      <p:cViewPr varScale="1">
        <p:scale>
          <a:sx n="132" d="100"/>
          <a:sy n="132" d="100"/>
        </p:scale>
        <p:origin x="-112" y="-10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20" descr="SHGP-APBP_wordmark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48400"/>
            <a:ext cx="17954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Connector 16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>
            <a:spLocks/>
          </p:cNvSpPr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200" spc="150" dirty="0" smtClean="0">
                <a:latin typeface="Arial"/>
                <a:cs typeface="Arial"/>
              </a:rPr>
              <a:t>M5 - TRAINING </a:t>
            </a:r>
            <a:endParaRPr lang="en-US" sz="1200" spc="150" dirty="0"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/>
          <a:lstStyle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  <a:prstGeom prst="rect">
            <a:avLst/>
          </a:prstGeo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  <a:prstGeom prst="rect">
            <a:avLst/>
          </a:prstGeom>
        </p:spPr>
        <p:txBody>
          <a:bodyPr/>
          <a:lstStyle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  <a:prstGeom prst="rect">
            <a:avLst/>
          </a:prstGeo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  <a:prstGeom prst="rect">
            <a:avLst/>
          </a:prstGeo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  <a:prstGeom prst="rect">
            <a:avLst/>
          </a:prstGeo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/>
          <a:lstStyle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prstGeom prst="rect">
            <a:avLst/>
          </a:prstGeo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prstGeom prst="rect">
            <a:avLst/>
          </a:prstGeo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/>
          <a:lstStyle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/>
          <a:lstStyle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  <a:prstGeom prst="rect">
            <a:avLst/>
          </a:prstGeo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  <a:prstGeom prst="rect">
            <a:avLst/>
          </a:prstGeo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/>
          <a:lstStyle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  <a:prstGeom prst="rect">
            <a:avLst/>
          </a:prstGeo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  <a:prstGeom prst="rect">
            <a:avLst/>
          </a:prstGeo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/>
          <a:lstStyle>
            <a:extLst/>
          </a:lstStyle>
          <a:p>
            <a:fld id="{DBAB5D61-9567-4716-9555-67F1D59446D7}" type="datetimeFigureOut">
              <a:rPr lang="en-US" smtClean="0"/>
              <a:pPr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/>
          <a:lstStyle>
            <a:extLst/>
          </a:lstStyle>
          <a:p>
            <a:fld id="{80051173-CA5B-4079-870D-6322291368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20" descr="SHGP-APBP_wordmark_final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48400"/>
            <a:ext cx="17954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Connector 14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200" spc="150" dirty="0" smtClean="0">
                <a:latin typeface="Arial"/>
                <a:cs typeface="Arial"/>
              </a:rPr>
              <a:t>M5 - TRAINING </a:t>
            </a:r>
            <a:endParaRPr lang="en-US" sz="1200" spc="150" dirty="0">
              <a:latin typeface="Arial"/>
              <a:cs typeface="Arial"/>
            </a:endParaRP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0" i="0" kern="1200" cap="none" baseline="0">
          <a:ln w="50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Tx/>
        <a:buSzPct val="73000"/>
        <a:buFont typeface="Arial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Tx/>
        <a:buSzPct val="80000"/>
        <a:buFont typeface="Arial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Tx/>
        <a:buSzPct val="60000"/>
        <a:buFont typeface="Arial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Tx/>
        <a:buSzPct val="80000"/>
        <a:buFont typeface="Arial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Tx/>
        <a:buSzPct val="70000"/>
        <a:buFont typeface="Arial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81000"/>
            <a:ext cx="8382000" cy="5715000"/>
          </a:xfrm>
          <a:prstGeom prst="rect">
            <a:avLst/>
          </a:prstGeom>
          <a:solidFill>
            <a:srgbClr val="4CC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77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000000"/>
                </a:solidFill>
                <a:latin typeface="Bebas Neue Regular" charset="0"/>
                <a:cs typeface="Bebas Neue Regular" charset="0"/>
              </a:rPr>
              <a:t>Chapter </a:t>
            </a:r>
            <a:r>
              <a:rPr lang="en-US" sz="3600" dirty="0" smtClean="0">
                <a:solidFill>
                  <a:srgbClr val="000000"/>
                </a:solidFill>
                <a:latin typeface="Bebas Neue Regular" charset="0"/>
                <a:cs typeface="Bebas Neue Regular" charset="0"/>
              </a:rPr>
              <a:t>11</a:t>
            </a:r>
            <a:endParaRPr lang="en-US" sz="3600" dirty="0">
              <a:solidFill>
                <a:schemeClr val="bg1"/>
              </a:solidFill>
              <a:latin typeface="Bebas Neue Regular" charset="0"/>
              <a:cs typeface="Bebas Neue Regular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Bebas Neue Regular" charset="0"/>
                <a:cs typeface="Bebas Neue Regular" charset="0"/>
              </a:rPr>
              <a:t>Time value of money</a:t>
            </a:r>
            <a:endParaRPr lang="en-US" sz="6000" dirty="0">
              <a:solidFill>
                <a:schemeClr val="bg1"/>
              </a:solidFill>
              <a:latin typeface="Bebas Neue Regular" charset="0"/>
              <a:cs typeface="Bebas Neue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865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143000"/>
            <a:ext cx="6553200" cy="5334000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Future Value Factor = (1 + r/c)^n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	r = annual rate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c = number </a:t>
            </a:r>
            <a:r>
              <a:rPr lang="en-US" sz="1800" dirty="0" err="1" smtClean="0"/>
              <a:t>compoundings</a:t>
            </a:r>
            <a:r>
              <a:rPr lang="en-US" sz="1800" dirty="0" smtClean="0"/>
              <a:t> per year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n = total </a:t>
            </a:r>
            <a:r>
              <a:rPr lang="en-US" sz="1800" dirty="0" err="1" smtClean="0"/>
              <a:t>compoundings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Example: Semi Annual, 10%, $10000 investment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	r = .10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c = 2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n = (3 * 2) = 6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Factor =  (1+.1/2)^6 = 1.340095 (see pg. 326)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Factor * Investment  = Total Value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1.340095 * 10000 = 13,400.95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33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1219200"/>
            <a:ext cx="4495800" cy="5257799"/>
          </a:xfrm>
        </p:spPr>
        <p:txBody>
          <a:bodyPr anchor="ctr"/>
          <a:lstStyle/>
          <a:p>
            <a:pPr marL="0" indent="0">
              <a:buNone/>
            </a:pPr>
            <a:r>
              <a:rPr lang="en-US" sz="1800" b="1" dirty="0" smtClean="0"/>
              <a:t>Example:</a:t>
            </a:r>
          </a:p>
          <a:p>
            <a:pPr marL="0" indent="0">
              <a:buNone/>
            </a:pPr>
            <a:r>
              <a:rPr lang="en-US" sz="1800" dirty="0" smtClean="0"/>
              <a:t>Monthly, 10%, 10,000 Investment,</a:t>
            </a:r>
          </a:p>
          <a:p>
            <a:pPr marL="0" indent="0">
              <a:buNone/>
            </a:pPr>
            <a:r>
              <a:rPr lang="en-US" sz="1800" dirty="0" smtClean="0"/>
              <a:t>Future Value Factor = (1 + r/c)^n</a:t>
            </a:r>
          </a:p>
          <a:p>
            <a:pPr marL="0" indent="0">
              <a:buNone/>
            </a:pPr>
            <a:r>
              <a:rPr lang="en-US" sz="1800" dirty="0" smtClean="0"/>
              <a:t>r = annual rate</a:t>
            </a:r>
          </a:p>
          <a:p>
            <a:pPr marL="0" indent="0">
              <a:buNone/>
            </a:pPr>
            <a:r>
              <a:rPr lang="en-US" sz="1800" dirty="0" smtClean="0"/>
              <a:t>c = number </a:t>
            </a:r>
            <a:r>
              <a:rPr lang="en-US" sz="1800" dirty="0" err="1" smtClean="0"/>
              <a:t>compoundings</a:t>
            </a:r>
            <a:r>
              <a:rPr lang="en-US" sz="1800" dirty="0" smtClean="0"/>
              <a:t> per year</a:t>
            </a:r>
          </a:p>
          <a:p>
            <a:pPr marL="0" indent="0">
              <a:buNone/>
            </a:pPr>
            <a:r>
              <a:rPr lang="en-US" sz="1800" dirty="0" smtClean="0"/>
              <a:t>n = total </a:t>
            </a:r>
            <a:r>
              <a:rPr lang="en-US" sz="1800" dirty="0" err="1" smtClean="0"/>
              <a:t>compoundings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1371600" y="5943600"/>
            <a:ext cx="6553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1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438400" y="1219200"/>
            <a:ext cx="44958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Arial"/>
              <a:buNone/>
            </a:pPr>
            <a:r>
              <a:rPr lang="en-US" sz="1800" b="1" dirty="0" smtClean="0"/>
              <a:t>Example: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Monthly, 10%, 10,000 Investment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Future Value Factor = (1 + r/c)^n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r = annual rate = .1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c = number </a:t>
            </a:r>
            <a:r>
              <a:rPr lang="en-US" sz="1800" dirty="0" err="1" smtClean="0"/>
              <a:t>compoundings</a:t>
            </a:r>
            <a:r>
              <a:rPr lang="en-US" sz="1800" dirty="0" smtClean="0"/>
              <a:t> per year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n = total </a:t>
            </a:r>
            <a:r>
              <a:rPr lang="en-US" sz="1800" dirty="0" err="1" smtClean="0"/>
              <a:t>compoundings</a:t>
            </a: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528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438400" y="1219200"/>
            <a:ext cx="44958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Arial"/>
              <a:buNone/>
            </a:pPr>
            <a:r>
              <a:rPr lang="en-US" sz="1800" b="1" dirty="0" smtClean="0"/>
              <a:t>Example: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Monthly, 10%, 10,000 Investment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Future Value Factor = (1 + r/c)^n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r = annual rate = .1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c = number </a:t>
            </a:r>
            <a:r>
              <a:rPr lang="en-US" sz="1800" dirty="0" err="1" smtClean="0"/>
              <a:t>compoundings</a:t>
            </a:r>
            <a:r>
              <a:rPr lang="en-US" sz="1800" dirty="0" smtClean="0"/>
              <a:t> per year = 12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n = total </a:t>
            </a:r>
            <a:r>
              <a:rPr lang="en-US" sz="1800" dirty="0" err="1" smtClean="0"/>
              <a:t>compoundings</a:t>
            </a: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30275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438400" y="1219200"/>
            <a:ext cx="44958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Arial"/>
              <a:buNone/>
            </a:pPr>
            <a:r>
              <a:rPr lang="en-US" sz="1800" b="1" dirty="0" smtClean="0"/>
              <a:t>Example: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Monthly, 10%, 10,000 Investment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Future Value Factor = (1 + r/c)^n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r = annual rate = .1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c = number </a:t>
            </a:r>
            <a:r>
              <a:rPr lang="en-US" sz="1800" dirty="0" err="1" smtClean="0"/>
              <a:t>compoundings</a:t>
            </a:r>
            <a:r>
              <a:rPr lang="en-US" sz="1800" dirty="0" smtClean="0"/>
              <a:t> per year = 12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n = total </a:t>
            </a:r>
            <a:r>
              <a:rPr lang="en-US" sz="1800" dirty="0" err="1" smtClean="0"/>
              <a:t>compoundings</a:t>
            </a:r>
            <a:r>
              <a:rPr lang="en-US" sz="1800" dirty="0" smtClean="0"/>
              <a:t> = 12 * 3 = 36</a:t>
            </a:r>
          </a:p>
          <a:p>
            <a:pPr marL="0" indent="0">
              <a:buFont typeface="Arial"/>
              <a:buNone/>
            </a:pP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51215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4800600"/>
            <a:ext cx="65532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FVF = (1 + .1/12)^36 = 1.34818</a:t>
            </a:r>
          </a:p>
          <a:p>
            <a:pPr marL="0" indent="0">
              <a:buNone/>
            </a:pPr>
            <a:r>
              <a:rPr lang="en-US" dirty="0" smtClean="0"/>
              <a:t>Factor * Investment = 1.34818 * 10000 = $13,481.82</a:t>
            </a:r>
          </a:p>
          <a:p>
            <a:pPr marL="0" indent="0">
              <a:buNone/>
            </a:pPr>
            <a:r>
              <a:rPr lang="en-US" b="1" dirty="0" smtClean="0"/>
              <a:t>Number of </a:t>
            </a:r>
            <a:r>
              <a:rPr lang="en-US" b="1" dirty="0" err="1" smtClean="0"/>
              <a:t>compoundings</a:t>
            </a:r>
            <a:r>
              <a:rPr lang="en-US" b="1" dirty="0" smtClean="0"/>
              <a:t> increased interest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438400" y="1219200"/>
            <a:ext cx="44958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Arial"/>
              <a:buNone/>
            </a:pPr>
            <a:r>
              <a:rPr lang="en-US" sz="1800" b="1" dirty="0" smtClean="0"/>
              <a:t>Example: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Monthly, 10%, 10,000 Investment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Future Value Factor = (1 + r/c)^n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r = annual rate = .1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c = number </a:t>
            </a:r>
            <a:r>
              <a:rPr lang="en-US" sz="1800" dirty="0" err="1" smtClean="0"/>
              <a:t>compoundings</a:t>
            </a:r>
            <a:r>
              <a:rPr lang="en-US" sz="1800" dirty="0" smtClean="0"/>
              <a:t> per year = 12</a:t>
            </a:r>
          </a:p>
          <a:p>
            <a:pPr marL="0" indent="0">
              <a:buFont typeface="Arial"/>
              <a:buNone/>
            </a:pPr>
            <a:r>
              <a:rPr lang="en-US" sz="1800" dirty="0" smtClean="0"/>
              <a:t>n = total </a:t>
            </a:r>
            <a:r>
              <a:rPr lang="en-US" sz="1800" dirty="0" err="1" smtClean="0"/>
              <a:t>compoundings</a:t>
            </a: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 smtClean="0"/>
          </a:p>
          <a:p>
            <a:pPr marL="0" indent="0">
              <a:buFont typeface="Arial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19211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133600"/>
            <a:ext cx="6553200" cy="1600200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/>
              <a:t>Get your calculators ready, using 10bii</a:t>
            </a:r>
          </a:p>
          <a:p>
            <a:r>
              <a:rPr lang="en-US" sz="1800" dirty="0" smtClean="0"/>
              <a:t>Shift, DISP, </a:t>
            </a:r>
            <a:r>
              <a:rPr lang="en-US" sz="1800" i="1" dirty="0" smtClean="0"/>
              <a:t>#</a:t>
            </a:r>
            <a:r>
              <a:rPr lang="en-US" sz="1800" dirty="0" smtClean="0"/>
              <a:t> (number value for decimal)</a:t>
            </a:r>
          </a:p>
          <a:p>
            <a:r>
              <a:rPr lang="en-US" sz="1800" dirty="0" smtClean="0"/>
              <a:t>Shift, C ALL (clear values between problems)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3886200"/>
            <a:ext cx="914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</a:p>
          <a:p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xP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/YR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3" name="Straight Connector 12"/>
          <p:cNvCxnSpPr>
            <a:stCxn id="5" idx="3"/>
            <a:endCxn id="5" idx="1"/>
          </p:cNvCxnSpPr>
          <p:nvPr/>
        </p:nvCxnSpPr>
        <p:spPr>
          <a:xfrm flipH="1">
            <a:off x="1447800" y="4209366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24150" y="3886200"/>
            <a:ext cx="106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I/YR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NOM%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52900" y="3886200"/>
            <a:ext cx="990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PV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EFF%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05450" y="3886200"/>
            <a:ext cx="990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PMT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P/YR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0" y="3886200"/>
            <a:ext cx="106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FV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AMORT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14" idx="1"/>
            <a:endCxn id="14" idx="3"/>
          </p:cNvCxnSpPr>
          <p:nvPr/>
        </p:nvCxnSpPr>
        <p:spPr>
          <a:xfrm>
            <a:off x="2724150" y="4209366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1"/>
            <a:endCxn id="15" idx="3"/>
          </p:cNvCxnSpPr>
          <p:nvPr/>
        </p:nvCxnSpPr>
        <p:spPr>
          <a:xfrm>
            <a:off x="4152900" y="4209366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1"/>
            <a:endCxn id="16" idx="3"/>
          </p:cNvCxnSpPr>
          <p:nvPr/>
        </p:nvCxnSpPr>
        <p:spPr>
          <a:xfrm>
            <a:off x="5505450" y="4209366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7" idx="1"/>
            <a:endCxn id="17" idx="3"/>
          </p:cNvCxnSpPr>
          <p:nvPr/>
        </p:nvCxnSpPr>
        <p:spPr>
          <a:xfrm>
            <a:off x="6858000" y="4209366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Lump Sum Calculators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0" y="1143000"/>
            <a:ext cx="4724400" cy="4114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Future Value of $1: use monthly example</a:t>
            </a:r>
          </a:p>
          <a:p>
            <a:pPr marL="0" indent="0">
              <a:buNone/>
            </a:pPr>
            <a:r>
              <a:rPr lang="en-US" dirty="0" smtClean="0"/>
              <a:t>PV = -10000</a:t>
            </a:r>
          </a:p>
          <a:p>
            <a:pPr marL="0" indent="0">
              <a:buNone/>
            </a:pPr>
            <a:r>
              <a:rPr lang="en-US" dirty="0" smtClean="0"/>
              <a:t>FV = unknown</a:t>
            </a:r>
          </a:p>
          <a:p>
            <a:pPr marL="0" indent="0">
              <a:buNone/>
            </a:pPr>
            <a:r>
              <a:rPr lang="en-US" dirty="0" smtClean="0"/>
              <a:t>r  = 10      on calculator I/Y</a:t>
            </a:r>
          </a:p>
          <a:p>
            <a:pPr marL="0" indent="0">
              <a:buNone/>
            </a:pPr>
            <a:r>
              <a:rPr lang="en-US" dirty="0" smtClean="0"/>
              <a:t>c = 12       on calculator p/</a:t>
            </a:r>
            <a:r>
              <a:rPr lang="en-US" dirty="0" err="1" smtClean="0"/>
              <a:t>yr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 = 36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FV = $13,481.82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Try semi annual example, 10%, $10,000</a:t>
            </a:r>
            <a:endParaRPr lang="en-US" dirty="0"/>
          </a:p>
        </p:txBody>
      </p:sp>
      <p:pic>
        <p:nvPicPr>
          <p:cNvPr id="4098" name="Picture 2" descr="C:\Users\Kim\AppData\Local\Microsoft\Windows\Temporary Internet Files\Content.IE5\FO2FR8CV\MC900434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181600"/>
            <a:ext cx="990457" cy="9904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4600" y="5486400"/>
            <a:ext cx="571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me introduce you to the power of this tool.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Lump Sum Calculators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66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590800" y="2895600"/>
            <a:ext cx="457200" cy="381000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590800" y="3200400"/>
            <a:ext cx="457200" cy="381000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048000" y="3733800"/>
            <a:ext cx="685800" cy="609600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3048000" y="3733800"/>
            <a:ext cx="685800" cy="609600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Lump Sum Calculators</a:t>
            </a:r>
            <a:endParaRPr lang="en-US" dirty="0">
              <a:latin typeface="Arial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2286000" y="1143000"/>
            <a:ext cx="4724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Arial"/>
              <a:buNone/>
            </a:pPr>
            <a:r>
              <a:rPr lang="en-US" b="1" dirty="0" smtClean="0"/>
              <a:t>Future Value of $1: semi annual, 10%, $10,000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PV = -10000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FV = unknown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r  = 10          on calculator I/Y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c = 12   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   on calculator p/</a:t>
            </a:r>
            <a:r>
              <a:rPr lang="en-US" dirty="0" err="1" smtClean="0"/>
              <a:t>yr</a:t>
            </a: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n = 36    </a:t>
            </a:r>
            <a:r>
              <a:rPr lang="en-US" dirty="0" smtClean="0">
                <a:solidFill>
                  <a:srgbClr val="FF0000"/>
                </a:solidFill>
              </a:rPr>
              <a:t>6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FV = $13,481.82     </a:t>
            </a:r>
            <a:r>
              <a:rPr lang="en-US" dirty="0" smtClean="0">
                <a:solidFill>
                  <a:srgbClr val="FF0000"/>
                </a:solidFill>
              </a:rPr>
              <a:t>$13,400.96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6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Lump Sum Calculators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71600" y="1143000"/>
            <a:ext cx="655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Arial"/>
              <a:buNone/>
            </a:pPr>
            <a:r>
              <a:rPr lang="en-US" b="1" dirty="0" smtClean="0"/>
              <a:t>Present Value of $1: $10,000, 5 years from now, 8%, quarterly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PV = 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FV = 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r  =         on calculator I/Y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c =         on calculator p/</a:t>
            </a:r>
            <a:r>
              <a:rPr lang="en-US" dirty="0" err="1" smtClean="0"/>
              <a:t>yr</a:t>
            </a: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n =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PV = 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Example: Try semi annual example, 10%, $</a:t>
            </a:r>
            <a:r>
              <a:rPr lang="en-US" dirty="0" smtClean="0"/>
              <a:t>10,000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779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52600" y="1066800"/>
            <a:ext cx="5638800" cy="5410200"/>
          </a:xfrm>
        </p:spPr>
        <p:txBody>
          <a:bodyPr anchor="ctr"/>
          <a:lstStyle/>
          <a:p>
            <a:pPr marL="0">
              <a:spcBef>
                <a:spcPts val="0"/>
              </a:spcBef>
              <a:buNone/>
            </a:pPr>
            <a:r>
              <a:rPr lang="en-US" sz="1800" b="1" dirty="0" smtClean="0"/>
              <a:t>Steps: Plan, Implement, Feedback, New Plan, …</a:t>
            </a:r>
          </a:p>
          <a:p>
            <a:pPr marL="0">
              <a:spcBef>
                <a:spcPts val="0"/>
              </a:spcBef>
              <a:buNone/>
            </a:pPr>
            <a:endParaRPr lang="en-US" sz="18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/>
              <a:t>Managerial Approach: how business works and relationships between business variables</a:t>
            </a:r>
          </a:p>
          <a:p>
            <a:pPr marL="0">
              <a:spcBef>
                <a:spcPts val="0"/>
              </a:spcBef>
              <a:buNone/>
            </a:pPr>
            <a:endParaRPr lang="en-US" sz="18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dirty="0" smtClean="0"/>
              <a:t>Financial Approach: time value of money (capitalism)</a:t>
            </a:r>
          </a:p>
          <a:p>
            <a:pPr marL="57150" lvl="1" indent="-285750">
              <a:spcBef>
                <a:spcPts val="0"/>
              </a:spcBef>
            </a:pPr>
            <a:r>
              <a:rPr lang="en-US" sz="1800" dirty="0" smtClean="0"/>
              <a:t>Expect more back than invested</a:t>
            </a:r>
          </a:p>
          <a:p>
            <a:pPr marL="57150" lvl="1" indent="-285750">
              <a:spcBef>
                <a:spcPts val="0"/>
              </a:spcBef>
            </a:pPr>
            <a:r>
              <a:rPr lang="en-US" sz="1800" dirty="0" smtClean="0"/>
              <a:t>Used for capital budgeting (asset acquisition/planning)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Operating Cycle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Lump Sum Calculators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371600" y="1143000"/>
            <a:ext cx="655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Arial"/>
              <a:buNone/>
            </a:pPr>
            <a:r>
              <a:rPr lang="en-US" b="1" dirty="0" smtClean="0"/>
              <a:t>Present Value of $1: $10,000, 5 years from now, 8%, quarterly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PV = unknown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FV = 10000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r  =  8      on calculator I/Y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c =  4      on calculator p/</a:t>
            </a:r>
            <a:r>
              <a:rPr lang="en-US" dirty="0" err="1" smtClean="0"/>
              <a:t>yr</a:t>
            </a: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n = 4 * 5 = 20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FV = -$6,729.71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Example: Try semi annual example, </a:t>
            </a:r>
            <a:r>
              <a:rPr lang="en-US" dirty="0" smtClean="0"/>
              <a:t>8%</a:t>
            </a:r>
            <a:r>
              <a:rPr lang="en-US" dirty="0"/>
              <a:t>, $</a:t>
            </a:r>
            <a:r>
              <a:rPr lang="en-US" dirty="0" smtClean="0"/>
              <a:t>10,000, 5 </a:t>
            </a:r>
            <a:r>
              <a:rPr lang="en-US" dirty="0" err="1" smtClean="0"/>
              <a:t>yr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8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524000"/>
            <a:ext cx="5943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Equal payments, Equal time, same interest rate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Example: 3 annual pmts, $5000 each, 10%</a:t>
            </a:r>
          </a:p>
          <a:p>
            <a:r>
              <a:rPr lang="en-US" dirty="0" smtClean="0"/>
              <a:t>					            FV?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Pmt</a:t>
            </a:r>
            <a:r>
              <a:rPr lang="en-US" dirty="0" smtClean="0"/>
              <a:t>			</a:t>
            </a:r>
            <a:r>
              <a:rPr lang="en-US" dirty="0" err="1" smtClean="0"/>
              <a:t>Pmt</a:t>
            </a:r>
            <a:r>
              <a:rPr lang="en-US" dirty="0" smtClean="0"/>
              <a:t>		      </a:t>
            </a:r>
            <a:r>
              <a:rPr lang="en-US" dirty="0" err="1" smtClean="0"/>
              <a:t>Pmt</a:t>
            </a:r>
            <a:endParaRPr lang="en-US" dirty="0" smtClean="0"/>
          </a:p>
          <a:p>
            <a:r>
              <a:rPr lang="en-US" dirty="0" smtClean="0"/>
              <a:t>$5000	                           $5000		    $5000</a:t>
            </a:r>
          </a:p>
          <a:p>
            <a:endParaRPr lang="en-US" dirty="0"/>
          </a:p>
          <a:p>
            <a:r>
              <a:rPr lang="en-US" dirty="0" smtClean="0"/>
              <a:t>Instead of one lump sum in the PV and one lump sum in the FV, now we are going to add to the principal over the life of the investment.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162800" y="2743200"/>
            <a:ext cx="0" cy="76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43200" y="2743200"/>
            <a:ext cx="3657600" cy="33855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Would you accept $15,000 in 3 years?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Annuity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97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524000"/>
            <a:ext cx="5943600" cy="3847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3 annual pmts, $5000 each, 10%</a:t>
            </a:r>
          </a:p>
          <a:p>
            <a:pPr algn="ctr"/>
            <a:r>
              <a:rPr lang="en-US" dirty="0" smtClean="0"/>
              <a:t>(interest compounded on payment date)</a:t>
            </a:r>
          </a:p>
          <a:p>
            <a:r>
              <a:rPr lang="en-US" dirty="0" smtClean="0"/>
              <a:t>					            FV?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Pmt</a:t>
            </a:r>
            <a:r>
              <a:rPr lang="en-US" dirty="0" smtClean="0"/>
              <a:t>			</a:t>
            </a:r>
            <a:r>
              <a:rPr lang="en-US" dirty="0" err="1" smtClean="0"/>
              <a:t>Pmt</a:t>
            </a:r>
            <a:r>
              <a:rPr lang="en-US" dirty="0" smtClean="0"/>
              <a:t>		      </a:t>
            </a:r>
            <a:r>
              <a:rPr lang="en-US" dirty="0" err="1" smtClean="0"/>
              <a:t>Pmt</a:t>
            </a:r>
            <a:endParaRPr lang="en-US" dirty="0" smtClean="0"/>
          </a:p>
          <a:p>
            <a:r>
              <a:rPr lang="en-US" dirty="0" smtClean="0"/>
              <a:t>$5000	                           $5000		    $5000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1600" b="1" dirty="0" smtClean="0"/>
              <a:t>Date	     </a:t>
            </a:r>
            <a:r>
              <a:rPr lang="en-US" sz="1600" b="1" dirty="0" err="1" smtClean="0"/>
              <a:t>Pmt</a:t>
            </a:r>
            <a:r>
              <a:rPr lang="en-US" sz="1600" b="1" dirty="0" smtClean="0"/>
              <a:t>	        Interest	</a:t>
            </a:r>
            <a:r>
              <a:rPr lang="en-US" sz="1600" b="1" dirty="0"/>
              <a:t> </a:t>
            </a:r>
            <a:r>
              <a:rPr lang="en-US" sz="1600" b="1" dirty="0" smtClean="0"/>
              <a:t>Future Value</a:t>
            </a:r>
            <a:endParaRPr lang="en-US" sz="1600" b="1" dirty="0"/>
          </a:p>
          <a:p>
            <a:r>
              <a:rPr lang="en-US" sz="1600" dirty="0"/>
              <a:t>1/1/08	</a:t>
            </a:r>
            <a:r>
              <a:rPr lang="en-US" sz="1600" dirty="0" smtClean="0"/>
              <a:t>     $5000</a:t>
            </a:r>
            <a:r>
              <a:rPr lang="en-US" sz="1600" b="1" dirty="0" smtClean="0"/>
              <a:t>         </a:t>
            </a:r>
            <a:r>
              <a:rPr lang="en-US" sz="1600" dirty="0" smtClean="0"/>
              <a:t>0	</a:t>
            </a:r>
            <a:r>
              <a:rPr lang="en-US" sz="1600" dirty="0"/>
              <a:t> </a:t>
            </a:r>
            <a:r>
              <a:rPr lang="en-US" sz="1600" dirty="0" smtClean="0"/>
              <a:t>                5000</a:t>
            </a:r>
            <a:endParaRPr lang="en-US" sz="1600" dirty="0"/>
          </a:p>
          <a:p>
            <a:r>
              <a:rPr lang="en-US" sz="1600" dirty="0"/>
              <a:t>1/1/09	</a:t>
            </a:r>
            <a:r>
              <a:rPr lang="en-US" sz="1600" dirty="0" smtClean="0"/>
              <a:t>     $5000</a:t>
            </a:r>
            <a:r>
              <a:rPr lang="en-US" sz="1600" b="1" dirty="0" smtClean="0"/>
              <a:t>         </a:t>
            </a:r>
            <a:r>
              <a:rPr lang="en-US" sz="1600" dirty="0" smtClean="0"/>
              <a:t>500	                 10,500</a:t>
            </a:r>
            <a:endParaRPr lang="en-US" sz="1600" dirty="0"/>
          </a:p>
          <a:p>
            <a:r>
              <a:rPr lang="en-US" sz="1600" dirty="0"/>
              <a:t>1/1/10	</a:t>
            </a:r>
            <a:r>
              <a:rPr lang="en-US" sz="1600" dirty="0" smtClean="0"/>
              <a:t>     $5000         1050	                 16,550</a:t>
            </a:r>
            <a:endParaRPr lang="en-US" sz="16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162800" y="2438400"/>
            <a:ext cx="0" cy="76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Annuity</a:t>
            </a:r>
            <a:endParaRPr lang="en-US" dirty="0"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419600" y="4572000"/>
            <a:ext cx="381000" cy="914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5486400"/>
            <a:ext cx="20574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Money not used yet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5486400"/>
            <a:ext cx="25908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Charge for use of money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429000" y="4724400"/>
            <a:ext cx="457200" cy="762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22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00200" y="1524000"/>
            <a:ext cx="5943600" cy="4093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3 annual pmts, $5000 each, 10%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					            FV?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Pmt</a:t>
            </a:r>
            <a:r>
              <a:rPr lang="en-US" dirty="0" smtClean="0"/>
              <a:t>			</a:t>
            </a:r>
            <a:r>
              <a:rPr lang="en-US" dirty="0" err="1" smtClean="0"/>
              <a:t>Pmt</a:t>
            </a:r>
            <a:r>
              <a:rPr lang="en-US" dirty="0" smtClean="0"/>
              <a:t>		      </a:t>
            </a:r>
            <a:r>
              <a:rPr lang="en-US" dirty="0" err="1" smtClean="0"/>
              <a:t>Pmt</a:t>
            </a:r>
            <a:endParaRPr lang="en-US" dirty="0" smtClean="0"/>
          </a:p>
          <a:p>
            <a:r>
              <a:rPr lang="en-US" dirty="0" smtClean="0"/>
              <a:t>$5000	                           $5000		    $5000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1600" dirty="0" err="1" smtClean="0"/>
              <a:t>Pmt</a:t>
            </a:r>
            <a:r>
              <a:rPr lang="en-US" sz="1600" dirty="0" smtClean="0"/>
              <a:t> = </a:t>
            </a:r>
            <a:r>
              <a:rPr lang="en-US" sz="1600" dirty="0"/>
              <a:t>annuity</a:t>
            </a:r>
          </a:p>
          <a:p>
            <a:r>
              <a:rPr lang="en-US" sz="1600" dirty="0"/>
              <a:t>c = number of </a:t>
            </a:r>
            <a:r>
              <a:rPr lang="en-US" sz="1600" dirty="0" err="1" smtClean="0"/>
              <a:t>pmts</a:t>
            </a:r>
            <a:r>
              <a:rPr lang="en-US" sz="1600" dirty="0" smtClean="0"/>
              <a:t> </a:t>
            </a:r>
            <a:r>
              <a:rPr lang="en-US" sz="1600" dirty="0"/>
              <a:t>per year (</a:t>
            </a:r>
            <a:r>
              <a:rPr lang="en-US" sz="1600" dirty="0" err="1"/>
              <a:t>compoundings</a:t>
            </a:r>
            <a:r>
              <a:rPr lang="en-US" sz="1600" dirty="0"/>
              <a:t>)</a:t>
            </a:r>
          </a:p>
          <a:p>
            <a:r>
              <a:rPr lang="en-US" sz="1600" dirty="0"/>
              <a:t>r = annual rate</a:t>
            </a:r>
          </a:p>
          <a:p>
            <a:r>
              <a:rPr lang="en-US" sz="1600" dirty="0"/>
              <a:t>n = total payment (</a:t>
            </a:r>
            <a:r>
              <a:rPr lang="en-US" sz="1600" dirty="0" err="1"/>
              <a:t>compoundings</a:t>
            </a:r>
            <a:r>
              <a:rPr lang="en-US" sz="1600" dirty="0"/>
              <a:t>)</a:t>
            </a:r>
          </a:p>
          <a:p>
            <a:r>
              <a:rPr lang="en-US" sz="1600" dirty="0"/>
              <a:t>FVA = unknown </a:t>
            </a:r>
            <a:r>
              <a:rPr lang="en-US" sz="1600" dirty="0">
                <a:solidFill>
                  <a:srgbClr val="FF0000"/>
                </a:solidFill>
              </a:rPr>
              <a:t>(more than $15000?)</a:t>
            </a:r>
            <a:endParaRPr lang="en-US" sz="16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162800" y="2438400"/>
            <a:ext cx="0" cy="76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FV Annuity Calculator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038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00200" y="1524000"/>
            <a:ext cx="5943600" cy="4093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3 annual pmts, $5000 each, 10%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					            FV?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Pmt</a:t>
            </a:r>
            <a:r>
              <a:rPr lang="en-US" dirty="0" smtClean="0"/>
              <a:t>			</a:t>
            </a:r>
            <a:r>
              <a:rPr lang="en-US" dirty="0" err="1" smtClean="0"/>
              <a:t>Pmt</a:t>
            </a:r>
            <a:r>
              <a:rPr lang="en-US" dirty="0" smtClean="0"/>
              <a:t>		      </a:t>
            </a:r>
            <a:r>
              <a:rPr lang="en-US" dirty="0" err="1" smtClean="0"/>
              <a:t>Pmt</a:t>
            </a:r>
            <a:endParaRPr lang="en-US" dirty="0" smtClean="0"/>
          </a:p>
          <a:p>
            <a:r>
              <a:rPr lang="en-US" dirty="0" smtClean="0"/>
              <a:t>$5000	                           $5000		    $5000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1600" dirty="0" err="1" smtClean="0"/>
              <a:t>Pmt</a:t>
            </a:r>
            <a:r>
              <a:rPr lang="en-US" sz="1600" dirty="0" smtClean="0"/>
              <a:t> = -5000</a:t>
            </a:r>
            <a:endParaRPr lang="en-US" sz="1600" dirty="0"/>
          </a:p>
          <a:p>
            <a:r>
              <a:rPr lang="en-US" sz="1600" dirty="0"/>
              <a:t>c = </a:t>
            </a:r>
            <a:r>
              <a:rPr lang="en-US" sz="1600" dirty="0" smtClean="0"/>
              <a:t>1	on calculator P/YR</a:t>
            </a:r>
            <a:endParaRPr lang="en-US" sz="1600" dirty="0"/>
          </a:p>
          <a:p>
            <a:r>
              <a:rPr lang="en-US" sz="1600" dirty="0"/>
              <a:t>r = </a:t>
            </a:r>
            <a:r>
              <a:rPr lang="en-US" sz="1600" dirty="0" smtClean="0"/>
              <a:t>10</a:t>
            </a:r>
            <a:r>
              <a:rPr lang="en-US" sz="1600" dirty="0"/>
              <a:t>	on calculator </a:t>
            </a:r>
            <a:r>
              <a:rPr lang="en-US" sz="1600" dirty="0" smtClean="0"/>
              <a:t>I/</a:t>
            </a:r>
            <a:r>
              <a:rPr lang="en-US" sz="1600" dirty="0"/>
              <a:t>YR</a:t>
            </a:r>
          </a:p>
          <a:p>
            <a:r>
              <a:rPr lang="en-US" sz="1600" dirty="0" smtClean="0"/>
              <a:t>n </a:t>
            </a:r>
            <a:r>
              <a:rPr lang="en-US" sz="1600" dirty="0"/>
              <a:t>= </a:t>
            </a:r>
            <a:r>
              <a:rPr lang="en-US" sz="1600" dirty="0" smtClean="0"/>
              <a:t>3</a:t>
            </a:r>
            <a:endParaRPr lang="en-US" sz="1600" dirty="0"/>
          </a:p>
          <a:p>
            <a:r>
              <a:rPr lang="en-US" sz="1600" dirty="0"/>
              <a:t>FVA = </a:t>
            </a:r>
            <a:r>
              <a:rPr lang="en-US" sz="1600" dirty="0" smtClean="0"/>
              <a:t>$16,550</a:t>
            </a:r>
            <a:endParaRPr lang="en-US" sz="16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162800" y="2438400"/>
            <a:ext cx="0" cy="76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>
                <a:latin typeface="Arial" charset="0"/>
              </a:rPr>
              <a:t>Time Value of Money – FV Annuity Calculator</a:t>
            </a:r>
          </a:p>
        </p:txBody>
      </p:sp>
    </p:spTree>
    <p:extLst>
      <p:ext uri="{BB962C8B-B14F-4D97-AF65-F5344CB8AC3E}">
        <p14:creationId xmlns:p14="http://schemas.microsoft.com/office/powerpoint/2010/main" val="81332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00200" y="1524000"/>
            <a:ext cx="5943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Example: need $31,772.48 after 15 annual payments at 10%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	      FV</a:t>
            </a:r>
            <a:r>
              <a:rPr lang="en-US" dirty="0"/>
              <a:t> </a:t>
            </a:r>
            <a:r>
              <a:rPr lang="en-US" dirty="0" smtClean="0"/>
              <a:t>= $31,772.48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Pmt</a:t>
            </a:r>
            <a:r>
              <a:rPr lang="en-US" dirty="0" smtClean="0"/>
              <a:t>			</a:t>
            </a:r>
            <a:r>
              <a:rPr lang="en-US" dirty="0" err="1" smtClean="0"/>
              <a:t>Pmt</a:t>
            </a:r>
            <a:r>
              <a:rPr lang="en-US" dirty="0" smtClean="0"/>
              <a:t>		      </a:t>
            </a:r>
            <a:r>
              <a:rPr lang="en-US" dirty="0" err="1" smtClean="0"/>
              <a:t>Pmt</a:t>
            </a:r>
            <a:endParaRPr lang="en-US" dirty="0" smtClean="0"/>
          </a:p>
          <a:p>
            <a:r>
              <a:rPr lang="en-US" dirty="0" smtClean="0"/>
              <a:t>$5000	                           $5000		    $5000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1600" dirty="0" err="1"/>
              <a:t>Pmt</a:t>
            </a:r>
            <a:r>
              <a:rPr lang="en-US" sz="1600" dirty="0"/>
              <a:t> = annuity</a:t>
            </a:r>
          </a:p>
          <a:p>
            <a:r>
              <a:rPr lang="en-US" sz="1600" dirty="0"/>
              <a:t>c = number of </a:t>
            </a:r>
            <a:r>
              <a:rPr lang="en-US" sz="1600" dirty="0" err="1"/>
              <a:t>pmts</a:t>
            </a:r>
            <a:r>
              <a:rPr lang="en-US" sz="1600" dirty="0"/>
              <a:t> per year (</a:t>
            </a:r>
            <a:r>
              <a:rPr lang="en-US" sz="1600" dirty="0" err="1"/>
              <a:t>compoundings</a:t>
            </a:r>
            <a:r>
              <a:rPr lang="en-US" sz="1600" dirty="0"/>
              <a:t>)</a:t>
            </a:r>
          </a:p>
          <a:p>
            <a:r>
              <a:rPr lang="en-US" sz="1600" dirty="0"/>
              <a:t>r = annual rate</a:t>
            </a:r>
          </a:p>
          <a:p>
            <a:r>
              <a:rPr lang="en-US" sz="1600" dirty="0"/>
              <a:t>n = total payments (</a:t>
            </a:r>
            <a:r>
              <a:rPr lang="en-US" sz="1600" dirty="0" err="1"/>
              <a:t>compoundings</a:t>
            </a:r>
            <a:r>
              <a:rPr lang="en-US" sz="1600" dirty="0"/>
              <a:t>)</a:t>
            </a:r>
          </a:p>
          <a:p>
            <a:r>
              <a:rPr lang="en-US" sz="1600" dirty="0"/>
              <a:t>FVA = known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162800" y="2438400"/>
            <a:ext cx="0" cy="76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>
                <a:latin typeface="Arial" charset="0"/>
              </a:rPr>
              <a:t>Time Value of Money – FV Annuity Calculator</a:t>
            </a:r>
          </a:p>
        </p:txBody>
      </p:sp>
    </p:spTree>
    <p:extLst>
      <p:ext uri="{BB962C8B-B14F-4D97-AF65-F5344CB8AC3E}">
        <p14:creationId xmlns:p14="http://schemas.microsoft.com/office/powerpoint/2010/main" val="3024326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00200" y="1524000"/>
            <a:ext cx="5943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Example: need $31,772.48 after 15 annual payments at 10%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	      FV</a:t>
            </a:r>
            <a:r>
              <a:rPr lang="en-US" dirty="0"/>
              <a:t> </a:t>
            </a:r>
            <a:r>
              <a:rPr lang="en-US" dirty="0" smtClean="0"/>
              <a:t>= $31,772.48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Pmt</a:t>
            </a:r>
            <a:r>
              <a:rPr lang="en-US" dirty="0" smtClean="0"/>
              <a:t>			</a:t>
            </a:r>
            <a:r>
              <a:rPr lang="en-US" dirty="0" err="1" smtClean="0"/>
              <a:t>Pmt</a:t>
            </a:r>
            <a:r>
              <a:rPr lang="en-US" dirty="0" smtClean="0"/>
              <a:t>		      </a:t>
            </a:r>
            <a:r>
              <a:rPr lang="en-US" dirty="0" err="1" smtClean="0"/>
              <a:t>Pmt</a:t>
            </a:r>
            <a:endParaRPr lang="en-US" dirty="0" smtClean="0"/>
          </a:p>
          <a:p>
            <a:r>
              <a:rPr lang="en-US" dirty="0" smtClean="0"/>
              <a:t>    ?	                               ?		        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1600" dirty="0" err="1"/>
              <a:t>Pmt</a:t>
            </a:r>
            <a:r>
              <a:rPr lang="en-US" sz="1600" dirty="0"/>
              <a:t> = ?</a:t>
            </a:r>
          </a:p>
          <a:p>
            <a:r>
              <a:rPr lang="en-US" sz="1600" dirty="0"/>
              <a:t>c = 1	 on calculator P/YR</a:t>
            </a:r>
          </a:p>
          <a:p>
            <a:r>
              <a:rPr lang="en-US" sz="1600" dirty="0"/>
              <a:t>r = 10 	 on calculator I/YR</a:t>
            </a:r>
          </a:p>
          <a:p>
            <a:r>
              <a:rPr lang="en-US" sz="1600" dirty="0"/>
              <a:t>n = 15</a:t>
            </a:r>
          </a:p>
          <a:p>
            <a:r>
              <a:rPr lang="en-US" sz="1600" dirty="0"/>
              <a:t>FVA = 31,772.48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162800" y="2438400"/>
            <a:ext cx="0" cy="762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>
                <a:latin typeface="Arial" charset="0"/>
              </a:rPr>
              <a:t>Time Value of Money – FV Annuity Calculator</a:t>
            </a:r>
          </a:p>
        </p:txBody>
      </p:sp>
    </p:spTree>
    <p:extLst>
      <p:ext uri="{BB962C8B-B14F-4D97-AF65-F5344CB8AC3E}">
        <p14:creationId xmlns:p14="http://schemas.microsoft.com/office/powerpoint/2010/main" val="132781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362200" y="990600"/>
            <a:ext cx="4572000" cy="54651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Example: need $31,772.48 after 15 annual payments at 10%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Pmt = -$1000</a:t>
            </a:r>
          </a:p>
          <a:p>
            <a:r>
              <a:rPr lang="en-US" sz="1800" dirty="0" smtClean="0"/>
              <a:t>c = 1</a:t>
            </a:r>
          </a:p>
          <a:p>
            <a:r>
              <a:rPr lang="en-US" sz="1800" dirty="0" smtClean="0"/>
              <a:t>r = 10</a:t>
            </a:r>
          </a:p>
          <a:p>
            <a:r>
              <a:rPr lang="en-US" sz="1800" dirty="0" smtClean="0"/>
              <a:t>n = 15</a:t>
            </a:r>
          </a:p>
          <a:p>
            <a:r>
              <a:rPr lang="en-US" sz="1800" dirty="0" smtClean="0"/>
              <a:t>FVA = 31,772.48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>
                <a:latin typeface="Arial" charset="0"/>
              </a:rPr>
              <a:t>Time Value of Money – FV Annuity Calculator</a:t>
            </a:r>
          </a:p>
        </p:txBody>
      </p:sp>
    </p:spTree>
    <p:extLst>
      <p:ext uri="{BB962C8B-B14F-4D97-AF65-F5344CB8AC3E}">
        <p14:creationId xmlns:p14="http://schemas.microsoft.com/office/powerpoint/2010/main" val="3757502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219200"/>
            <a:ext cx="6553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3 annual </a:t>
            </a:r>
            <a:r>
              <a:rPr lang="en-US" dirty="0" err="1" smtClean="0"/>
              <a:t>pmts</a:t>
            </a:r>
            <a:r>
              <a:rPr lang="en-US" dirty="0" smtClean="0"/>
              <a:t>, $5000 each, 10%</a:t>
            </a:r>
          </a:p>
          <a:p>
            <a:endParaRPr lang="en-US" dirty="0"/>
          </a:p>
          <a:p>
            <a:r>
              <a:rPr lang="en-US" dirty="0" smtClean="0"/>
              <a:t>PV?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P		     P		        P</a:t>
            </a:r>
          </a:p>
          <a:p>
            <a:r>
              <a:rPr lang="en-US" dirty="0" smtClean="0"/>
              <a:t>          $5000	              $5000	                 $5000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Pmt</a:t>
            </a:r>
            <a:r>
              <a:rPr lang="en-US" dirty="0" smtClean="0"/>
              <a:t> = </a:t>
            </a:r>
          </a:p>
          <a:p>
            <a:r>
              <a:rPr lang="en-US" dirty="0" smtClean="0"/>
              <a:t>c = </a:t>
            </a:r>
          </a:p>
          <a:p>
            <a:r>
              <a:rPr lang="en-US" dirty="0" smtClean="0"/>
              <a:t>r = </a:t>
            </a:r>
          </a:p>
          <a:p>
            <a:r>
              <a:rPr lang="en-US" dirty="0" smtClean="0"/>
              <a:t>n = </a:t>
            </a:r>
          </a:p>
          <a:p>
            <a:r>
              <a:rPr lang="en-US" dirty="0" smtClean="0"/>
              <a:t>PVA = 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447800" y="2133600"/>
            <a:ext cx="0" cy="80810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371600" y="5943600"/>
            <a:ext cx="6553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PV Annuity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475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71600" y="1219200"/>
            <a:ext cx="6553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3 annual </a:t>
            </a:r>
            <a:r>
              <a:rPr lang="en-US" dirty="0" err="1" smtClean="0"/>
              <a:t>pmts</a:t>
            </a:r>
            <a:r>
              <a:rPr lang="en-US" dirty="0" smtClean="0"/>
              <a:t>, $5000 each, 10%</a:t>
            </a:r>
          </a:p>
          <a:p>
            <a:endParaRPr lang="en-US" dirty="0"/>
          </a:p>
          <a:p>
            <a:r>
              <a:rPr lang="en-US" dirty="0" smtClean="0"/>
              <a:t>PV?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P		     P		        P</a:t>
            </a:r>
          </a:p>
          <a:p>
            <a:r>
              <a:rPr lang="en-US" dirty="0" smtClean="0"/>
              <a:t>          $5000	              $5000	                 $5000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Pmt</a:t>
            </a:r>
            <a:r>
              <a:rPr lang="en-US" dirty="0" smtClean="0"/>
              <a:t> = -5000</a:t>
            </a:r>
          </a:p>
          <a:p>
            <a:r>
              <a:rPr lang="en-US" dirty="0" smtClean="0"/>
              <a:t>c =  1</a:t>
            </a:r>
          </a:p>
          <a:p>
            <a:r>
              <a:rPr lang="en-US" dirty="0" smtClean="0"/>
              <a:t>r =  10</a:t>
            </a:r>
          </a:p>
          <a:p>
            <a:r>
              <a:rPr lang="en-US" dirty="0" smtClean="0"/>
              <a:t>n =  3</a:t>
            </a:r>
          </a:p>
          <a:p>
            <a:r>
              <a:rPr lang="en-US" dirty="0" smtClean="0"/>
              <a:t>PVA = 12,434.26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PV Annuity</a:t>
            </a:r>
            <a:endParaRPr lang="en-US" dirty="0"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447800" y="2133600"/>
            <a:ext cx="0" cy="80810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160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133600" y="1066800"/>
            <a:ext cx="4876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1800" b="1" dirty="0" smtClean="0"/>
              <a:t>Debt </a:t>
            </a:r>
            <a:r>
              <a:rPr lang="en-US" sz="1800" b="1" dirty="0"/>
              <a:t>should match acquisition</a:t>
            </a:r>
          </a:p>
          <a:p>
            <a:r>
              <a:rPr lang="en-US" sz="1800" dirty="0"/>
              <a:t>Borrow </a:t>
            </a:r>
            <a:endParaRPr lang="en-US" sz="1800" dirty="0" smtClean="0"/>
          </a:p>
          <a:p>
            <a:r>
              <a:rPr lang="en-US" sz="1800" dirty="0" smtClean="0"/>
              <a:t>Issue </a:t>
            </a:r>
            <a:r>
              <a:rPr lang="en-US" sz="1800" dirty="0"/>
              <a:t>Stock </a:t>
            </a:r>
          </a:p>
          <a:p>
            <a:r>
              <a:rPr lang="en-US" sz="1800" dirty="0" smtClean="0"/>
              <a:t>Own </a:t>
            </a:r>
            <a:r>
              <a:rPr lang="en-US" sz="1800" dirty="0"/>
              <a:t>Investment </a:t>
            </a:r>
            <a:endParaRPr lang="en-US" sz="1800" dirty="0" smtClean="0"/>
          </a:p>
          <a:p>
            <a:r>
              <a:rPr lang="en-US" sz="1800" dirty="0" smtClean="0"/>
              <a:t>Bonds…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Sources of Cash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8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71600" y="1219200"/>
            <a:ext cx="6553200" cy="4370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Example: 3 annual </a:t>
            </a:r>
            <a:r>
              <a:rPr lang="en-US" dirty="0" err="1" smtClean="0"/>
              <a:t>pmts</a:t>
            </a:r>
            <a:r>
              <a:rPr lang="en-US" dirty="0" smtClean="0"/>
              <a:t>, $5000 each, 10%</a:t>
            </a:r>
          </a:p>
          <a:p>
            <a:endParaRPr lang="en-US" dirty="0"/>
          </a:p>
          <a:p>
            <a:r>
              <a:rPr lang="en-US" dirty="0" smtClean="0"/>
              <a:t>PV?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__________________________________________________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P		     P		        P</a:t>
            </a:r>
          </a:p>
          <a:p>
            <a:r>
              <a:rPr lang="en-US" dirty="0" smtClean="0"/>
              <a:t>          $5000	              $5000	                 $5000</a:t>
            </a:r>
          </a:p>
          <a:p>
            <a:endParaRPr lang="en-US" dirty="0" smtClean="0"/>
          </a:p>
          <a:p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dirty="0">
                <a:solidFill>
                  <a:srgbClr val="FF0000"/>
                </a:solidFill>
              </a:rPr>
              <a:t>PROOF: Total </a:t>
            </a:r>
            <a:r>
              <a:rPr lang="en-US" dirty="0" err="1">
                <a:solidFill>
                  <a:srgbClr val="FF0000"/>
                </a:solidFill>
              </a:rPr>
              <a:t>pmt</a:t>
            </a:r>
            <a:r>
              <a:rPr lang="en-US" dirty="0">
                <a:solidFill>
                  <a:srgbClr val="FF0000"/>
                </a:solidFill>
              </a:rPr>
              <a:t> – PVA = Total </a:t>
            </a:r>
            <a:r>
              <a:rPr lang="en-US" dirty="0" smtClean="0">
                <a:solidFill>
                  <a:srgbClr val="FF0000"/>
                </a:solidFill>
              </a:rPr>
              <a:t>Interest</a:t>
            </a:r>
            <a:endParaRPr lang="en-US" dirty="0" smtClean="0"/>
          </a:p>
          <a:p>
            <a:endParaRPr lang="en-US" dirty="0" smtClean="0"/>
          </a:p>
          <a:p>
            <a:r>
              <a:rPr lang="en-US" sz="1600" dirty="0"/>
              <a:t>Date	</a:t>
            </a:r>
            <a:r>
              <a:rPr lang="en-US" sz="1600" dirty="0" err="1" smtClean="0"/>
              <a:t>Pmt</a:t>
            </a:r>
            <a:r>
              <a:rPr lang="en-US" sz="1600" dirty="0"/>
              <a:t>	</a:t>
            </a:r>
            <a:r>
              <a:rPr lang="en-US" sz="1600" dirty="0" smtClean="0"/>
              <a:t> </a:t>
            </a:r>
            <a:r>
              <a:rPr lang="en-US" sz="1600" dirty="0"/>
              <a:t>Interest	</a:t>
            </a:r>
            <a:r>
              <a:rPr lang="en-US" sz="1600" dirty="0" smtClean="0"/>
              <a:t>         Principal </a:t>
            </a:r>
            <a:r>
              <a:rPr lang="en-US" sz="1600" dirty="0"/>
              <a:t>	</a:t>
            </a:r>
            <a:r>
              <a:rPr lang="en-US" sz="1600" dirty="0" smtClean="0"/>
              <a:t>  Present </a:t>
            </a:r>
            <a:r>
              <a:rPr lang="en-US" sz="1600" dirty="0"/>
              <a:t>Value</a:t>
            </a:r>
          </a:p>
          <a:p>
            <a:r>
              <a:rPr lang="en-US" sz="1600" dirty="0"/>
              <a:t>1/1/08					</a:t>
            </a:r>
            <a:r>
              <a:rPr lang="en-US" sz="1600" dirty="0" smtClean="0"/>
              <a:t>    $</a:t>
            </a:r>
            <a:r>
              <a:rPr lang="en-US" sz="1600" dirty="0"/>
              <a:t>12,434.26</a:t>
            </a:r>
          </a:p>
          <a:p>
            <a:r>
              <a:rPr lang="en-US" sz="1600" dirty="0"/>
              <a:t>1/1/09	$5000	 </a:t>
            </a:r>
            <a:r>
              <a:rPr lang="en-US" sz="1600" dirty="0" smtClean="0"/>
              <a:t>1243.43</a:t>
            </a:r>
            <a:r>
              <a:rPr lang="en-US" sz="1600" dirty="0"/>
              <a:t>	</a:t>
            </a:r>
            <a:r>
              <a:rPr lang="en-US" sz="1600" dirty="0" smtClean="0"/>
              <a:t>        3756.57</a:t>
            </a:r>
            <a:r>
              <a:rPr lang="en-US" sz="1600" dirty="0"/>
              <a:t>	   </a:t>
            </a:r>
            <a:r>
              <a:rPr lang="en-US" sz="1600" dirty="0" smtClean="0"/>
              <a:t>      </a:t>
            </a:r>
            <a:r>
              <a:rPr lang="en-US" sz="1600" dirty="0"/>
              <a:t>8677.26</a:t>
            </a:r>
          </a:p>
          <a:p>
            <a:r>
              <a:rPr lang="en-US" sz="1600" dirty="0"/>
              <a:t>1/1/09	$5000	   </a:t>
            </a:r>
            <a:r>
              <a:rPr lang="en-US" sz="1600" dirty="0" smtClean="0"/>
              <a:t>867.77</a:t>
            </a:r>
            <a:r>
              <a:rPr lang="en-US" sz="1600" dirty="0"/>
              <a:t>	</a:t>
            </a:r>
            <a:r>
              <a:rPr lang="en-US" sz="1600" dirty="0" smtClean="0"/>
              <a:t>        4132.23</a:t>
            </a:r>
            <a:r>
              <a:rPr lang="en-US" sz="1600" dirty="0"/>
              <a:t>	    </a:t>
            </a:r>
            <a:r>
              <a:rPr lang="en-US" sz="1600" dirty="0" smtClean="0"/>
              <a:t>     </a:t>
            </a:r>
            <a:r>
              <a:rPr lang="en-US" sz="1600" dirty="0"/>
              <a:t>4545.64</a:t>
            </a:r>
          </a:p>
          <a:p>
            <a:r>
              <a:rPr lang="en-US" sz="1600" dirty="0"/>
              <a:t>1/1/10	$</a:t>
            </a:r>
            <a:r>
              <a:rPr lang="en-US" sz="1600" u="sng" dirty="0"/>
              <a:t>5000</a:t>
            </a:r>
            <a:r>
              <a:rPr lang="en-US" sz="1600" dirty="0"/>
              <a:t>	   </a:t>
            </a:r>
            <a:r>
              <a:rPr lang="en-US" sz="1600" u="sng" dirty="0" smtClean="0"/>
              <a:t>454.56</a:t>
            </a:r>
            <a:r>
              <a:rPr lang="en-US" sz="1600" dirty="0"/>
              <a:t>	</a:t>
            </a:r>
            <a:r>
              <a:rPr lang="en-US" sz="1600" dirty="0" smtClean="0"/>
              <a:t>        </a:t>
            </a:r>
            <a:r>
              <a:rPr lang="en-US" sz="1600" u="sng" dirty="0" smtClean="0"/>
              <a:t>4545.64</a:t>
            </a:r>
            <a:r>
              <a:rPr lang="en-US" sz="1600" dirty="0"/>
              <a:t>		 </a:t>
            </a:r>
            <a:r>
              <a:rPr lang="en-US" sz="1600" dirty="0" smtClean="0"/>
              <a:t>  0</a:t>
            </a:r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PV Annuity</a:t>
            </a:r>
            <a:endParaRPr lang="en-US" dirty="0"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447800" y="2133600"/>
            <a:ext cx="0" cy="80810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13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0" y="914400"/>
            <a:ext cx="4724400" cy="5541336"/>
          </a:xfrm>
        </p:spPr>
        <p:txBody>
          <a:bodyPr anchor="ctr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Are there Payments?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Yes – PVA or FVA (</a:t>
            </a:r>
            <a:r>
              <a:rPr lang="en-US" sz="1800" dirty="0" err="1" smtClean="0"/>
              <a:t>pmt</a:t>
            </a:r>
            <a:r>
              <a:rPr lang="en-US" sz="1800" dirty="0" smtClean="0"/>
              <a:t> vs. lump sum)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Payments toward a lump sum = FVA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Payments from a lump sum = PVA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No – PV or FV (lump sum vs. lump sum)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 smtClean="0"/>
              <a:t>	Unknown future lump sum = FV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Unknown current lump sum = PV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Which One?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97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0" y="914400"/>
            <a:ext cx="4724400" cy="554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en-US" sz="1800" dirty="0"/>
              <a:t>Machine costs $100,000</a:t>
            </a:r>
          </a:p>
          <a:p>
            <a:pPr marL="0" indent="0">
              <a:buNone/>
            </a:pPr>
            <a:r>
              <a:rPr lang="en-US" sz="1800" dirty="0"/>
              <a:t>Will produce equivalent to $30,000 per year</a:t>
            </a:r>
          </a:p>
          <a:p>
            <a:pPr marL="0" indent="0">
              <a:buNone/>
            </a:pPr>
            <a:r>
              <a:rPr lang="en-US" sz="1800" dirty="0"/>
              <a:t>Useful life of 5 years (no salvage)</a:t>
            </a:r>
          </a:p>
          <a:p>
            <a:pPr marL="0" indent="0">
              <a:buNone/>
            </a:pPr>
            <a:r>
              <a:rPr lang="en-US" sz="1800" dirty="0"/>
              <a:t>10% return required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Should we buy it</a:t>
            </a:r>
            <a:r>
              <a:rPr lang="en-US" sz="1800" dirty="0" smtClean="0"/>
              <a:t>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704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0" y="914400"/>
            <a:ext cx="4724400" cy="554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en-US" sz="1800" dirty="0" smtClean="0"/>
              <a:t>Machine costs $100,000</a:t>
            </a:r>
          </a:p>
          <a:p>
            <a:pPr marL="0" indent="0">
              <a:buNone/>
            </a:pPr>
            <a:r>
              <a:rPr lang="en-US" sz="1800" dirty="0" smtClean="0"/>
              <a:t>Will produce equivalent to $30,000 per year</a:t>
            </a:r>
          </a:p>
          <a:p>
            <a:pPr marL="0" indent="0">
              <a:buNone/>
            </a:pPr>
            <a:r>
              <a:rPr lang="en-US" sz="1800" dirty="0" smtClean="0"/>
              <a:t>Useful life of 5 years (no salvage)</a:t>
            </a:r>
          </a:p>
          <a:p>
            <a:pPr marL="0" indent="0">
              <a:buNone/>
            </a:pPr>
            <a:r>
              <a:rPr lang="en-US" sz="1800" dirty="0" smtClean="0"/>
              <a:t>10% return required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Should we buy it?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4800600"/>
            <a:ext cx="227590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Pmts? Yes or No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Unknown PV or FV?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1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0" y="914400"/>
            <a:ext cx="4724400" cy="554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Machine costs $100,000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Will produce equivalent to $30,000 per year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Useful life of 5 years (no salvage)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10% return required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 err="1"/>
              <a:t>Pmt</a:t>
            </a:r>
            <a:r>
              <a:rPr lang="en-US" sz="1800" dirty="0"/>
              <a:t> =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c =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r =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n =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PVA </a:t>
            </a:r>
            <a:r>
              <a:rPr lang="en-US" sz="1800" dirty="0" smtClean="0"/>
              <a:t>=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65605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0" y="914400"/>
            <a:ext cx="4724400" cy="554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Machine costs $100,000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Will produce equivalent to $30,000 per year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Useful life of 5 years (no salvage)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10% return required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 err="1"/>
              <a:t>Pmt</a:t>
            </a:r>
            <a:r>
              <a:rPr lang="en-US" sz="1800" dirty="0"/>
              <a:t> = </a:t>
            </a:r>
            <a:r>
              <a:rPr lang="en-US" sz="1800" dirty="0" smtClean="0"/>
              <a:t>30000</a:t>
            </a: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c = </a:t>
            </a:r>
            <a:r>
              <a:rPr lang="en-US" sz="1800" dirty="0" smtClean="0"/>
              <a:t>1</a:t>
            </a: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r = </a:t>
            </a:r>
            <a:r>
              <a:rPr lang="en-US" sz="1800" dirty="0" smtClean="0"/>
              <a:t>10</a:t>
            </a: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n = </a:t>
            </a:r>
            <a:r>
              <a:rPr lang="en-US" sz="1800" dirty="0" smtClean="0"/>
              <a:t>5</a:t>
            </a: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/>
              <a:t>PVA </a:t>
            </a:r>
            <a:r>
              <a:rPr lang="en-US" sz="1800" smtClean="0"/>
              <a:t>= -113,723.60</a:t>
            </a:r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PVA – Cost = Purchase </a:t>
            </a:r>
            <a:r>
              <a:rPr lang="en-US" dirty="0" smtClean="0"/>
              <a:t>Decision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113,723.60 </a:t>
            </a:r>
            <a:r>
              <a:rPr lang="en-US" dirty="0"/>
              <a:t>– 100,000 = YES</a:t>
            </a:r>
            <a:r>
              <a:rPr lang="en-US" dirty="0" smtClean="0"/>
              <a:t>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This </a:t>
            </a:r>
            <a:r>
              <a:rPr lang="en-US" dirty="0"/>
              <a:t>is only the first </a:t>
            </a:r>
            <a:r>
              <a:rPr lang="en-US" dirty="0" smtClean="0"/>
              <a:t>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22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362200" y="990600"/>
            <a:ext cx="4495800" cy="5465136"/>
          </a:xfrm>
        </p:spPr>
        <p:txBody>
          <a:bodyPr anchor="ctr"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Need money to buy a tractor. Can make $8000 annual interest payments for 3 years, at which time you can afford to make a lump sum payment of $100,000. You will agree to 7% interest.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How much will the bank loan you today?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445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62200" y="990600"/>
            <a:ext cx="4495800" cy="546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1800" dirty="0" smtClean="0"/>
              <a:t>Need money to buy a tractor. Can make $8000 annual interest payments for 3 years, at which time you can afford to make a lump sum payment of $100,000. You will agree to 7% interest.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dirty="0" smtClean="0"/>
          </a:p>
          <a:p>
            <a:r>
              <a:rPr lang="en-US" sz="1800" dirty="0" err="1"/>
              <a:t>Pmt</a:t>
            </a:r>
            <a:r>
              <a:rPr lang="en-US" sz="1800" dirty="0"/>
              <a:t> = </a:t>
            </a:r>
          </a:p>
          <a:p>
            <a:r>
              <a:rPr lang="en-US" sz="1800" dirty="0"/>
              <a:t>c = </a:t>
            </a:r>
          </a:p>
          <a:p>
            <a:r>
              <a:rPr lang="en-US" sz="1800" dirty="0"/>
              <a:t>r = </a:t>
            </a:r>
          </a:p>
          <a:p>
            <a:r>
              <a:rPr lang="en-US" sz="1800" dirty="0"/>
              <a:t>n = </a:t>
            </a:r>
          </a:p>
          <a:p>
            <a:r>
              <a:rPr lang="en-US" sz="1800" dirty="0"/>
              <a:t>PVA =</a:t>
            </a:r>
          </a:p>
          <a:p>
            <a:r>
              <a:rPr lang="en-US" sz="1800" dirty="0"/>
              <a:t>FV </a:t>
            </a:r>
            <a:r>
              <a:rPr lang="en-US" sz="1800" dirty="0" smtClean="0"/>
              <a:t>=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72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62200" y="990600"/>
            <a:ext cx="4495800" cy="546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1800" dirty="0" smtClean="0"/>
              <a:t>Need money to buy a tractor. Can make $8000 annual interest payments for 3 years, at which time you can afford to make a lump sum payment of $100,000. You will agree to 7% interest.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dirty="0" smtClean="0"/>
          </a:p>
          <a:p>
            <a:r>
              <a:rPr lang="en-US" sz="1800" dirty="0" err="1"/>
              <a:t>Pmt</a:t>
            </a:r>
            <a:r>
              <a:rPr lang="en-US" sz="1800" dirty="0"/>
              <a:t> = -8000</a:t>
            </a:r>
          </a:p>
          <a:p>
            <a:r>
              <a:rPr lang="en-US" sz="1800" dirty="0"/>
              <a:t>c = 1</a:t>
            </a:r>
          </a:p>
          <a:p>
            <a:r>
              <a:rPr lang="en-US" sz="1800" dirty="0"/>
              <a:t>r = 7</a:t>
            </a:r>
          </a:p>
          <a:p>
            <a:r>
              <a:rPr lang="en-US" sz="1800" dirty="0"/>
              <a:t>n = 3</a:t>
            </a:r>
          </a:p>
          <a:p>
            <a:r>
              <a:rPr lang="en-US" sz="1800" dirty="0"/>
              <a:t>PVA = ?</a:t>
            </a:r>
          </a:p>
          <a:p>
            <a:r>
              <a:rPr lang="en-US" sz="1800" dirty="0"/>
              <a:t>FV = -100000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264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62200" y="990600"/>
            <a:ext cx="4495800" cy="546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1800" dirty="0" smtClean="0"/>
              <a:t>Need money to buy a tractor. Can make $8000 annual interest payments for 3 years, at which time you can afford to make a lump sum payment of $100,000. You will agree to 7% interest.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dirty="0" smtClean="0"/>
          </a:p>
          <a:p>
            <a:r>
              <a:rPr lang="en-US" sz="1800" dirty="0" err="1"/>
              <a:t>Pmt</a:t>
            </a:r>
            <a:r>
              <a:rPr lang="en-US" sz="1800" dirty="0"/>
              <a:t> = -8000</a:t>
            </a:r>
          </a:p>
          <a:p>
            <a:r>
              <a:rPr lang="en-US" sz="1800" dirty="0"/>
              <a:t>c = 1</a:t>
            </a:r>
          </a:p>
          <a:p>
            <a:r>
              <a:rPr lang="en-US" sz="1800" dirty="0"/>
              <a:t>r = 7</a:t>
            </a:r>
          </a:p>
          <a:p>
            <a:r>
              <a:rPr lang="en-US" sz="1800" dirty="0"/>
              <a:t>n = 3</a:t>
            </a:r>
          </a:p>
          <a:p>
            <a:r>
              <a:rPr lang="en-US" sz="1800" dirty="0"/>
              <a:t>PVA = </a:t>
            </a:r>
            <a:r>
              <a:rPr lang="en-US" sz="1800" dirty="0">
                <a:solidFill>
                  <a:srgbClr val="FF0000"/>
                </a:solidFill>
              </a:rPr>
              <a:t>102,624.32</a:t>
            </a:r>
            <a:endParaRPr lang="en-US" sz="1800" dirty="0"/>
          </a:p>
          <a:p>
            <a:r>
              <a:rPr lang="en-US" sz="1800" dirty="0"/>
              <a:t>FV = -100000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3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371600"/>
            <a:ext cx="6400800" cy="51355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800" dirty="0" smtClean="0"/>
              <a:t>Invest </a:t>
            </a:r>
            <a:r>
              <a:rPr lang="en-US" sz="1800" dirty="0"/>
              <a:t>$1000 and it becomes $</a:t>
            </a:r>
            <a:r>
              <a:rPr lang="en-US" sz="1800" dirty="0" smtClean="0"/>
              <a:t>1150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dirty="0" smtClean="0"/>
              <a:t>$</a:t>
            </a:r>
            <a:r>
              <a:rPr lang="en-US" sz="1800" dirty="0"/>
              <a:t>1000 Return </a:t>
            </a:r>
            <a:r>
              <a:rPr lang="en-US" sz="1800" dirty="0" smtClean="0"/>
              <a:t>OF			</a:t>
            </a:r>
            <a:r>
              <a:rPr lang="en-US" sz="1800" dirty="0"/>
              <a:t>$150 Return </a:t>
            </a:r>
            <a:r>
              <a:rPr lang="en-US" sz="1800" dirty="0" smtClean="0"/>
              <a:t>ON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1. Return on Investment Common Year Measure</a:t>
            </a:r>
          </a:p>
          <a:p>
            <a:pPr marL="0" lvl="2" indent="0">
              <a:spcBef>
                <a:spcPts val="0"/>
              </a:spcBef>
              <a:buNone/>
            </a:pPr>
            <a:r>
              <a:rPr lang="en-US" sz="1800" dirty="0" smtClean="0"/>
              <a:t>	$50 in one year or $60 in two</a:t>
            </a:r>
          </a:p>
          <a:p>
            <a:pPr marL="0" lvl="2" indent="0">
              <a:spcBef>
                <a:spcPts val="0"/>
              </a:spcBef>
              <a:buNone/>
            </a:pPr>
            <a:r>
              <a:rPr lang="en-US" sz="1800" dirty="0" smtClean="0"/>
              <a:t>	50&lt; 60, but one year time frame 50&gt;30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2. Return on Investment Common Size Measure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	</a:t>
            </a:r>
            <a:r>
              <a:rPr lang="en-US" sz="1800" dirty="0" smtClean="0"/>
              <a:t>Rate of Return requires known investment amount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1800" b="1" dirty="0" smtClean="0"/>
              <a:t>Is $1000 better or $10,000 better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  <p:pic>
        <p:nvPicPr>
          <p:cNvPr id="2050" name="Picture 2" descr="C:\Users\Kim\AppData\Local\Microsoft\Windows\Temporary Internet Files\Content.IE5\1RUNZCLE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876800"/>
            <a:ext cx="1022350" cy="91491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Return</a:t>
            </a:r>
            <a:endParaRPr lang="en-US" dirty="0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1905000"/>
            <a:ext cx="2057400" cy="4572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4000" y="1905000"/>
            <a:ext cx="2057400" cy="4572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3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62200" y="990600"/>
            <a:ext cx="4495800" cy="546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1800" dirty="0" smtClean="0"/>
              <a:t>Need money to buy a tractor. Can make $8000 annual interest payments for 3 years, at which time you can afford to make a lump sum payment of $100,000. You will agree to 7% interest.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What if we change the rate to 8</a:t>
            </a:r>
            <a:r>
              <a:rPr lang="en-US" sz="1800" dirty="0" smtClean="0"/>
              <a:t>%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What if we change the rate to 9</a:t>
            </a:r>
            <a:r>
              <a:rPr lang="en-US" sz="1800" dirty="0" smtClean="0"/>
              <a:t>%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3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362200" y="990600"/>
            <a:ext cx="4495800" cy="5465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latinLnBrk="0" hangingPunct="1">
              <a:spcBef>
                <a:spcPts val="600"/>
              </a:spcBef>
              <a:buClrTx/>
              <a:buSzPct val="73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Tx/>
              <a:buSzPct val="6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Tx/>
              <a:buSzPct val="8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Tx/>
              <a:buSzPct val="70000"/>
              <a:buFont typeface="Arial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spcBef>
                <a:spcPts val="0"/>
              </a:spcBef>
              <a:buFont typeface="Arial"/>
              <a:buNone/>
            </a:pPr>
            <a:r>
              <a:rPr lang="en-US" sz="1800" dirty="0" smtClean="0"/>
              <a:t>Need money to buy a tractor. Can make $8000 annual interest payments for 3 years, at which time you can afford to make a lump sum payment of $100,000. You will agree to 7% interest.</a:t>
            </a:r>
          </a:p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What if we change the rate to 8%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FF0000"/>
                </a:solidFill>
              </a:rPr>
              <a:t>$</a:t>
            </a:r>
            <a:r>
              <a:rPr lang="en-US" sz="1800" dirty="0">
                <a:solidFill>
                  <a:srgbClr val="FF0000"/>
                </a:solidFill>
              </a:rPr>
              <a:t>100,000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What if we change the rate to 9%</a:t>
            </a:r>
          </a:p>
          <a:p>
            <a:pPr marL="246888" lvl="1" indent="0">
              <a:buNone/>
            </a:pPr>
            <a:r>
              <a:rPr lang="en-US" sz="1800" dirty="0"/>
              <a:t>	</a:t>
            </a:r>
            <a:r>
              <a:rPr lang="en-US" sz="1800" dirty="0">
                <a:solidFill>
                  <a:srgbClr val="FF0000"/>
                </a:solidFill>
              </a:rPr>
              <a:t>$97,468.71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30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209800"/>
            <a:ext cx="6553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________________________________________________________</a:t>
            </a:r>
            <a:r>
              <a:rPr lang="en-US" dirty="0"/>
              <a:t> </a:t>
            </a:r>
            <a:r>
              <a:rPr lang="en-US" dirty="0" smtClean="0"/>
              <a:t>      	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FVA		               Retirement		PVA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Pmt</a:t>
            </a:r>
            <a:r>
              <a:rPr lang="en-US" dirty="0" smtClean="0"/>
              <a:t> =				</a:t>
            </a:r>
            <a:r>
              <a:rPr lang="en-US" dirty="0" err="1" smtClean="0"/>
              <a:t>Pmt</a:t>
            </a:r>
            <a:r>
              <a:rPr lang="en-US" dirty="0" smtClean="0"/>
              <a:t> = </a:t>
            </a:r>
          </a:p>
          <a:p>
            <a:pPr marL="0" indent="0">
              <a:buNone/>
            </a:pPr>
            <a:r>
              <a:rPr lang="en-US" dirty="0" smtClean="0"/>
              <a:t>	c = 				c = </a:t>
            </a:r>
          </a:p>
          <a:p>
            <a:pPr marL="0" indent="0">
              <a:buNone/>
            </a:pPr>
            <a:r>
              <a:rPr lang="en-US" dirty="0" smtClean="0"/>
              <a:t>	r = 				r = </a:t>
            </a:r>
          </a:p>
          <a:p>
            <a:pPr marL="0" indent="0">
              <a:buNone/>
            </a:pPr>
            <a:r>
              <a:rPr lang="en-US" dirty="0" smtClean="0"/>
              <a:t>	n = 				n = </a:t>
            </a:r>
          </a:p>
          <a:p>
            <a:pPr marL="0" indent="0">
              <a:buNone/>
            </a:pPr>
            <a:r>
              <a:rPr lang="en-US" dirty="0" smtClean="0"/>
              <a:t>	FVA = 				PVA =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648200" y="20574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81200" y="2286000"/>
            <a:ext cx="2438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76800" y="2286000"/>
            <a:ext cx="2438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62400" y="164869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AGE?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Time Value of Money – Example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203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143000"/>
            <a:ext cx="6553200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	Rate of      =	</a:t>
            </a:r>
            <a:r>
              <a:rPr lang="en-US" sz="1800" u="sng" dirty="0" smtClean="0"/>
              <a:t>$</a:t>
            </a:r>
            <a:r>
              <a:rPr lang="en-US" sz="1800" u="sng" dirty="0" err="1" smtClean="0"/>
              <a:t>Amt</a:t>
            </a:r>
            <a:r>
              <a:rPr lang="en-US" sz="1800" u="sng" dirty="0" smtClean="0"/>
              <a:t> of Return ON Investment</a:t>
            </a:r>
          </a:p>
          <a:p>
            <a:pPr marL="0" indent="0">
              <a:buNone/>
            </a:pPr>
            <a:r>
              <a:rPr lang="en-US" sz="1800" dirty="0" smtClean="0"/>
              <a:t>	Return		$</a:t>
            </a:r>
            <a:r>
              <a:rPr lang="en-US" sz="1800" dirty="0" err="1" smtClean="0"/>
              <a:t>Amt</a:t>
            </a:r>
            <a:r>
              <a:rPr lang="en-US" sz="1800" dirty="0" smtClean="0"/>
              <a:t> of Investment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1000</a:t>
            </a:r>
            <a:r>
              <a:rPr lang="en-US" sz="1800" dirty="0" smtClean="0"/>
              <a:t>  = 10%		</a:t>
            </a:r>
            <a:r>
              <a:rPr lang="en-US" sz="1800" u="sng" dirty="0" smtClean="0"/>
              <a:t>10000</a:t>
            </a:r>
            <a:r>
              <a:rPr lang="en-US" sz="1800" dirty="0" smtClean="0"/>
              <a:t>   =  1%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10000			1000000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Negative Rate of Return is possible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980-1000</a:t>
            </a:r>
            <a:r>
              <a:rPr lang="en-US" sz="1800" dirty="0" smtClean="0"/>
              <a:t>    =    </a:t>
            </a:r>
            <a:r>
              <a:rPr lang="en-US" sz="1800" u="sng" dirty="0" smtClean="0"/>
              <a:t>20</a:t>
            </a:r>
            <a:r>
              <a:rPr lang="en-US" sz="1800" dirty="0" smtClean="0"/>
              <a:t>    =    -2%</a:t>
            </a:r>
          </a:p>
          <a:p>
            <a:pPr marL="0" indent="0">
              <a:buNone/>
            </a:pPr>
            <a:r>
              <a:rPr lang="en-US" sz="1800" dirty="0" smtClean="0"/>
              <a:t>	1000	       1000</a:t>
            </a:r>
            <a:endParaRPr lang="en-US" sz="1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Return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5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676400"/>
            <a:ext cx="6553200" cy="9143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Risk Adjusted =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Risk Free + Inflation + Business Risk + Liquidity </a:t>
            </a:r>
            <a:r>
              <a:rPr lang="en-US" dirty="0" smtClean="0"/>
              <a:t>Risk Rate of Return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3200400"/>
            <a:ext cx="10668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External</a:t>
            </a:r>
          </a:p>
          <a:p>
            <a:pPr algn="ctr"/>
            <a:r>
              <a:rPr lang="en-US" sz="1600" dirty="0" smtClean="0"/>
              <a:t>No Control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3200400"/>
            <a:ext cx="13716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Control Through</a:t>
            </a:r>
          </a:p>
          <a:p>
            <a:pPr algn="ctr"/>
            <a:r>
              <a:rPr lang="en-US" sz="1600" dirty="0" smtClean="0"/>
              <a:t>Behavior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3200400"/>
            <a:ext cx="28956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Ability to Sell Assets</a:t>
            </a:r>
            <a:br>
              <a:rPr lang="en-US" sz="1600" dirty="0" smtClean="0"/>
            </a:br>
            <a:r>
              <a:rPr lang="en-US" sz="1600" dirty="0" smtClean="0"/>
              <a:t>or</a:t>
            </a:r>
            <a:br>
              <a:rPr lang="en-US" sz="1600" dirty="0" smtClean="0"/>
            </a:br>
            <a:r>
              <a:rPr lang="en-US" sz="1600" dirty="0" smtClean="0"/>
              <a:t>Raise Capital Quick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4419600"/>
            <a:ext cx="6553200" cy="461665"/>
          </a:xfrm>
          <a:prstGeom prst="rect">
            <a:avLst/>
          </a:prstGeom>
          <a:noFill/>
          <a:effectLst>
            <a:glow rad="101600">
              <a:srgbClr val="FF0000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Risk is determined, NOT divine</a:t>
            </a:r>
          </a:p>
        </p:txBody>
      </p:sp>
      <p:sp>
        <p:nvSpPr>
          <p:cNvPr id="8" name="Rectangle 7"/>
          <p:cNvSpPr/>
          <p:nvPr/>
        </p:nvSpPr>
        <p:spPr>
          <a:xfrm>
            <a:off x="1371599" y="5029200"/>
            <a:ext cx="65532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Risk Takers Vs. Risk Averse</a:t>
            </a:r>
            <a:br>
              <a:rPr lang="en-US" dirty="0" smtClean="0"/>
            </a:br>
            <a:r>
              <a:rPr lang="en-US" dirty="0" smtClean="0"/>
              <a:t>matters to accounting based decision making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3200400"/>
            <a:ext cx="114300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When Free of Risk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057400" y="2667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0"/>
          </p:cNvCxnSpPr>
          <p:nvPr/>
        </p:nvCxnSpPr>
        <p:spPr>
          <a:xfrm flipV="1">
            <a:off x="3124200" y="2667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0"/>
          </p:cNvCxnSpPr>
          <p:nvPr/>
        </p:nvCxnSpPr>
        <p:spPr>
          <a:xfrm flipV="1">
            <a:off x="4343400" y="2667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0"/>
          </p:cNvCxnSpPr>
          <p:nvPr/>
        </p:nvCxnSpPr>
        <p:spPr>
          <a:xfrm flipV="1">
            <a:off x="6477000" y="2667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Risk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4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066800"/>
            <a:ext cx="6553200" cy="50593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1800" dirty="0" smtClean="0"/>
              <a:t>Principal * Rate * Time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Simple Interest Loans </a:t>
            </a:r>
          </a:p>
          <a:p>
            <a:r>
              <a:rPr lang="en-US" sz="1800" dirty="0" smtClean="0"/>
              <a:t>Interest equal each year, unless $ added to principal</a:t>
            </a:r>
          </a:p>
          <a:p>
            <a:r>
              <a:rPr lang="en-US" sz="1800" dirty="0" smtClean="0"/>
              <a:t>Bottom pg. 1 of 7 example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Compound Interest Loans = Time Value of Money</a:t>
            </a:r>
          </a:p>
          <a:p>
            <a:r>
              <a:rPr lang="en-US" sz="1800" dirty="0" smtClean="0"/>
              <a:t>Interest earned is added to principal in each period</a:t>
            </a:r>
          </a:p>
          <a:p>
            <a:r>
              <a:rPr lang="en-US" sz="1800" dirty="0" smtClean="0"/>
              <a:t>Top pg. 2 of 7 example (see next slide)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Interest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48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09800" y="685800"/>
            <a:ext cx="5562600" cy="57699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Interest added at specified points in time: annual</a:t>
            </a:r>
          </a:p>
          <a:p>
            <a:pPr marL="0" indent="0">
              <a:buNone/>
            </a:pPr>
            <a:r>
              <a:rPr lang="en-US" dirty="0" smtClean="0"/>
              <a:t>Interest earned becomes part of principal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2008	$10,000 * 10% * 1 		= $1000</a:t>
            </a:r>
          </a:p>
          <a:p>
            <a:pPr marL="0" indent="0">
              <a:buNone/>
            </a:pPr>
            <a:r>
              <a:rPr lang="en-US" dirty="0" smtClean="0"/>
              <a:t>2009	($10,000+$1000) * 10% * 1	= $1100</a:t>
            </a:r>
          </a:p>
          <a:p>
            <a:pPr marL="0" indent="0">
              <a:buNone/>
            </a:pPr>
            <a:r>
              <a:rPr lang="en-US" dirty="0" smtClean="0"/>
              <a:t>2010	($11,000+$1100) * 10% * 1 	= $</a:t>
            </a:r>
            <a:r>
              <a:rPr lang="en-US" u="sng" dirty="0" smtClean="0"/>
              <a:t>1210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Total Interest   	 	   $3310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of Principal 		   $</a:t>
            </a:r>
            <a:r>
              <a:rPr lang="en-US" u="sng" dirty="0" smtClean="0"/>
              <a:t>10,000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Total Value 		   $13,310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</a:t>
            </a:r>
            <a:r>
              <a:rPr lang="en-US" dirty="0" err="1" smtClean="0"/>
              <a:t>Compoundings</a:t>
            </a:r>
            <a:r>
              <a:rPr lang="en-US" dirty="0" smtClean="0"/>
              <a:t> = 1 per year * 3 years = 3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114800"/>
            <a:ext cx="2057400" cy="738664"/>
          </a:xfrm>
          <a:prstGeom prst="rect">
            <a:avLst/>
          </a:prstGeom>
          <a:noFill/>
          <a:ln>
            <a:solidFill>
              <a:srgbClr val="FF0000">
                <a:alpha val="41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Interest earned/incurred becomes part of the principal.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14600" y="3276600"/>
            <a:ext cx="6096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514600" y="3657600"/>
            <a:ext cx="6096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010400" y="3886200"/>
            <a:ext cx="6096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62800" y="4267200"/>
            <a:ext cx="1371600" cy="738664"/>
          </a:xfrm>
          <a:prstGeom prst="rect">
            <a:avLst/>
          </a:prstGeom>
          <a:noFill/>
          <a:ln>
            <a:solidFill>
              <a:srgbClr val="FF0000">
                <a:alpha val="41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Where did the extra $310 come from?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06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1219200"/>
            <a:ext cx="6553200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Amount of Total Interest Increases with # </a:t>
            </a:r>
            <a:r>
              <a:rPr lang="en-US" sz="1800" dirty="0" err="1" smtClean="0"/>
              <a:t>Compoundings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400" dirty="0" smtClean="0"/>
              <a:t>(see additional examples pg. 2 of 7)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Semi Annual – 2 times per year</a:t>
            </a:r>
          </a:p>
          <a:p>
            <a:pPr marL="0" indent="0">
              <a:buNone/>
            </a:pPr>
            <a:r>
              <a:rPr lang="en-US" sz="1800" dirty="0" smtClean="0"/>
              <a:t>2 per year * 3 years = 6 </a:t>
            </a:r>
            <a:r>
              <a:rPr lang="en-US" sz="1800" dirty="0" err="1" smtClean="0"/>
              <a:t>compoundings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$3400.95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Monthly – 12 times per year</a:t>
            </a:r>
          </a:p>
          <a:p>
            <a:pPr marL="0" indent="0">
              <a:buNone/>
            </a:pPr>
            <a:r>
              <a:rPr lang="en-US" sz="1800" dirty="0" smtClean="0"/>
              <a:t>12 per year * 3 years = 36 </a:t>
            </a:r>
            <a:r>
              <a:rPr lang="en-US" sz="1800" dirty="0" err="1" smtClean="0"/>
              <a:t>compoundings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&gt;3400.95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Compound Interest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50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1781</TotalTime>
  <Words>1659</Words>
  <Application>Microsoft Macintosh PowerPoint</Application>
  <PresentationFormat>On-screen Show (4:3)</PresentationFormat>
  <Paragraphs>453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UMKC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Church, Kimberly S.</dc:creator>
  <cp:lastModifiedBy>Ben Requena</cp:lastModifiedBy>
  <cp:revision>87</cp:revision>
  <dcterms:created xsi:type="dcterms:W3CDTF">2013-06-11T09:06:35Z</dcterms:created>
  <dcterms:modified xsi:type="dcterms:W3CDTF">2018-03-03T03:30:37Z</dcterms:modified>
</cp:coreProperties>
</file>