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95" r:id="rId4"/>
    <p:sldId id="29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97" r:id="rId18"/>
    <p:sldId id="269" r:id="rId19"/>
    <p:sldId id="298" r:id="rId20"/>
    <p:sldId id="271" r:id="rId21"/>
    <p:sldId id="272" r:id="rId22"/>
    <p:sldId id="270" r:id="rId23"/>
    <p:sldId id="300" r:id="rId24"/>
    <p:sldId id="274" r:id="rId25"/>
    <p:sldId id="275" r:id="rId26"/>
    <p:sldId id="276" r:id="rId27"/>
    <p:sldId id="277" r:id="rId28"/>
    <p:sldId id="278" r:id="rId29"/>
    <p:sldId id="280" r:id="rId30"/>
    <p:sldId id="281" r:id="rId31"/>
    <p:sldId id="279" r:id="rId32"/>
    <p:sldId id="282" r:id="rId33"/>
    <p:sldId id="284" r:id="rId34"/>
    <p:sldId id="301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8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71" autoAdjust="0"/>
  </p:normalViewPr>
  <p:slideViewPr>
    <p:cSldViewPr>
      <p:cViewPr varScale="1">
        <p:scale>
          <a:sx n="109" d="100"/>
          <a:sy n="109" d="100"/>
        </p:scale>
        <p:origin x="-2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0" descr="SHGP-APBP_wordmark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 smtClean="0">
                <a:latin typeface="Arial"/>
                <a:cs typeface="Arial"/>
              </a:rPr>
              <a:t>M5 - TRAINING </a:t>
            </a:r>
            <a:endParaRPr lang="en-US" sz="1200" spc="150" dirty="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DBAB5D61-9567-4716-9555-67F1D59446D7}" type="datetimeFigureOut">
              <a:rPr lang="en-US" smtClean="0"/>
              <a:pPr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80051173-CA5B-4079-870D-63222913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  <a:prstGeom prst="rect">
            <a:avLst/>
          </a:prstGeo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DBAB5D61-9567-4716-9555-67F1D59446D7}" type="datetimeFigureOut">
              <a:rPr lang="en-US" smtClean="0"/>
              <a:pPr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051173-CA5B-4079-870D-63222913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  <a:prstGeom prst="rect">
            <a:avLst/>
          </a:prstGeo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  <a:prstGeom prst="rect">
            <a:avLst/>
          </a:prstGeo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AB5D61-9567-4716-9555-67F1D59446D7}" type="datetimeFigureOut">
              <a:rPr lang="en-US" smtClean="0"/>
              <a:pPr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  <a:prstGeom prst="rect">
            <a:avLst/>
          </a:prstGeo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80051173-CA5B-4079-870D-63222913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DBAB5D61-9567-4716-9555-67F1D59446D7}" type="datetimeFigureOut">
              <a:rPr lang="en-US" smtClean="0"/>
              <a:pPr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80051173-CA5B-4079-870D-63222913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DBAB5D61-9567-4716-9555-67F1D59446D7}" type="datetimeFigureOut">
              <a:rPr lang="en-US" smtClean="0"/>
              <a:pPr/>
              <a:t>3/2/18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80051173-CA5B-4079-870D-63222913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DBAB5D61-9567-4716-9555-67F1D59446D7}" type="datetimeFigureOut">
              <a:rPr lang="en-US" smtClean="0"/>
              <a:pPr/>
              <a:t>3/2/18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80051173-CA5B-4079-870D-63222913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AB5D61-9567-4716-9555-67F1D59446D7}" type="datetimeFigureOut">
              <a:rPr lang="en-US" smtClean="0"/>
              <a:pPr/>
              <a:t>3/2/18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80051173-CA5B-4079-870D-63222913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DBAB5D61-9567-4716-9555-67F1D59446D7}" type="datetimeFigureOut">
              <a:rPr lang="en-US" smtClean="0"/>
              <a:pPr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80051173-CA5B-4079-870D-632229136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  <a:prstGeom prst="rect">
            <a:avLst/>
          </a:prstGeo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DBAB5D61-9567-4716-9555-67F1D59446D7}" type="datetimeFigureOut">
              <a:rPr lang="en-US" smtClean="0"/>
              <a:pPr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80051173-CA5B-4079-870D-6322291368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0" descr="SHGP-APBP_wordmark_final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 smtClean="0">
                <a:latin typeface="Arial"/>
                <a:cs typeface="Arial"/>
              </a:rPr>
              <a:t>M5 - TRAINING </a:t>
            </a:r>
            <a:endParaRPr lang="en-US" sz="1200" spc="150" dirty="0">
              <a:latin typeface="Arial"/>
              <a:cs typeface="Arial"/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800" b="0" i="0" kern="1200" cap="none" baseline="0">
          <a:ln w="500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Tx/>
        <a:buSzPct val="73000"/>
        <a:buFont typeface="Arial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Tx/>
        <a:buSzPct val="80000"/>
        <a:buFont typeface="Arial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Tx/>
        <a:buSzPct val="60000"/>
        <a:buFont typeface="Arial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Tx/>
        <a:buSzPct val="80000"/>
        <a:buFont typeface="Arial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Tx/>
        <a:buSzPct val="70000"/>
        <a:buFont typeface="Arial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81000"/>
            <a:ext cx="8382000" cy="5715000"/>
          </a:xfrm>
          <a:prstGeom prst="rect">
            <a:avLst/>
          </a:prstGeom>
          <a:solidFill>
            <a:srgbClr val="4CC1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381000"/>
            <a:ext cx="777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0000"/>
                </a:solidFill>
                <a:latin typeface="Bebas Neue Regular" charset="0"/>
                <a:cs typeface="Bebas Neue Regular" charset="0"/>
              </a:rPr>
              <a:t>Chapter </a:t>
            </a:r>
            <a:r>
              <a:rPr lang="en-US" sz="3600" dirty="0" smtClean="0">
                <a:solidFill>
                  <a:srgbClr val="000000"/>
                </a:solidFill>
                <a:latin typeface="Bebas Neue Regular" charset="0"/>
                <a:cs typeface="Bebas Neue Regular" charset="0"/>
              </a:rPr>
              <a:t>11</a:t>
            </a:r>
            <a:endParaRPr lang="en-US" sz="3600" dirty="0">
              <a:solidFill>
                <a:schemeClr val="bg1"/>
              </a:solidFill>
              <a:latin typeface="Bebas Neue Regular" charset="0"/>
              <a:cs typeface="Bebas Neue Regular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Bebas Neue Regular" charset="0"/>
                <a:cs typeface="Bebas Neue Regular" charset="0"/>
              </a:rPr>
              <a:t>Time value of money</a:t>
            </a:r>
            <a:endParaRPr lang="en-US" sz="6000" dirty="0">
              <a:solidFill>
                <a:schemeClr val="bg1"/>
              </a:solidFill>
              <a:latin typeface="Bebas Neue Regular" charset="0"/>
              <a:cs typeface="Bebas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6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219200"/>
            <a:ext cx="6553200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Amount of Total Interest Increases with # </a:t>
            </a:r>
            <a:r>
              <a:rPr lang="en-US" sz="1800" dirty="0" err="1" smtClean="0"/>
              <a:t>Compoundings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400" dirty="0" smtClean="0"/>
              <a:t>(see additional examples pg. 2 of 7)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Semi Annual – 2 times per year</a:t>
            </a:r>
          </a:p>
          <a:p>
            <a:pPr marL="0" indent="0">
              <a:buNone/>
            </a:pPr>
            <a:r>
              <a:rPr lang="en-US" sz="1800" dirty="0" smtClean="0"/>
              <a:t>2 per year * 3 years = 6 </a:t>
            </a:r>
            <a:r>
              <a:rPr lang="en-US" sz="1800" dirty="0" err="1" smtClean="0"/>
              <a:t>compoundings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$3400.95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Monthly – 12 times per year</a:t>
            </a:r>
          </a:p>
          <a:p>
            <a:pPr marL="0" indent="0">
              <a:buNone/>
            </a:pPr>
            <a:r>
              <a:rPr lang="en-US" sz="1800" dirty="0" smtClean="0"/>
              <a:t>12 per year * 3 years = 36 </a:t>
            </a:r>
            <a:r>
              <a:rPr lang="en-US" sz="1800" dirty="0" err="1" smtClean="0"/>
              <a:t>compoundings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&gt;3400.95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Compound Interest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5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143000"/>
            <a:ext cx="6553200" cy="5334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Future Value Factor = (1 + r/c)^n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	r = annual rate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c = number </a:t>
            </a:r>
            <a:r>
              <a:rPr lang="en-US" sz="1800" dirty="0" err="1" smtClean="0"/>
              <a:t>compoundings</a:t>
            </a:r>
            <a:r>
              <a:rPr lang="en-US" sz="1800" dirty="0" smtClean="0"/>
              <a:t> per year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n = total </a:t>
            </a:r>
            <a:r>
              <a:rPr lang="en-US" sz="1800" dirty="0" err="1" smtClean="0"/>
              <a:t>compoundings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Example: Semi Annual, 10%, $10000 investment, 3 year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r = .10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c = 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n = (3 * 2) = 6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Factor =  (1+.1/2)^6 = 1.340095 (see pg. 326)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Factor * Investment  = Total Value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1.340095 * 10000 = 13,400.95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Compound Interest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3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0" y="1219200"/>
            <a:ext cx="4495800" cy="5257799"/>
          </a:xfrm>
        </p:spPr>
        <p:txBody>
          <a:bodyPr anchor="ctr"/>
          <a:lstStyle/>
          <a:p>
            <a:pPr marL="0" indent="0">
              <a:buNone/>
            </a:pPr>
            <a:r>
              <a:rPr lang="en-US" sz="1800" b="1" dirty="0" smtClean="0"/>
              <a:t>Example:</a:t>
            </a:r>
          </a:p>
          <a:p>
            <a:pPr marL="0" indent="0">
              <a:buNone/>
            </a:pPr>
            <a:r>
              <a:rPr lang="en-US" sz="1800" dirty="0" smtClean="0"/>
              <a:t>Monthly, 10%, 10,000 Investment, 3 year</a:t>
            </a:r>
          </a:p>
          <a:p>
            <a:pPr marL="0" indent="0">
              <a:buNone/>
            </a:pPr>
            <a:r>
              <a:rPr lang="en-US" sz="1800" dirty="0" smtClean="0"/>
              <a:t>Future Value Factor = (1 + r/c)^n</a:t>
            </a:r>
          </a:p>
          <a:p>
            <a:pPr marL="0" indent="0">
              <a:buNone/>
            </a:pPr>
            <a:r>
              <a:rPr lang="en-US" sz="1800" dirty="0" smtClean="0"/>
              <a:t>r = annual rate</a:t>
            </a:r>
          </a:p>
          <a:p>
            <a:pPr marL="0" indent="0">
              <a:buNone/>
            </a:pPr>
            <a:r>
              <a:rPr lang="en-US" sz="1800" dirty="0" smtClean="0"/>
              <a:t>c = number </a:t>
            </a:r>
            <a:r>
              <a:rPr lang="en-US" sz="1800" dirty="0" err="1" smtClean="0"/>
              <a:t>compoundings</a:t>
            </a:r>
            <a:r>
              <a:rPr lang="en-US" sz="1800" dirty="0" smtClean="0"/>
              <a:t> per year</a:t>
            </a:r>
          </a:p>
          <a:p>
            <a:pPr marL="0" indent="0">
              <a:buNone/>
            </a:pPr>
            <a:r>
              <a:rPr lang="en-US" sz="1800" dirty="0" smtClean="0"/>
              <a:t>n = total </a:t>
            </a:r>
            <a:r>
              <a:rPr lang="en-US" sz="1800" dirty="0" err="1" smtClean="0"/>
              <a:t>compoundings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Compound Interest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1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Compound Interest</a:t>
            </a:r>
            <a:endParaRPr lang="en-US" dirty="0"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8400" y="1219200"/>
            <a:ext cx="4495800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Example: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Monthly, 10%, 10,000 Investment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Future Value Factor = (1 + r/c)^n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r = annual rate = .1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c = number </a:t>
            </a:r>
            <a:r>
              <a:rPr lang="en-US" sz="1800" dirty="0" err="1" smtClean="0"/>
              <a:t>compoundings</a:t>
            </a:r>
            <a:r>
              <a:rPr lang="en-US" sz="1800" dirty="0" smtClean="0"/>
              <a:t> per year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n = total </a:t>
            </a:r>
            <a:r>
              <a:rPr lang="en-US" sz="1800" dirty="0" err="1" smtClean="0"/>
              <a:t>compoundings</a:t>
            </a: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52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Compound Interest</a:t>
            </a:r>
            <a:endParaRPr lang="en-US" dirty="0"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8400" y="1219200"/>
            <a:ext cx="4495800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Example: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Monthly, 10%, 10,000 Investment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Future Value Factor = (1 + r/c)^n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r = annual rate = .1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c = number </a:t>
            </a:r>
            <a:r>
              <a:rPr lang="en-US" sz="1800" dirty="0" err="1" smtClean="0"/>
              <a:t>compoundings</a:t>
            </a:r>
            <a:r>
              <a:rPr lang="en-US" sz="1800" dirty="0" smtClean="0"/>
              <a:t> per year = 12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n = total </a:t>
            </a:r>
            <a:r>
              <a:rPr lang="en-US" sz="1800" dirty="0" err="1" smtClean="0"/>
              <a:t>compoundings</a:t>
            </a: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027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Compound Interest</a:t>
            </a:r>
            <a:endParaRPr lang="en-US" dirty="0"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8400" y="1219200"/>
            <a:ext cx="4495800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Example: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Monthly, 10%, 10,000 Investment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Future Value Factor = (1 + r/c)^n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r = annual rate = .1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c = number </a:t>
            </a:r>
            <a:r>
              <a:rPr lang="en-US" sz="1800" dirty="0" err="1" smtClean="0"/>
              <a:t>compoundings</a:t>
            </a:r>
            <a:r>
              <a:rPr lang="en-US" sz="1800" dirty="0" smtClean="0"/>
              <a:t> per year = 12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n = total </a:t>
            </a:r>
            <a:r>
              <a:rPr lang="en-US" sz="1800" dirty="0" err="1" smtClean="0"/>
              <a:t>compoundings</a:t>
            </a:r>
            <a:r>
              <a:rPr lang="en-US" sz="1800" dirty="0" smtClean="0"/>
              <a:t> = 12 * 3 = 36</a:t>
            </a:r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121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0" y="4800600"/>
            <a:ext cx="65532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FVF = (1 + .1/12)^36 = 1.34818</a:t>
            </a:r>
          </a:p>
          <a:p>
            <a:pPr marL="0" indent="0">
              <a:buNone/>
            </a:pPr>
            <a:r>
              <a:rPr lang="en-US" dirty="0" smtClean="0"/>
              <a:t>Factor * Investment = 1.34818 * 10000 = $13,481.82</a:t>
            </a:r>
          </a:p>
          <a:p>
            <a:pPr marL="0" indent="0">
              <a:buNone/>
            </a:pPr>
            <a:r>
              <a:rPr lang="en-US" b="1" dirty="0" smtClean="0"/>
              <a:t>Number of </a:t>
            </a:r>
            <a:r>
              <a:rPr lang="en-US" b="1" dirty="0" err="1" smtClean="0"/>
              <a:t>compoundings</a:t>
            </a:r>
            <a:r>
              <a:rPr lang="en-US" b="1" dirty="0" smtClean="0"/>
              <a:t> increased interest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Compound Interest</a:t>
            </a:r>
            <a:endParaRPr lang="en-US" dirty="0"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8400" y="1219200"/>
            <a:ext cx="4495800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Example: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Monthly, 10%, 10,000 </a:t>
            </a:r>
            <a:r>
              <a:rPr lang="en-US" sz="1800" dirty="0" smtClean="0"/>
              <a:t>Investment, 3 year</a:t>
            </a:r>
            <a:endParaRPr lang="en-US" sz="1800" dirty="0" smtClean="0"/>
          </a:p>
          <a:p>
            <a:pPr marL="0" indent="0">
              <a:buFont typeface="Arial"/>
              <a:buNone/>
            </a:pPr>
            <a:r>
              <a:rPr lang="en-US" sz="1800" dirty="0" smtClean="0"/>
              <a:t>Future Value Factor = (1 + r/c)^n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r = annual rate = .1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c = number </a:t>
            </a:r>
            <a:r>
              <a:rPr lang="en-US" sz="1800" dirty="0" err="1" smtClean="0"/>
              <a:t>compoundings</a:t>
            </a:r>
            <a:r>
              <a:rPr lang="en-US" sz="1800" dirty="0" smtClean="0"/>
              <a:t> per year = 12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n = total </a:t>
            </a:r>
            <a:r>
              <a:rPr lang="en-US" sz="1800" dirty="0" err="1" smtClean="0"/>
              <a:t>compoundings</a:t>
            </a:r>
            <a:r>
              <a:rPr lang="en-US" sz="1800" dirty="0" smtClean="0"/>
              <a:t> = 12 * 3 = 36</a:t>
            </a: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921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133600"/>
            <a:ext cx="6553200" cy="1600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Get your calculators ready, using 10bii</a:t>
            </a:r>
          </a:p>
          <a:p>
            <a:r>
              <a:rPr lang="en-US" sz="1800" dirty="0" smtClean="0"/>
              <a:t>Shift, DISP, </a:t>
            </a:r>
            <a:r>
              <a:rPr lang="en-US" sz="1800" i="1" dirty="0" smtClean="0"/>
              <a:t>#</a:t>
            </a:r>
            <a:r>
              <a:rPr lang="en-US" sz="1800" dirty="0" smtClean="0"/>
              <a:t> (number value for decimal)</a:t>
            </a:r>
          </a:p>
          <a:p>
            <a:r>
              <a:rPr lang="en-US" sz="1800" dirty="0" smtClean="0"/>
              <a:t>Shift, C ALL (clear values between problems)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886200"/>
            <a:ext cx="914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xP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/YR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>
            <a:stCxn id="5" idx="3"/>
            <a:endCxn id="5" idx="1"/>
          </p:cNvCxnSpPr>
          <p:nvPr/>
        </p:nvCxnSpPr>
        <p:spPr>
          <a:xfrm flipH="1">
            <a:off x="1447800" y="4209366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24150" y="3886200"/>
            <a:ext cx="1066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I/YR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NOM%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2900" y="3886200"/>
            <a:ext cx="990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PV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EFF%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5450" y="3886200"/>
            <a:ext cx="990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PMT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P/YR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886200"/>
            <a:ext cx="1066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FV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AMORT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0" name="Straight Connector 19"/>
          <p:cNvCxnSpPr>
            <a:stCxn id="14" idx="1"/>
            <a:endCxn id="14" idx="3"/>
          </p:cNvCxnSpPr>
          <p:nvPr/>
        </p:nvCxnSpPr>
        <p:spPr>
          <a:xfrm>
            <a:off x="2724150" y="4209366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1"/>
            <a:endCxn id="15" idx="3"/>
          </p:cNvCxnSpPr>
          <p:nvPr/>
        </p:nvCxnSpPr>
        <p:spPr>
          <a:xfrm>
            <a:off x="4152900" y="4209366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1"/>
            <a:endCxn id="16" idx="3"/>
          </p:cNvCxnSpPr>
          <p:nvPr/>
        </p:nvCxnSpPr>
        <p:spPr>
          <a:xfrm>
            <a:off x="5505450" y="4209366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" idx="1"/>
            <a:endCxn id="17" idx="3"/>
          </p:cNvCxnSpPr>
          <p:nvPr/>
        </p:nvCxnSpPr>
        <p:spPr>
          <a:xfrm>
            <a:off x="6858000" y="4209366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Lump Sum Calculators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0" y="1143000"/>
            <a:ext cx="4724400" cy="4114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Future Value of $1: use monthly example</a:t>
            </a:r>
          </a:p>
          <a:p>
            <a:pPr marL="0" indent="0">
              <a:buNone/>
            </a:pPr>
            <a:r>
              <a:rPr lang="en-US" dirty="0" smtClean="0"/>
              <a:t>PV = -10000</a:t>
            </a:r>
          </a:p>
          <a:p>
            <a:pPr marL="0" indent="0">
              <a:buNone/>
            </a:pPr>
            <a:r>
              <a:rPr lang="en-US" dirty="0" smtClean="0"/>
              <a:t>FV = unknown</a:t>
            </a:r>
          </a:p>
          <a:p>
            <a:pPr marL="0" indent="0">
              <a:buNone/>
            </a:pPr>
            <a:r>
              <a:rPr lang="en-US" dirty="0" smtClean="0"/>
              <a:t>r  = 10      on calculator I/Y</a:t>
            </a:r>
          </a:p>
          <a:p>
            <a:pPr marL="0" indent="0">
              <a:buNone/>
            </a:pPr>
            <a:r>
              <a:rPr lang="en-US" dirty="0" smtClean="0"/>
              <a:t>c = 12       on calculator p/</a:t>
            </a:r>
            <a:r>
              <a:rPr lang="en-US" dirty="0" err="1" smtClean="0"/>
              <a:t>yr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 = 36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FV = $13,481.82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Example: Try semi annual example, 10%, $10,000</a:t>
            </a:r>
            <a:endParaRPr lang="en-US" dirty="0"/>
          </a:p>
        </p:txBody>
      </p:sp>
      <p:pic>
        <p:nvPicPr>
          <p:cNvPr id="4098" name="Picture 2" descr="C:\Users\Kim\AppData\Local\Microsoft\Windows\Temporary Internet Files\Content.IE5\FO2FR8CV\MC900434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181600"/>
            <a:ext cx="990457" cy="9904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5486400"/>
            <a:ext cx="571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me introduce you to the power of this tool.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Lump Sum Calculators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6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590800" y="2895600"/>
            <a:ext cx="457200" cy="381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590800" y="3200400"/>
            <a:ext cx="457200" cy="381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48000" y="3733800"/>
            <a:ext cx="685800" cy="6096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048000" y="3733800"/>
            <a:ext cx="685800" cy="6096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Lump Sum Calculators</a:t>
            </a:r>
            <a:endParaRPr lang="en-US" dirty="0">
              <a:latin typeface="Arial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286000" y="11430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Arial"/>
              <a:buNone/>
            </a:pPr>
            <a:r>
              <a:rPr lang="en-US" b="1" dirty="0" smtClean="0"/>
              <a:t>Future Value of $1: </a:t>
            </a:r>
            <a:r>
              <a:rPr lang="en-US" b="1" dirty="0"/>
              <a:t>s</a:t>
            </a:r>
            <a:r>
              <a:rPr lang="en-US" b="1" dirty="0" smtClean="0"/>
              <a:t>emi annual, 10%, $10,000</a:t>
            </a:r>
            <a:endParaRPr lang="en-US" b="1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PV = -10000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FV = unknown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r  = 10          on calculator I/Y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c = 12   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   on calculator p/</a:t>
            </a:r>
            <a:r>
              <a:rPr lang="en-US" dirty="0" err="1" smtClean="0"/>
              <a:t>yr</a:t>
            </a: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n = 36   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FV = $</a:t>
            </a:r>
            <a:r>
              <a:rPr lang="en-US" dirty="0" smtClean="0"/>
              <a:t>13,481.82       </a:t>
            </a:r>
            <a:r>
              <a:rPr lang="en-US" dirty="0" smtClean="0">
                <a:solidFill>
                  <a:srgbClr val="FF0000"/>
                </a:solidFill>
              </a:rPr>
              <a:t>$13,400.96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6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m\AppData\Local\Microsoft\Windows\Temporary Internet Files\Content.IE5\6MUSRZW7\1111121758b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86200"/>
            <a:ext cx="1771651" cy="2362200"/>
          </a:xfrm>
          <a:prstGeom prst="rect">
            <a:avLst/>
          </a:prstGeom>
          <a:noFill/>
        </p:spPr>
      </p:pic>
      <p:pic>
        <p:nvPicPr>
          <p:cNvPr id="3075" name="Picture 3" descr="C:\Users\Kim\AppData\Local\Microsoft\Windows\Temporary Internet Files\Content.IE5\EKG57X00\022313145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2590800" cy="1943100"/>
          </a:xfrm>
          <a:prstGeom prst="rect">
            <a:avLst/>
          </a:prstGeom>
          <a:noFill/>
        </p:spPr>
      </p:pic>
      <p:pic>
        <p:nvPicPr>
          <p:cNvPr id="8" name="Content Placeholder 3" descr="480_Swanson_Farms_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733800"/>
            <a:ext cx="2819400" cy="2255520"/>
          </a:xfrm>
          <a:prstGeom prst="rect">
            <a:avLst/>
          </a:prstGeom>
        </p:spPr>
      </p:pic>
      <p:sp>
        <p:nvSpPr>
          <p:cNvPr id="43010" name="AutoShape 2" descr="data:image/jpeg;base64,/9j/4AAQSkZJRgABAQAAAQABAAD/2wCEAAkGBxQHERUREhQWFBQXEhgYFxcYFxcZHBwYFxgWGSAXFxobHCggGB4lHxobITEiJikrLjAuHCAzODMtNygtLisBCgoKDg0OGxAQGzAmICYtNjgwNjcyNTA0NC83NC83NC8sNC8vLzQsLDQ0LzQ0LzQsNCwvLCw0LCwsLCwsLCwsLP/AABEIAOEA4QMBEQACEQEDEQH/xAAbAAEAAgMBAQAAAAAAAAAAAAAABgcCAwUEAf/EAEkQAAEDAgMDBwkFBgQEBwAAAAEAAgMEEQUSIQYxQQcTIlFhgbIUMjM0cXJzkbNSobHB0RUjNUJ0kkOChMI2VGKDFiRTotLh8P/EABoBAQACAwEAAAAAAAAAAAAAAAAEBgECBQP/xAA+EQACAQMABgYIBQMDBQEAAAAAAQIDBBEFEiExcbEGE0FRYYEiMzRSkaHB0RQycuHwFUKCIzXiJJLC0vFT/9oADAMBAAIRAxEAPwC7lg2CAIAgPrVkwyD7X7cS7OVHM8zG8Fgc053A2JI1GXfootWvKEsYLDo3Q1K8o9ZrtPON37nQxXaiXAMjquEc28gB8Ti7KeOZrgDu1Fu1byquH5kRbfRtO7yrefpLsksZ4Yz8znbT7fOwkxPhjjmhljL2PzuBNrA3bl01K86tw44wspkqw0HG41o1JOMovDWF5dp78W2kqaI0kbadj5qgHo84bNIDTvy7rEk+xbzqzWqktrI9vo+3q9bOVRqMO3G/f4nOr9tamirBRGCEyEsAIkflu8A/ZWsq81PVwiTR0Pb1LZ3KnLVWexZ2eZ6K/ayqwt8zJ6eMc3TumY5ryQ8NexvVp533JKtOLaa7Dyo6Ltq8ISpVHtlqvZu2N/Q1Y1tfV4LBFNNTRDnTYM5x2YdHN0ujbuSdacIptbz0tdFWtzVlTp1H6PbhY8tpnNtbV08dPO6mjMM/N9JsjujzhFg4Eb9UdaaSljYzWOi7Wc6lJVHrQzsxvx3bSbOOXUqUV9LJzKWvkxFolhDOaOrcxN3tv5wt5oPC+vX1LRScllbiZUoU6MnTqN6y347PDxwcaXbbK4MbSyuk8oMHN3aDna0OJ32y6772truXk6+3GO3BOjofK1nVio6utnbuzj4+HfsMcV23/ZVQymkp3c48MtaRpA5w2AJt1pO41ZarRm30N19F1oVPRWex9h0ocef5W2klgdG57HPa/O1zSG77W1W6qPX1WiJKxh+GdeFTKTSaxh7TbRY82qrKiktYwsjN76uLgS7TqF2/NZjUTm49xrVspQtqdf3m/LG747TlQ7Zump5aoUrxDGSC4vaM2U5TkFtbFeartxcsbETJaIjGtGh1q1peD2cTGh20diFPJVR0r3RxkhwEjc2gBJDeIAN0VduLkoma2h40q8aE6qTlu2PBhi23owyOCZ1O8snjD2kPb1AkEdl1iVxqpPG82ttCOvOdNVFmDw9jOnNjk8UPPikc9uQPs2VhdlIve1tdOAXo6klHOqRI2VGVXqutSecbU8ZOhgmJDGKeOoDS0PbcAm5GpH5LaE9eKkRrq3dvWlSbzg9i2PAIAgCAIAgCAIAgPrVkwyoOV711v9O3xPXPuvz+ReOjXsr/AFfREj5WatjKOOM2zukaW9YDQbn8u9et01qJHK6OUpu5lNbknkge0dBJh1JRslBa4tqHZTvDXPaQD1ddu1RKkXGCT8Sx2NenWua0qbysxWeCZdEGHtlfBOb5o4HMaOH7zmyT7ejbvK6ajlplClXlGE6S3OWX5Z+5XG0P/EDPiQeAKJU9eWqy/wBmlwlzLHxTBmYk5r3EghhZpbVrnxvIPfGPmVLlBSeSq293OjFxj2vPnhr6kP5ZPQU/xj4Co13uXE7nRj1tT9P1O/gNC3EsLp4nbjBCb9RblcD8wF60461JJ9yObeVpUdIVJx96Xzyjt4hEZ4pGDe6NzR7S0he0llNHPoyUKkZPsaKv2M25OCNbR1bSGRkszjzmWJBa8cQDcXCg0a+otWRb9KaFVy3cW72vbjsfiuJY0OHxVEraphBuC4EEEOzMY0OB91ttOtTFFN6yKtKvVhTdCXDhht4+LK22/wD4xD/p/qlQq/rl5cy16G/2yf8AlyLPrKRjpI53GxhD9dPNc3W54DQHuU5pZUu4qNKrJQlSX92PluKqwOvkocZJlGR07y1w00EwDmD2joj2qDCTVbb2lxu6FOrotKntUFs/x2P6k42uo24fhM0TPNbDb/3C57zqpNWOrSaRXtG1ZVtIwnLe2c3khGajlB/5h3gYtLX8j4kvpJsuo/p+rOHyqUQw6Cjhbq1jJGj2AMA+5edzHVUUdDo9WdarWqPe2nzLAwiuaBTwXGY0geRfWzRE3d1HMfkpUJLZHwK3c0ZZqVexTxz+x7cNoGYZE2GO4Y2+UHgCSbfetoxUVhEevXlXqOpPezesnmEAQBAEAQBAEAQH1qyYZUHK9663+nb4nrn3X5/Iu/Rr2V/q+iLRw/B6eis6KCKN1hq2NoPzAuVNjCK3IqFa7r1cqc5NeLZXXLR6Sn+FL+LFDvN64MtHRf8AJU4r6ln0fo2e438Apy3FRq/nfEqzaH/iBnxIPAFCqevLjZf7NLhLmWypxSyveWT0FP8AGPgKh3e5cSzdGPW1P0/UlOxvqFL/AE8fhC96Pq48Dj6T9sq/qfM68sgiaXONgAST2DW69dxCjFyaSIntbsTFtADNGRHOQOmPNeP+sf7hru3qPVoKe1bztaN0xVtP9Oe2Hd2rh9jw8lLpKdlTSyXvDPa17gFwILW9l23/AM1+K1tcrMX2MkdIVTnKlXh/dH+Z+OPI4G3/APGIf9P9Urxr+uXlzOlob/bJ/wCXIsvHXubFlawvL3NZlFrlpPS84gDo33qbPcVO0UXUzJ4S258ezd4lX8pLZKeqhqzCYiQLBzmuu+FwcNWE20IHdooVxlSUsFv0G6c7edup63xWyXFE52xqRWYTNI3c+AOHeWlSazzSb8Cu6MpunpGEH2S+5zOSD1OT+oPgYtLX8j4kzpL7TH9P1ZzOWfdT/wDc/Bi0u+wldF99Ty+pKcC2fip3U9TFGyM+S5X5QG5i4RkEgDU6O13r3hTSaku45F3fVZxqUZybWvlZ24xn9iR3zDRexy8YMVgyEAQBAEAQBAEAQH1qyYZU3KzQyiZk8gYGuBjYGuLiQ27szrtAbe+4X9qgXUXnLLp0crU+qdKGcra8rG/ZhbXn5Hbo+VKDI3nIZWvtqG5XDuJIJ07AvRXccbUc+r0ar671JprxyvvzIXtxtKNp5GFsZjaxrmi5uTmym5AGm7rKiVKrq4cljzz9Ed7ROjnYwacst4+RLaDlRjZG0SQPDgLdFwI07TY/cvR3lVPEYJr9WP8AxZxavRqo5twqLHiiG4ntH5biArhHls5hDC6/mADUgaX/AP11q6rc9fB3aGj+qs/wrlnKe3HeTiLlUhLRmgkDragFpF+w6X+Sy72tnZBf9z/9Svy6M1c+jNY8yMbc7YN2lbGxkTmBjy67iDe7bWsN2/rWs68qqWtFLzz9EdfROiZWUpSlJPKwdrZnlFioKeOCWJw5uNrA4HMHZRa9rXCO7q04pQgpf5Y+jOff6Aq1a0qsJL0nnG7B0K7lHpqmJ8Ya+7mOaOid7gR1dq83f3L2Okv+/wD4kel0fuIVIybWxpnzCtpqnDYmwOppKjIxobJdsZLbC2ZpJNxuvfVeVLTVNQWs18f+IuNG29ao6iqKGXtW/wCD2fDsPXg+LDDBIfJ5nSSyulkNh57uDeoAAAfPio8dOqLeIx2v3/8AieNzaOs4rrIpRWFwXf4kQ2j8pxitbVile0M5uzS5tzzbs2p4XXrLSlvOWs5JfH7Hbsvw9vaug6qec7eKwSs7VzyzRudQyhjQ6/TaTd2UZrcbDN816S03RxlNZ4v/ANTjf0ujGlJKusvHY/H9jnbeVr9oIWxR0suYPDs5yi28WsdTcexeP9Zp1VipiPnn/wAUStEUIWlVznVWMYxtPEMQq3YaaB1I8uyZBJmFsua+ove4Gm9en9Wt9TU1ljv2/b6kj8Pa/jvxSqrGc4x24PVsJXzbPROhkpZSHSF+YFunRaLWv2LT+sUqUcQal54+jPHS9Cld1FUhVWxYxt8Tx7fyz7SOjEdNI1sYd0iW6l2XhwtZHpajVinNqL45+iPbQ8KNkpOdRNvHyO7RbTVLxDSR0vNSuZla+V/Q6DNXdEEk9in2t/Gv6NPDx4/sjnVdG26c7idXMU8tJbdr8ST7N0D8LpYoZCHPa05nAkgkuJvc6nep9OLjBJnIvq8K9xKpBYT3HRW5GCAIAgCAIAgCAID61ZMMrzll9FTfEf4Qol3uRZ+jHrKnBcyrlBLeEAQBAEAQBAfWkgi2+4t7eCPdtDxjaWvgNE6kiBkcXSvs6RztTmI83sDd1hpv61TLytGpUagsRWxcO/zKdd1o1KjUFiK2Lh3+Z0VFIwQBAEAQBAEBpZ65Se/L9NWfo3vlxXJm0/ZqvBcyZFW84BisGwQBAEAQBAEAQBAfWrJhlecsvoqb4j/CFEu9yLP0Y9ZU4LmVcoJbwgCAIAgCAIDZTSCJ7XEXDXtJHWAQbLWcXKLS7Uazi5RaXai3KbEI6rJkdfOzOB1NPE9WuntuqTOhOnnWW548ymToThnWW548z0ryPIIAgCAIAgCA0s9cpPfl+mrP0b3y4rkzafs1XguZMirecAxWDYIAgCAIAgCAIAgPrVkwyvOWX0VN8R/hCiXe5Fn6MesqcFzKuUEt4QBAEAQBAEAQFj7D4aKKnEh8+XpH3f5R+feqtpa4dStqLdHZ59pWNK3DqVtTsjs8+0kS5ZzAgCAIAgCAIDSz1yk9+X6as/RvfLiuTNp+zVeC5kyKt5wDFYNggCAIAgCAIAgCA+tWTDK85ZfRU3xH+EKJd7kWfox6ypwXMq5QS3hAEAQBAEAQHwoZLkomCONgGgEbQB2BoVFqtucm+9lHqNucm+9m5aGgQBAEAQBAEBpZ65Se/L9NWfo3vlxXJm0/ZqvBcyZFW84BisGwQBAEAQBAEAQBAfWrJhlecsvoqb4j/CFEu9yLP0Y9ZU4LmVcoJbwgCAIAgCAIDfQVPkcrJLXDXAkb7jiO8XXnWp9ZTcO9HnWp9ZBw7y34HiRrXN80tBHsIuPuVHmnGTT3lKkmpNPeZrBgIAgCAIAgCA0s9cpPfl+mrP0b3y4rkzafs1XguZMirecAxWDYIAgCAIAgCAIAgPrVkwyvOWX0VN8R/hCiXe5Fn6MesqcFzKuUEt4QBAEAQBAEBnA0Pc0G9i5oNt9iQDbtWs21FtdxrJtRbXcW9htL5DEyK+bI0Nv1gKk16vW1JTxjLKZWqdbUlPG9noXkeQQBAEAQBAEBpZ65Se/L9NWfo3vlxXJm0/ZqvBcyZFW84BisGwQBAEAQBAEAQBAfWrJhlecsvoqb4j/CFEu9yLP0Y9ZU4LmVcoJbwgCAIAgCA+IDpTYFUQRc86MhgF73FwOsi9wosb2hKp1altI0byhKp1altLUpjdjfcb+AVOn+Z8SoT/M+JsWpqEAQBAEAQBAaWeuUnvy/TVn6N75cVyZtP2arwXMmRVvOAYrBsEAQBAEAQBAEAQH1qyYZXnLL6Km+I/whRLvciz9GPWVOC5lXKCW8IAgN9C2Nzxzzntj1uWAF3YBfTvXnVdRR/wBNJvx3HnVdRR/00m/Hcd6DEsPhFvJZHdri0nxLmzt7+Tz1qXDP2OdO3vpPPWpcM/Y2PwelxhpNG8tlAvzTzvt1X1HtuQtVd3NvLFzHMe9fz7Gqurm3li4WY96Nmz2CjDg6qrW5Gs8xr+vry8TusOta3t46zVC2eW97X35mt5eOs1Qtnlve19+Z3tmsZfjTppDZsbSGtZx68zjxP3LnX1pG2jCC2ye9/RHPvrSNtGEFtb3v6I8lftG6GmZOwg/+aczh0o2ufu/y5dete1HR8ZV5Upe6nwbx9cnrRsIyrulL3U+D2fUkOHVzMSYJIzmBHeOxw4FcyvRnRnqTWP52HOrUZ0Zas1j+dgrq6PD25pXhg4XO/wBg4pRo1KzxTWTFKjOq8QWTgTbcwMNmskcOsBo/F110o6FrtZbS/nA6UdD12stpfzgZUu21PM6zg+PtcAR32Jstamh68VlNM1qaIrxWU0yRQytnaHNIc07iDcH2FcuUZRerJYZzJRcXqyWGZrBgIDSz1yk9+X6as/RvfLiuTNp+zVeC5kyKt5wDFYNggCAIAgCAIAgCA+tWTDK85ZfRU3xH+EKJd7kWfox6ypwXMq5QS3hAEB9ym17G17X4X32v1rGVnAys4M4GsdmzuLdOjYXueo6iw7VrJyWNVZ7zWTksaqz3n3ydwjEtujzmQG/8wAdp7ARqmvHX6vtxny3GNeOvqduM+W4wfIX7yT7ST+K2UUtyNlFLcjZSOfmyMdlz9E9LKCDwcepaVFDGtJZxt3Z+BpUUMa0lnG3dn4Hbj2WnnZaOSKS2uRsgNibXPUNygPSdGEszjJeLRBekqMZZlFrxwcysw+fCCC9r477nA6Hf/M02vpuUulXo3C9Bp/zxJdOvRuF6LT/niaJY3yN5513NL8uYm/Stmt+a9IyhGXVrfjPkbxlBS6tb8Z8jNhh5qzhLzutiC3J2Ag6/JatVusymtXzyYfW6+zGr55MIqN8sb5WtJYwgOPVm3e38tFtKrCM1Bva9xmVWEZqDe17jr7H4ucNmDHH91IbEdTjoHD8D7exQdJ2irUtZfmXLuIWkrVVqWsvzLl3FlqqFWCA0s9cpPfl+mrP0b3y4rkzafs1XguZMirecAxWDYIAgCAIAgCAIAgPrVkwyvOWX0VN8R/hCiXe5Fn6MesqcFzKuUEt4QBAdGhrxFBJC6LnGuOYG5GR1sua4HsUWrQcqsakZYa2cV3EarRcqsakZYa2cV3HgijMps0Fx6gCT8gpMpKKy3gkSkorLeDu7QyOjhhgMIhDXEhpka5503uA3X139S51lGMqs6qnrZ8MLyOfZxjKrOqp62fDC8jiPgfGLuY4DrLSPxC6CnF7E18SepxexNfE1rY2OpQQU8dnGpdG/rZE/Tv4qHWnXeUqaa8WiJVnXeUqaa8WiwsIqWYpBlMjZxazjlLbjhmadxtvVZuac6FXKi4923kyt3FOdCrlRce7byZpp9nIoY5YT0opH5g3iw2/lPZpb81vPSFWU4VFskljjx+ptO/qSnGpukljjx+px37BNvpM63C7QT8//AKU9abljbBfEnLTUsbYL4kjpsIipoDTtByOa4O11OYWJJ61yp3VSdZVm9q+hzJ3VSdVVm9q+hx//AAPT/al/ub/8VO/rNfuXwf3Jv9Yr9y+D+5JWDKAN+m9clvLycp7WfUBpZ65Se/L9NWfo3vlxXJm0/ZqvBcyZFW84BisGwQBAEAQBAEAQBAfWrJhlecsvoqb4j/CFEu9yLP0Y9ZU4LmVcoJbwgPZhFAcTmZEP5jqepo1J+S8LmuqFJ1H2c+w8bisqNJzfZz7DvbXVraIeRQAMY0DnLDUk2IaTx4ErnaNoyq/9TVeW9xztHUZVP+pqvLe44WCwy1EzWwEtk1s4EjKOJJ6l0LqdKFJuqsru7zoXM6UKTdVZXd3lgYRh1NhkfPXDjvdNJvJ4lpPD2feq1c3FxWn1eMd0V9cFbuK9xWn1eMd0V+x6Y8fpao5BMx1+Bv8A7hZeUrG5prWcGv54Hk7K5gtZwa/ngcLaXZJrmmanGVwFzGLBpA4sHA9m5dGw0pJNU6zyu/t8zo2Ok5JqnWeV39vmeTZPZcVQ5+oacv8AIw6Zh9p3G3UNNy9tI6ScH1dF7e193gj10hpFwfV0nt7X3eCJLLjtJh1o+cY22mVgJA9uUWAXKjZXVb09Vvj+5y42dzW9PVb4/udCkrI61uaN7XjrB/HqUapSnSeJrDI1SlOm8TWGbl5mgQBAEAQGlnrlJ78v01Z+je+XFcmbT9mq8FzJkVbzgGKwbBAEAQBAEAQBAEB9asmGV5yy+ipviP8ACFEu9yLP0Y9ZU4LmVcoJbwgJHsCQKvXeYnhvtu0/hdcvTCf4bZ3r6nM0vn8Ps719TkY1Jz1RM7rlf9ziPyU21jq0ILwRMto6tGC8EdTZhjZBzYdaSaYRnrETW53W6sxACh37knr42RWf8s4Xw3kS/ck9fGyKz/lnC+G87WNYHPj0zrFsUMfQjBvY23uDRu6r9QUC1vaFrTW+UpbX9skG1vKNrTW+UpbX9skdxvZuXBwHOyvYdMzeBPAg6rqWmkKVw9WOx9x07W/pXD1Y7H3Ep2DxN1XE6J5uYyLE78jtwJ7CCuPpe3jTqKcd0uZyNLW8adRTj/dzPftSZnxCKnBL5HZbg2ytAuTfhe1u9RtHqkqjqVXsis8WR7DqlUc6r2RXxZEJtjKmJtwGO7Gu1+8ALuR0vbSeHleR2o6Wt5PDyvI8GAYg7CahrtQM4bI3XzSbG46xv9oUi8oRuKLXbjK4/uSLuhGvRa8Mr+eJa6ppTwgCAIAgNLPXKT35fpqz9G98uK5M2n7NV4LmTIq3nAMVg2CAIAgCAIAgCAID61ZMMrzll9FTfEf4Qol3uRZ+jHrKnBcyrlBLeEB6MPrHUErJW72OvbrHEd4uF5VqUatN05bmedakqtNwluZlik7aqaSRt8rnlwuLHXW3zWLeDp0owlvSMW8HClGEt6R9wes/Z88ctrhrrn2EEH7isXNLrqMqfejFzS62lKn3ot2OQSgOaQ5pFwRqCDxCpUouLw1hlMcXF4awzyYy1j6eUSWyc269/Zofbey9rVzVaGpvye1s5qtHU35IpycSMBlaT+8OU262jq7yV2dNxniL/t+p19NRl6L/ALfqTdV84IQEQxXZt9ZXiQNAhJY57rtGrfOFt5JsOHFdu30hGnaODfpbUvp8DtW+kI07Rwb9Lal9CTYfXMxFpfHq0Pc0Hgcptcdi5NahKjJRnvxk5VajKlLVlvxk9K8jyMIZmzC7SCASLjrabEdx0W0oOLxJG0ouLw0ZrU1CA0s9cpPfl+mrP0b3y4rkzafs1XguZMirecAxWDYIAgCAIAgCAIAgPrVkwyvOWX0VN8R/hCiXe5Fn6MesqcFzKuUEt4QBAEAQHf2b2ilw5zYrc5GXABvEZiB0P0XNvtH0qydTdJLf9/uc69sKdZOe6WN/3+5ZE0TZmljgHNIsQdQQqrGTi1KLwyrxk4tSjsZXsFIcBxKNjSS0vGXXeyS4seux/BWadVXdjKT34+aLJOqrqxlJ78fNFiKsFaCA8uKUf7QhfFmLMzbZhw/UdY4he1vW6mpGpjOD1oVeqqKeM4NGz2GnCqdsRILhcuI3Xcb6L0vbhV6zmt3Yet5cKvWc1uOftVtD+zBzMYJme3TsDrgEdZvuCk6PsOv/ANSb9Ffz4Eiwseu/1Jv0V/PgdPAqQ0NPHG7zg27vecS437blRLuqqtaU1u7OBFuqqq1pSW7s4HuUcjhAaWeuUnvy/TVn6N75cVyZtP2arwXMmRVvOAYrBsEAQBAEAQBAEAQH1qyYZXnLL6Km+I/whRLvciz9GPWVOC5lXKCW8IAgCAIDt7G0vlVWzqYC892g+8hQNJ1dS2l47CBpOpqW0vHYWcqiVQ4uLYa2aqhqHvYxsTTfMQCTfojUiwBJN1PtriUbedKKbcu75k63uJRoTpRTbl/GdiOQSC7SCOsEH8FBcXF4aITTWxoyWDAQBAc2XB21FQKiQ5iwARttYNtxOvSN9ezRSo3coUXShszvff8AZEqN1KFF0obM733/AGOkopFCAIDSz1yk9+X6as/RvfLiuTNp+zVeC5kyKt5wDFYNggCAIAgCAIAgCA+tWTDK85ZfRU3xH+EKJd7kWfox6ypwXMq5QS3hAEAQBAe3B66WglzQC7y0ttlz3BsTYf5VHuaNKrTxV3Lbvx/N54XNGlVhiru378fzedqTFMSqjYNlbpubDl7d5bp81AVto6mstp/5Z+pAVto+Cy2n/lnkzys2YrK7pPab9cj9fvuV7PSVpS2RfwR7PSNpS2RfwRvbs5XYWc8W8f8Apv3/AOU2v8l5vSFlXWrP5r6nm7+zr+jP5r6m8Y3iND6SNzhv6UXXpvYBZef4PR9X8kkuEvuef4Owq/kklwl9zJu1tY82EAJ6hHL+qw9F2i2ufzRh6MtVtc/mjqYfX4hXGxhjibbz3tcLX4hpdcnsUOtQsKSzruT7k19iJWoWNJZU3J9ya+xKAuQckIAgCA0s9cpPfl+mrP0b3y4rkzafs1XguZMirecAxWDYIAgCAIAgCAIAgPrVkwyvOWX0VN8R/hCiXe5Fn6MesqcFzKuUEt4QBAEAQGcEzqdwew5XNNwRwIWs4RnFxkspmsoqcXGSymdeTayrf/i29jGD/aoS0Xar+z5v7kJaMtV/b839zzOx6pcb8+/5gfgF6qxtl/Yj2VlbrZqIzi2iqot07+/KfxCxKwtpb4I1lYW0t8F8yT7NYjXYn0jkMd/Pe3LfTc3LbNY8fvXIvreyobFnW7k+edxyb6hZ0dizrdyfPO4lcLS0dI5j12t9y40mm9iwjjyab2LBmtTAQBAEAQGlnrlJ78v01Z+je+XFcmbT9mq8FzJkVbzgGKwbBAEAQBAEAQBAEB9asmGV5yy+ipviP8IUS73Is/Rj1lTguZVyglvCAIAgCAIAgCA6Oz+G/tadsf8AL5zz/wBI3/PQd6i3lx1FFz7eziRry46ik59vZxLWjjEQDWiwAAAHADgqbKTk8veU9tyeXvMlgwEAQBAEAQGlnrlJ78v01Z+je+XFcmbT9mq8FzJkVbzgGKwbBAEAQBAEAQBAEB9asmGV5yy+ipviP8IUS73Is/Rj1lTguZVyglvCAIAgCAIAgCAmvJxALTScbtZ3Dpfn9y4Gm5vMIcWcHTU9sIeZNFwThhAEAQBAEAQGlnrlJ78v01Z+je+XFcmbT9mq8FzJkVbzgGKwbBAEAQBAEAQBAEB9asmGV5yy+ipviP8ACFEu9yLP0Y9ZU4LmVcoJbwgCAIAgCAIADl132O78k3jeWrhMVPRNJiLGCSzyA4WByjcL6BU24lXqyxNN42bioXEq9R4mm8bNx7/K4/ts/ub+qj9VP3X8CP1c/dfwHlcf22f3N/VOqn7r+A6ufuv4DyuP7bP7m/qnVT91/AdXP3X8B5XH9tn9zf1Tqp+6/gOrn7r+A8rj+2z+5v6p1U/dfwHVz91/AeVx/bZ/c39U6qfuv4Dq5+6/gPK4/ts/ub+qdVP3X8B1c/dfwNcEzZaykyuaelLuIP8Ah9is3R2Li5ZXauTM1ISja1crsXMmpVtK8YrBsEAQBAEAQBAEAQH1qyYZzdoKCmq4i+qY17Imuf0r6ADU6dgXnUjBrMuwlWde4p1NWg2nLZsK/wBjMAp9qZJ6h8Iiha4MjiYSBe1yXm9yQMvUNT1KLRpxqNtrYWbSl9XsYQpRnrTe1t/Tw3nVqtiaelrKZjY2mB5lLg65dmaw2Zmvqw+dbeC3frZbuhFTSxsIVPTFedtUk5PXWMY3Yzvx39nBnO2yoaOjnhoaenjEsr2B77EmNr3ZbtF/O463sBu1WlaME1CK2slaLrXdSlO5rVHqxTwu9rv8Do7V7HUuF0bpooxngAd0ruEltC2UX1vfhbW3sW9WjCMMpbiLo/S1zXuVTqS2T2bNmP09xG9oIqSswyOrp4Wwyc+2OQNJ0OVxI7RoCOwrxmoOnrRWGdazldU7+VCtNyjq5WfL+M6WxextPjtDzkgcJHPeA9rt2U2FhusvSjRjOGWRNKaXuLW71IY1UlswcfYJtPiE4o6injeXh2SQAhwLQSbm+ugNjwXlQUZS1ZInaYdejS/EUajWMZXZtPNSYPFJi3khB5nyhzLX1yta4gX7lhQXW6vZk9al3UWjvxC/Nqp+Z7OU/BYMGliEEYYHRuJAuRdpAG9b3EFBrVPDQN5Wuac3VlnDRN9n9iqJ1NE50DXufExzi4km7mgn2KRChBxTaK/eaYvOvnFTaSbWzicPlJ2YpcNpBNDE2N4la3o3sQ697jjuXnXpRhHMVg6Gg9I3Na46upPKw/kZcnOy9LiVJz00QkeZHjpXsA02FhwS3pRnDMlkxpvSVzRuerpzwkkSr/wXQf8ALR/I/qvb8PT904/9Xvf/ANGQ/lDw2jwIUwjp4wXThz9DrFHbM3fxzAKPXhCGML/4dzQtxd3XWa9R7I4XF7n8iWjZCgLc/k0dst9x3Wv1qR1FLuOL/Vb7W1esZxdl9maHH6fyowNHOF4DASAxrXuaBofOsASe1edKnTnHWwT7/SN7aVuoVR+jjb3vHLuPXs3szHg9bIBG3KyFhhktZ3SMgdnN7OduF7DSyzTpKM3s4HhfaRncWsXrPLb1l2dmMdyJgVJOGYrBsEAQBAEAQBAEAQH1qyYZFuU6oMGHSZf5nMYfY5wuo9y8U2djQNNTvY57E38jmcjvqs39QfpxrW0/K+JL6Te0Q/T9WTtwDrE2NjcdhsRcdxPzUoriyil6WodU44HuNz5aR3NJaPuAXNTzWz4l9qQjDRLjH3Oe36lmbe/w6p+EfxCmXHq5FT0R7bS4lM09SfJJ4uHPQyD2/vGn5gj5Lnp+i0XudNfiYVO3ElyZPdisZdhWGtPNHKZZQJXFvNtJ1DpLEua2+l7W03hSqU3GnuK5pW0jXvn6W3C2dr4djfmdLYTY1mEnyp0rZ5COg5nmNDhqR1k339S3oUVH0m8kTS+l53C6iMXGK3p72RKg/j/+rk8DlHXr/M7Vb/Zv8FzR7eWb00HwX+ILe73o8Oi/qqnFFj4B6rT/ANPH4GqXT/KuBVrz2ip+p8yN8rPqH/fj/NeN1+TzOp0d9s/xZnyU/wAPb8WTxJa+r8zHSH218FyJgpJwyr+VeiNUBU3OWOQQW4Wc3MXjj5xDe5QrqOfS8i39Haypvqe2S1vnjHw2ku2Hrji2HxOcelldG49rCW3+QB7170Ja1NHD0tRVC9mo7s5XntKwjq6vYOpfE06B3muBySN4P+VtQbjcoSc6MsIt7pWulaCnJbfDen3f/S2dl9oY9o4edjBaQbPYbXae7gd4Kn06imsopd/YVLOpqT2rsfedcr0IJisGwQBAEAQBAEAQBAfWrJhkd5QsPOI0ErW72ASAdeQ5iPldeNxHWps6mha6o3kHLc9nxOLyO60s39QfpxrztPyviT+k3tEP0/VkckpDUY4YGX5sVAJZc5cjWBzgRutv7yvDGa2PE6kaqhonrZfm1d/bnOEJsJ/YuORMtZjqhr4/ddfTudcfJZcNSsl4iN1+J0TOXao4fFfttLC29/h1T8I/iFKuPVyKzoj22lxKmjoHQ4XJORYSVcTW9ojbLc/3EjuUFR/02/Eukq8ZaQjSX9sG356v0JzsZHzuCStte7agWte/ncFKpepfmV7SktXSsXntj9Dmcjda7PNBclmRrwL6A3IJA4XuPkvO0e1ol9J6MdWFXG3LRzqD+P8A+rk8DlovX+ZJrf7N/guaPbyzemg+C/xBb3e9Hh0X9VU4osfAPVaf+nj8DVLp/lXAq157RU/U+ZD+UWuGIYa54GgrCz283I9l+/LdR7iWtTz4nb0JRdG+UX7mfik/qe/kp/h7fiyeJbWvq/Mj9IfbXwXI77cVbz08R3QxRvcff5w27gwHvXtr+k13HNdrLqoT99tLyx9WcHG8HnrsOlic6O7g6W2RwN8/Oht82/he3cvKcJOm0dG1u6FK9jNJ7Nm9d2M7vPf5nC5I8UEcdRC7+T96PZax9moHzXlaz2NHR6SWzc6dRduz7E1q6Cn2pp2GRgex7Gvadzm5hcFpG46qS4xqR2nAp169jXag8NPD7nxIlsNgr9n8TqKfMXR+ThwdwILxlzDdmAzj5rwowcKjj4Ha0teQu7CnVxiWtj5bceG75FhlSysGKwbBAEAQBAEAQBAEB9asmGZIYI7SbOuweR7qORscchzPiewvaH69JlnDL1Ea7huXiqTi/QZ1KmkI3EIq5i247E08PHc9jyZ7O7Lswd8k7nc7USkl8lso6RuWsbc5Re3E7glOkovL2s1vdJTuIRpRWrCO5b/i+09OPYBHjQaXdGWN2aKUWzMcNQdfOF7HKdNFtUpqe/eeVnfVLZtR2xexrsa+j8Tz1mDzYqzmamZhhIGcRxuY59rEDMXnKLjWw7FiUJSWJPYelK7o0JdZRg9bsy00vLCya9pNlhjMDKZjxBCwghrYwdW3AtqLDU8FipS1korYjex0m7arKtKOtJ9rZt2W2fOARGDnedj1IBjDSC463NzcdllmnT1FjJppC+V3U63V1Zcf2OdhWxP7DmfNSzmMPblyPjDwBe9gcwK0jQ1HmLJVxpj8VSVOvDOO1PH0Zoh2DdDV+W+U/vecL7c0MtyCDpnvax61j8P6WtnaektNqVt+G6v0cY37eR6Nq9iztLI1758ga3K1rYxuNr3JdrqFtVodY8tnlo7S6soOMYZzv2/se9mD1McIhbVhrQwMBEAzAAAaEvIvbjZbaksY1vkRnd27qOpKllt5/Ns5HKrtiXzUUdCyoGVsjnue6MlziXFw3PFvON9915ug9RQTJtLTEI3UrmVPa1hJPYtmO7wPRgOz1VgUHMRVEJGYuDnQuJGY3P8AiWKzTpThHVTXw/c8ry/trqt1s6ct3vL/ANTXh+y1TR+UvNUx8tSWZnuiNg1mcEWD+IcAOoBI0prO3a/A2raSt6nVRVJqMM4Wt348PDPiSljH83ZxaX5dSGnLf3c17dl177cHHbhr5SeOO344+hBcM5P5sNkkkZUx/vI5GOBhcRlk4D95fTS3sUWNvKLbT+X7lir6dpVqcYSpv0Wn+btXkSPD8GlweNsNPMDG1oAErS8j2ODhp2HdwXtGDgsRew5Va7pXE3UrQ9J9zx8sP49p7sNw0UjnyuOeaTLzj7WHRFg1o/laNbDXfqStoxxt7Twr3DqRjBLEY7lx3t97Z7ityMYrBsEAQBAEAQBAEAQH1qyYZkhgIAgCAIAgCAIAgCAIAgCAIAgCAIAgPhQGKwbBAEAQB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AutoShape 4" descr="data:image/jpeg;base64,/9j/4AAQSkZJRgABAQAAAQABAAD/2wCEAAkGBxQHERUREhQWFBQXEhgYFxcYFxcZHBwYFxgWGSAXFxobHCggGB4lHxobITEiJikrLjAuHCAzODMtNygtLisBCgoKDg0OGxAQGzAmICYtNjgwNjcyNTA0NC83NC83NC8sNC8vLzQsLDQ0LzQ0LzQsNCwvLCw0LCwsLCwsLCwsLP/AABEIAOEA4QMBEQACEQEDEQH/xAAbAAEAAgMBAQAAAAAAAAAAAAAABgcCAwUEAf/EAEkQAAEDAgMDBwkFBgQEBwAAAAEAAgMEEQUSIQYxQQcTIlFhgbIUMjM0cXJzkbNSobHB0RUjNUJ0kkOChMI2VGKDFiRTotLh8P/EABoBAQACAwEAAAAAAAAAAAAAAAAEBgECBQP/xAA+EQACAQMABgYIBQMDBQEAAAAAAQIDBBEFEiExcbEGE0FRYYEiMzRSkaHB0RQycuHwFUKCIzXiJJLC0vFT/9oADAMBAAIRAxEAPwC7lg2CAIAgPrVkwyD7X7cS7OVHM8zG8Fgc053A2JI1GXfootWvKEsYLDo3Q1K8o9ZrtPON37nQxXaiXAMjquEc28gB8Ti7KeOZrgDu1Fu1byquH5kRbfRtO7yrefpLsksZ4Yz8znbT7fOwkxPhjjmhljL2PzuBNrA3bl01K86tw44wspkqw0HG41o1JOMovDWF5dp78W2kqaI0kbadj5qgHo84bNIDTvy7rEk+xbzqzWqktrI9vo+3q9bOVRqMO3G/f4nOr9tamirBRGCEyEsAIkflu8A/ZWsq81PVwiTR0Pb1LZ3KnLVWexZ2eZ6K/ayqwt8zJ6eMc3TumY5ryQ8NexvVp533JKtOLaa7Dyo6Ltq8ISpVHtlqvZu2N/Q1Y1tfV4LBFNNTRDnTYM5x2YdHN0ujbuSdacIptbz0tdFWtzVlTp1H6PbhY8tpnNtbV08dPO6mjMM/N9JsjujzhFg4Eb9UdaaSljYzWOi7Wc6lJVHrQzsxvx3bSbOOXUqUV9LJzKWvkxFolhDOaOrcxN3tv5wt5oPC+vX1LRScllbiZUoU6MnTqN6y347PDxwcaXbbK4MbSyuk8oMHN3aDna0OJ32y6772truXk6+3GO3BOjofK1nVio6utnbuzj4+HfsMcV23/ZVQymkp3c48MtaRpA5w2AJt1pO41ZarRm30N19F1oVPRWex9h0ocef5W2klgdG57HPa/O1zSG77W1W6qPX1WiJKxh+GdeFTKTSaxh7TbRY82qrKiktYwsjN76uLgS7TqF2/NZjUTm49xrVspQtqdf3m/LG747TlQ7Zump5aoUrxDGSC4vaM2U5TkFtbFeartxcsbETJaIjGtGh1q1peD2cTGh20diFPJVR0r3RxkhwEjc2gBJDeIAN0VduLkoma2h40q8aE6qTlu2PBhi23owyOCZ1O8snjD2kPb1AkEdl1iVxqpPG82ttCOvOdNVFmDw9jOnNjk8UPPikc9uQPs2VhdlIve1tdOAXo6klHOqRI2VGVXqutSecbU8ZOhgmJDGKeOoDS0PbcAm5GpH5LaE9eKkRrq3dvWlSbzg9i2PAIAgCAIAgCAIAgPrVkwyoOV711v9O3xPXPuvz+ReOjXsr/AFfREj5WatjKOOM2zukaW9YDQbn8u9et01qJHK6OUpu5lNbknkge0dBJh1JRslBa4tqHZTvDXPaQD1ddu1RKkXGCT8Sx2NenWua0qbysxWeCZdEGHtlfBOb5o4HMaOH7zmyT7ejbvK6ajlplClXlGE6S3OWX5Z+5XG0P/EDPiQeAKJU9eWqy/wBmlwlzLHxTBmYk5r3EghhZpbVrnxvIPfGPmVLlBSeSq293OjFxj2vPnhr6kP5ZPQU/xj4Co13uXE7nRj1tT9P1O/gNC3EsLp4nbjBCb9RblcD8wF60461JJ9yObeVpUdIVJx96Xzyjt4hEZ4pGDe6NzR7S0he0llNHPoyUKkZPsaKv2M25OCNbR1bSGRkszjzmWJBa8cQDcXCg0a+otWRb9KaFVy3cW72vbjsfiuJY0OHxVEraphBuC4EEEOzMY0OB91ttOtTFFN6yKtKvVhTdCXDhht4+LK22/wD4xD/p/qlQq/rl5cy16G/2yf8AlyLPrKRjpI53GxhD9dPNc3W54DQHuU5pZUu4qNKrJQlSX92PluKqwOvkocZJlGR07y1w00EwDmD2joj2qDCTVbb2lxu6FOrotKntUFs/x2P6k42uo24fhM0TPNbDb/3C57zqpNWOrSaRXtG1ZVtIwnLe2c3khGajlB/5h3gYtLX8j4kvpJsuo/p+rOHyqUQw6Cjhbq1jJGj2AMA+5edzHVUUdDo9WdarWqPe2nzLAwiuaBTwXGY0geRfWzRE3d1HMfkpUJLZHwK3c0ZZqVexTxz+x7cNoGYZE2GO4Y2+UHgCSbfetoxUVhEevXlXqOpPezesnmEAQBAEAQBAEAQH1qyYZUHK9663+nb4nrn3X5/Iu/Rr2V/q+iLRw/B6eis6KCKN1hq2NoPzAuVNjCK3IqFa7r1cqc5NeLZXXLR6Sn+FL+LFDvN64MtHRf8AJU4r6ln0fo2e438Apy3FRq/nfEqzaH/iBnxIPAFCqevLjZf7NLhLmWypxSyveWT0FP8AGPgKh3e5cSzdGPW1P0/UlOxvqFL/AE8fhC96Pq48Dj6T9sq/qfM68sgiaXONgAST2DW69dxCjFyaSIntbsTFtADNGRHOQOmPNeP+sf7hru3qPVoKe1bztaN0xVtP9Oe2Hd2rh9jw8lLpKdlTSyXvDPa17gFwILW9l23/AM1+K1tcrMX2MkdIVTnKlXh/dH+Z+OPI4G3/APGIf9P9Urxr+uXlzOlob/bJ/wCXIsvHXubFlawvL3NZlFrlpPS84gDo33qbPcVO0UXUzJ4S258ezd4lX8pLZKeqhqzCYiQLBzmuu+FwcNWE20IHdooVxlSUsFv0G6c7edup63xWyXFE52xqRWYTNI3c+AOHeWlSazzSb8Cu6MpunpGEH2S+5zOSD1OT+oPgYtLX8j4kzpL7TH9P1ZzOWfdT/wDc/Bi0u+wldF99Ty+pKcC2fip3U9TFGyM+S5X5QG5i4RkEgDU6O13r3hTSaku45F3fVZxqUZybWvlZ24xn9iR3zDRexy8YMVgyEAQBAEAQBAEAQH1qyYZU3KzQyiZk8gYGuBjYGuLiQ27szrtAbe+4X9qgXUXnLLp0crU+qdKGcra8rG/ZhbXn5Hbo+VKDI3nIZWvtqG5XDuJIJ07AvRXccbUc+r0ar671JprxyvvzIXtxtKNp5GFsZjaxrmi5uTmym5AGm7rKiVKrq4cljzz9Ed7ROjnYwacst4+RLaDlRjZG0SQPDgLdFwI07TY/cvR3lVPEYJr9WP8AxZxavRqo5twqLHiiG4ntH5biArhHls5hDC6/mADUgaX/AP11q6rc9fB3aGj+qs/wrlnKe3HeTiLlUhLRmgkDragFpF+w6X+Sy72tnZBf9z/9Svy6M1c+jNY8yMbc7YN2lbGxkTmBjy67iDe7bWsN2/rWs68qqWtFLzz9EdfROiZWUpSlJPKwdrZnlFioKeOCWJw5uNrA4HMHZRa9rXCO7q04pQgpf5Y+jOff6Aq1a0qsJL0nnG7B0K7lHpqmJ8Ya+7mOaOid7gR1dq83f3L2Okv+/wD4kel0fuIVIybWxpnzCtpqnDYmwOppKjIxobJdsZLbC2ZpJNxuvfVeVLTVNQWs18f+IuNG29ao6iqKGXtW/wCD2fDsPXg+LDDBIfJ5nSSyulkNh57uDeoAAAfPio8dOqLeIx2v3/8AieNzaOs4rrIpRWFwXf4kQ2j8pxitbVile0M5uzS5tzzbs2p4XXrLSlvOWs5JfH7Hbsvw9vaug6qec7eKwSs7VzyzRudQyhjQ6/TaTd2UZrcbDN816S03RxlNZ4v/ANTjf0ujGlJKusvHY/H9jnbeVr9oIWxR0suYPDs5yi28WsdTcexeP9Zp1VipiPnn/wAUStEUIWlVznVWMYxtPEMQq3YaaB1I8uyZBJmFsua+ove4Gm9en9Wt9TU1ljv2/b6kj8Pa/jvxSqrGc4x24PVsJXzbPROhkpZSHSF+YFunRaLWv2LT+sUqUcQal54+jPHS9Cld1FUhVWxYxt8Tx7fyz7SOjEdNI1sYd0iW6l2XhwtZHpajVinNqL45+iPbQ8KNkpOdRNvHyO7RbTVLxDSR0vNSuZla+V/Q6DNXdEEk9in2t/Gv6NPDx4/sjnVdG26c7idXMU8tJbdr8ST7N0D8LpYoZCHPa05nAkgkuJvc6nep9OLjBJnIvq8K9xKpBYT3HRW5GCAIAgCAIAgCAID61ZMMrzll9FTfEf4Qol3uRZ+jHrKnBcyrlBLeEAQBAEAQBAfWkgi2+4t7eCPdtDxjaWvgNE6kiBkcXSvs6RztTmI83sDd1hpv61TLytGpUagsRWxcO/zKdd1o1KjUFiK2Lh3+Z0VFIwQBAEAQBAEBpZ65Se/L9NWfo3vlxXJm0/ZqvBcyZFW84BisGwQBAEAQBAEAQBAfWrJhlecsvoqb4j/CFEu9yLP0Y9ZU4LmVcoJbwgCAIAgCAIDZTSCJ7XEXDXtJHWAQbLWcXKLS7Uazi5RaXai3KbEI6rJkdfOzOB1NPE9WuntuqTOhOnnWW548ymToThnWW548z0ryPIIAgCAIAgCA0s9cpPfl+mrP0b3y4rkzafs1XguZMirecAxWDYIAgCAIAgCAIAgPrVkwyvOWX0VN8R/hCiXe5Fn6MesqcFzKuUEt4QBAEAQBAEAQFj7D4aKKnEh8+XpH3f5R+feqtpa4dStqLdHZ59pWNK3DqVtTsjs8+0kS5ZzAgCAIAgCAIDSz1yk9+X6as/RvfLiuTNp+zVeC5kyKt5wDFYNggCAIAgCAIAgCA+tWTDK85ZfRU3xH+EKJd7kWfox6ypwXMq5QS3hAEAQBAEAQHwoZLkomCONgGgEbQB2BoVFqtucm+9lHqNucm+9m5aGgQBAEAQBAEBpZ65Se/L9NWfo3vlxXJm0/ZqvBcyZFW84BisGwQBAEAQBAEAQBAfWrJhlecsvoqb4j/CFEu9yLP0Y9ZU4LmVcoJbwgCAIAgCAIDfQVPkcrJLXDXAkb7jiO8XXnWp9ZTcO9HnWp9ZBw7y34HiRrXN80tBHsIuPuVHmnGTT3lKkmpNPeZrBgIAgCAIAgCA0s9cpPfl+mrP0b3y4rkzafs1XguZMirecAxWDYIAgCAIAgCAIAgPrVkwyvOWX0VN8R/hCiXe5Fn6MesqcFzKuUEt4QBAEAQBAEBnA0Pc0G9i5oNt9iQDbtWs21FtdxrJtRbXcW9htL5DEyK+bI0Nv1gKk16vW1JTxjLKZWqdbUlPG9noXkeQQBAEAQBAEBpZ65Se/L9NWfo3vlxXJm0/ZqvBcyZFW84BisGwQBAEAQBAEAQBAfWrJhlecsvoqb4j/CFEu9yLP0Y9ZU4LmVcoJbwgCAIAgCA+IDpTYFUQRc86MhgF73FwOsi9wosb2hKp1altI0byhKp1altLUpjdjfcb+AVOn+Z8SoT/M+JsWpqEAQBAEAQBAaWeuUnvy/TVn6N75cVyZtP2arwXMmRVvOAYrBsEAQBAEAQBAEAQH1qyYZXnLL6Km+I/whRLvciz9GPWVOC5lXKCW8IAgN9C2Nzxzzntj1uWAF3YBfTvXnVdRR/wBNJvx3HnVdRR/00m/Hcd6DEsPhFvJZHdri0nxLmzt7+Tz1qXDP2OdO3vpPPWpcM/Y2PwelxhpNG8tlAvzTzvt1X1HtuQtVd3NvLFzHMe9fz7Gqurm3li4WY96Nmz2CjDg6qrW5Gs8xr+vry8TusOta3t46zVC2eW97X35mt5eOs1Qtnlve19+Z3tmsZfjTppDZsbSGtZx68zjxP3LnX1pG2jCC2ye9/RHPvrSNtGEFtb3v6I8lftG6GmZOwg/+aczh0o2ufu/y5dete1HR8ZV5Upe6nwbx9cnrRsIyrulL3U+D2fUkOHVzMSYJIzmBHeOxw4FcyvRnRnqTWP52HOrUZ0Zas1j+dgrq6PD25pXhg4XO/wBg4pRo1KzxTWTFKjOq8QWTgTbcwMNmskcOsBo/F110o6FrtZbS/nA6UdD12stpfzgZUu21PM6zg+PtcAR32Jstamh68VlNM1qaIrxWU0yRQytnaHNIc07iDcH2FcuUZRerJYZzJRcXqyWGZrBgIDSz1yk9+X6as/RvfLiuTNp+zVeC5kyKt5wDFYNggCAIAgCAIAgCA+tWTDK85ZfRU3xH+EKJd7kWfox6ypwXMq5QS3hAEB9ym17G17X4X32v1rGVnAys4M4GsdmzuLdOjYXueo6iw7VrJyWNVZ7zWTksaqz3n3ydwjEtujzmQG/8wAdp7ARqmvHX6vtxny3GNeOvqduM+W4wfIX7yT7ST+K2UUtyNlFLcjZSOfmyMdlz9E9LKCDwcepaVFDGtJZxt3Z+BpUUMa0lnG3dn4Hbj2WnnZaOSKS2uRsgNibXPUNygPSdGEszjJeLRBekqMZZlFrxwcysw+fCCC9r477nA6Hf/M02vpuUulXo3C9Bp/zxJdOvRuF6LT/niaJY3yN5513NL8uYm/Stmt+a9IyhGXVrfjPkbxlBS6tb8Z8jNhh5qzhLzutiC3J2Ag6/JatVusymtXzyYfW6+zGr55MIqN8sb5WtJYwgOPVm3e38tFtKrCM1Bva9xmVWEZqDe17jr7H4ucNmDHH91IbEdTjoHD8D7exQdJ2irUtZfmXLuIWkrVVqWsvzLl3FlqqFWCA0s9cpPfl+mrP0b3y4rkzafs1XguZMirecAxWDYIAgCAIAgCAIAgPrVkwyvOWX0VN8R/hCiXe5Fn6MesqcFzKuUEt4QBAdGhrxFBJC6LnGuOYG5GR1sua4HsUWrQcqsakZYa2cV3EarRcqsakZYa2cV3HgijMps0Fx6gCT8gpMpKKy3gkSkorLeDu7QyOjhhgMIhDXEhpka5503uA3X139S51lGMqs6qnrZ8MLyOfZxjKrOqp62fDC8jiPgfGLuY4DrLSPxC6CnF7E18SepxexNfE1rY2OpQQU8dnGpdG/rZE/Tv4qHWnXeUqaa8WiJVnXeUqaa8WiwsIqWYpBlMjZxazjlLbjhmadxtvVZuac6FXKi4923kyt3FOdCrlRce7byZpp9nIoY5YT0opH5g3iw2/lPZpb81vPSFWU4VFskljjx+ptO/qSnGpukljjx+px37BNvpM63C7QT8//AKU9abljbBfEnLTUsbYL4kjpsIipoDTtByOa4O11OYWJJ61yp3VSdZVm9q+hzJ3VSdVVm9q+hx//AAPT/al/ub/8VO/rNfuXwf3Jv9Yr9y+D+5JWDKAN+m9clvLycp7WfUBpZ65Se/L9NWfo3vlxXJm0/ZqvBcyZFW84BisGwQBAEAQBAEAQBAfWrJhlecsvoqb4j/CFEu9yLP0Y9ZU4LmVcoJbwgPZhFAcTmZEP5jqepo1J+S8LmuqFJ1H2c+w8bisqNJzfZz7DvbXVraIeRQAMY0DnLDUk2IaTx4ErnaNoyq/9TVeW9xztHUZVP+pqvLe44WCwy1EzWwEtk1s4EjKOJJ6l0LqdKFJuqsru7zoXM6UKTdVZXd3lgYRh1NhkfPXDjvdNJvJ4lpPD2feq1c3FxWn1eMd0V9cFbuK9xWn1eMd0V+x6Y8fpao5BMx1+Bv8A7hZeUrG5prWcGv54Hk7K5gtZwa/ngcLaXZJrmmanGVwFzGLBpA4sHA9m5dGw0pJNU6zyu/t8zo2Ok5JqnWeV39vmeTZPZcVQ5+oacv8AIw6Zh9p3G3UNNy9tI6ScH1dF7e193gj10hpFwfV0nt7X3eCJLLjtJh1o+cY22mVgJA9uUWAXKjZXVb09Vvj+5y42dzW9PVb4/udCkrI61uaN7XjrB/HqUapSnSeJrDI1SlOm8TWGbl5mgQBAEAQGlnrlJ78v01Z+je+XFcmbT9mq8FzJkVbzgGKwbBAEAQBAEAQBAEB9asmGV5yy+ipviP8ACFEu9yLP0Y9ZU4LmVcoJbwgJHsCQKvXeYnhvtu0/hdcvTCf4bZ3r6nM0vn8Ps719TkY1Jz1RM7rlf9ziPyU21jq0ILwRMto6tGC8EdTZhjZBzYdaSaYRnrETW53W6sxACh37knr42RWf8s4Xw3kS/ck9fGyKz/lnC+G87WNYHPj0zrFsUMfQjBvY23uDRu6r9QUC1vaFrTW+UpbX9skG1vKNrTW+UpbX9skdxvZuXBwHOyvYdMzeBPAg6rqWmkKVw9WOx9x07W/pXD1Y7H3Ep2DxN1XE6J5uYyLE78jtwJ7CCuPpe3jTqKcd0uZyNLW8adRTj/dzPftSZnxCKnBL5HZbg2ytAuTfhe1u9RtHqkqjqVXsis8WR7DqlUc6r2RXxZEJtjKmJtwGO7Gu1+8ALuR0vbSeHleR2o6Wt5PDyvI8GAYg7CahrtQM4bI3XzSbG46xv9oUi8oRuKLXbjK4/uSLuhGvRa8Mr+eJa6ppTwgCAIAgNLPXKT35fpqz9G98uK5M2n7NV4LmTIq3nAMVg2CAIAgCAIAgCAID61ZMMrzll9FTfEf4Qol3uRZ+jHrKnBcyrlBLeEB6MPrHUErJW72OvbrHEd4uF5VqUatN05bmedakqtNwluZlik7aqaSRt8rnlwuLHXW3zWLeDp0owlvSMW8HClGEt6R9wes/Z88ctrhrrn2EEH7isXNLrqMqfejFzS62lKn3ot2OQSgOaQ5pFwRqCDxCpUouLw1hlMcXF4awzyYy1j6eUSWyc269/Zofbey9rVzVaGpvye1s5qtHU35IpycSMBlaT+8OU262jq7yV2dNxniL/t+p19NRl6L/ALfqTdV84IQEQxXZt9ZXiQNAhJY57rtGrfOFt5JsOHFdu30hGnaODfpbUvp8DtW+kI07Rwb9Lal9CTYfXMxFpfHq0Pc0Hgcptcdi5NahKjJRnvxk5VajKlLVlvxk9K8jyMIZmzC7SCASLjrabEdx0W0oOLxJG0ouLw0ZrU1CA0s9cpPfl+mrP0b3y4rkzafs1XguZMirecAxWDYIAgCAIAgCAIAgPrVkwyvOWX0VN8R/hCiXe5Fn6MesqcFzKuUEt4QBAEAQHf2b2ilw5zYrc5GXABvEZiB0P0XNvtH0qydTdJLf9/uc69sKdZOe6WN/3+5ZE0TZmljgHNIsQdQQqrGTi1KLwyrxk4tSjsZXsFIcBxKNjSS0vGXXeyS4seux/BWadVXdjKT34+aLJOqrqxlJ78fNFiKsFaCA8uKUf7QhfFmLMzbZhw/UdY4he1vW6mpGpjOD1oVeqqKeM4NGz2GnCqdsRILhcuI3Xcb6L0vbhV6zmt3Yet5cKvWc1uOftVtD+zBzMYJme3TsDrgEdZvuCk6PsOv/ANSb9Ffz4Eiwseu/1Jv0V/PgdPAqQ0NPHG7zg27vecS437blRLuqqtaU1u7OBFuqqq1pSW7s4HuUcjhAaWeuUnvy/TVn6N75cVyZtP2arwXMmRVvOAYrBsEAQBAEAQBAEAQH1qyYZXnLL6Km+I/whRLvciz9GPWVOC5lXKCW8IAgCAIDt7G0vlVWzqYC892g+8hQNJ1dS2l47CBpOpqW0vHYWcqiVQ4uLYa2aqhqHvYxsTTfMQCTfojUiwBJN1PtriUbedKKbcu75k63uJRoTpRTbl/GdiOQSC7SCOsEH8FBcXF4aITTWxoyWDAQBAc2XB21FQKiQ5iwARttYNtxOvSN9ezRSo3coUXShszvff8AZEqN1KFF0obM733/AGOkopFCAIDSz1yk9+X6as/RvfLiuTNp+zVeC5kyKt5wDFYNggCAIAgCAIAgCA+tWTDK85ZfRU3xH+EKJd7kWfox6ypwXMq5QS3hAEAQBAe3B66WglzQC7y0ttlz3BsTYf5VHuaNKrTxV3Lbvx/N54XNGlVhiru378fzedqTFMSqjYNlbpubDl7d5bp81AVto6mstp/5Z+pAVto+Cy2n/lnkzys2YrK7pPab9cj9fvuV7PSVpS2RfwR7PSNpS2RfwRvbs5XYWc8W8f8Apv3/AOU2v8l5vSFlXWrP5r6nm7+zr+jP5r6m8Y3iND6SNzhv6UXXpvYBZef4PR9X8kkuEvuef4Owq/kklwl9zJu1tY82EAJ6hHL+qw9F2i2ufzRh6MtVtc/mjqYfX4hXGxhjibbz3tcLX4hpdcnsUOtQsKSzruT7k19iJWoWNJZU3J9ya+xKAuQckIAgCA0s9cpPfl+mrP0b3y4rkzafs1XguZMirecAxWDYIAgCAIAgCAIAgPrVkwyvOWX0VN8R/hCiXe5Fn6MesqcFzKuUEt4QBAEAQGcEzqdwew5XNNwRwIWs4RnFxkspmsoqcXGSymdeTayrf/i29jGD/aoS0Xar+z5v7kJaMtV/b839zzOx6pcb8+/5gfgF6qxtl/Yj2VlbrZqIzi2iqot07+/KfxCxKwtpb4I1lYW0t8F8yT7NYjXYn0jkMd/Pe3LfTc3LbNY8fvXIvreyobFnW7k+edxyb6hZ0dizrdyfPO4lcLS0dI5j12t9y40mm9iwjjyab2LBmtTAQBAEAQGlnrlJ78v01Z+je+XFcmbT9mq8FzJkVbzgGKwbBAEAQBAEAQBAEB9asmGV5yy+ipviP8IUS73Is/Rj1lTguZVyglvCAIAgCAIAgCA6Oz+G/tadsf8AL5zz/wBI3/PQd6i3lx1FFz7eziRry46ik59vZxLWjjEQDWiwAAAHADgqbKTk8veU9tyeXvMlgwEAQBAEAQGlnrlJ78v01Z+je+XFcmbT9mq8FzJkVbzgGKwbBAEAQBAEAQBAEB9asmGV5yy+ipviP8IUS73Is/Rj1lTguZVyglvCAIAgCAIAgCAmvJxALTScbtZ3Dpfn9y4Gm5vMIcWcHTU9sIeZNFwThhAEAQBAEAQGlnrlJ78v01Z+je+XFcmbT9mq8FzJkVbzgGKwbBAEAQBAEAQBAEB9asmGV5yy+ipviP8ACFEu9yLP0Y9ZU4LmVcoJbwgCAIAgCAIADl132O78k3jeWrhMVPRNJiLGCSzyA4WByjcL6BU24lXqyxNN42bioXEq9R4mm8bNx7/K4/ts/ub+qj9VP3X8CP1c/dfwHlcf22f3N/VOqn7r+A6ufuv4DyuP7bP7m/qnVT91/AdXP3X8B5XH9tn9zf1Tqp+6/gOrn7r+A8rj+2z+5v6p1U/dfwHVz91/AeVx/bZ/c39U6qfuv4Dq5+6/gPK4/ts/ub+qdVP3X8B1c/dfwNcEzZaykyuaelLuIP8Ah9is3R2Li5ZXauTM1ISja1crsXMmpVtK8YrBsEAQBAEAQBAEAQH1qyYZzdoKCmq4i+qY17Imuf0r6ADU6dgXnUjBrMuwlWde4p1NWg2nLZsK/wBjMAp9qZJ6h8Iiha4MjiYSBe1yXm9yQMvUNT1KLRpxqNtrYWbSl9XsYQpRnrTe1t/Tw3nVqtiaelrKZjY2mB5lLg65dmaw2Zmvqw+dbeC3frZbuhFTSxsIVPTFedtUk5PXWMY3Yzvx39nBnO2yoaOjnhoaenjEsr2B77EmNr3ZbtF/O463sBu1WlaME1CK2slaLrXdSlO5rVHqxTwu9rv8Do7V7HUuF0bpooxngAd0ruEltC2UX1vfhbW3sW9WjCMMpbiLo/S1zXuVTqS2T2bNmP09xG9oIqSswyOrp4Wwyc+2OQNJ0OVxI7RoCOwrxmoOnrRWGdazldU7+VCtNyjq5WfL+M6WxextPjtDzkgcJHPeA9rt2U2FhusvSjRjOGWRNKaXuLW71IY1UlswcfYJtPiE4o6injeXh2SQAhwLQSbm+ugNjwXlQUZS1ZInaYdejS/EUajWMZXZtPNSYPFJi3khB5nyhzLX1yta4gX7lhQXW6vZk9al3UWjvxC/Nqp+Z7OU/BYMGliEEYYHRuJAuRdpAG9b3EFBrVPDQN5Wuac3VlnDRN9n9iqJ1NE50DXufExzi4km7mgn2KRChBxTaK/eaYvOvnFTaSbWzicPlJ2YpcNpBNDE2N4la3o3sQ697jjuXnXpRhHMVg6Gg9I3Na46upPKw/kZcnOy9LiVJz00QkeZHjpXsA02FhwS3pRnDMlkxpvSVzRuerpzwkkSr/wXQf8ALR/I/qvb8PT904/9Xvf/ANGQ/lDw2jwIUwjp4wXThz9DrFHbM3fxzAKPXhCGML/4dzQtxd3XWa9R7I4XF7n8iWjZCgLc/k0dst9x3Wv1qR1FLuOL/Vb7W1esZxdl9maHH6fyowNHOF4DASAxrXuaBofOsASe1edKnTnHWwT7/SN7aVuoVR+jjb3vHLuPXs3szHg9bIBG3KyFhhktZ3SMgdnN7OduF7DSyzTpKM3s4HhfaRncWsXrPLb1l2dmMdyJgVJOGYrBsEAQBAEAQBAEAQH1qyYZFuU6oMGHSZf5nMYfY5wuo9y8U2djQNNTvY57E38jmcjvqs39QfpxrW0/K+JL6Te0Q/T9WTtwDrE2NjcdhsRcdxPzUoriyil6WodU44HuNz5aR3NJaPuAXNTzWz4l9qQjDRLjH3Oe36lmbe/w6p+EfxCmXHq5FT0R7bS4lM09SfJJ4uHPQyD2/vGn5gj5Lnp+i0XudNfiYVO3ElyZPdisZdhWGtPNHKZZQJXFvNtJ1DpLEua2+l7W03hSqU3GnuK5pW0jXvn6W3C2dr4djfmdLYTY1mEnyp0rZ5COg5nmNDhqR1k339S3oUVH0m8kTS+l53C6iMXGK3p72RKg/j/+rk8DlHXr/M7Vb/Zv8FzR7eWb00HwX+ILe73o8Oi/qqnFFj4B6rT/ANPH4GqXT/KuBVrz2ip+p8yN8rPqH/fj/NeN1+TzOp0d9s/xZnyU/wAPb8WTxJa+r8zHSH218FyJgpJwyr+VeiNUBU3OWOQQW4Wc3MXjj5xDe5QrqOfS8i39Haypvqe2S1vnjHw2ku2Hrji2HxOcelldG49rCW3+QB7170Ja1NHD0tRVC9mo7s5XntKwjq6vYOpfE06B3muBySN4P+VtQbjcoSc6MsIt7pWulaCnJbfDen3f/S2dl9oY9o4edjBaQbPYbXae7gd4Kn06imsopd/YVLOpqT2rsfedcr0IJisGwQBAEAQBAEAQBAfWrJhkd5QsPOI0ErW72ASAdeQ5iPldeNxHWps6mha6o3kHLc9nxOLyO60s39QfpxrztPyviT+k3tEP0/VkckpDUY4YGX5sVAJZc5cjWBzgRutv7yvDGa2PE6kaqhonrZfm1d/bnOEJsJ/YuORMtZjqhr4/ddfTudcfJZcNSsl4iN1+J0TOXao4fFfttLC29/h1T8I/iFKuPVyKzoj22lxKmjoHQ4XJORYSVcTW9ojbLc/3EjuUFR/02/Eukq8ZaQjSX9sG356v0JzsZHzuCStte7agWte/ncFKpepfmV7SktXSsXntj9Dmcjda7PNBclmRrwL6A3IJA4XuPkvO0e1ol9J6MdWFXG3LRzqD+P8A+rk8DlovX+ZJrf7N/guaPbyzemg+C/xBb3e9Hh0X9VU4osfAPVaf+nj8DVLp/lXAq157RU/U+ZD+UWuGIYa54GgrCz283I9l+/LdR7iWtTz4nb0JRdG+UX7mfik/qe/kp/h7fiyeJbWvq/Mj9IfbXwXI77cVbz08R3QxRvcff5w27gwHvXtr+k13HNdrLqoT99tLyx9WcHG8HnrsOlic6O7g6W2RwN8/Oht82/he3cvKcJOm0dG1u6FK9jNJ7Nm9d2M7vPf5nC5I8UEcdRC7+T96PZax9moHzXlaz2NHR6SWzc6dRduz7E1q6Cn2pp2GRgex7Gvadzm5hcFpG46qS4xqR2nAp169jXag8NPD7nxIlsNgr9n8TqKfMXR+ThwdwILxlzDdmAzj5rwowcKjj4Ha0teQu7CnVxiWtj5bceG75FhlSysGKwbBAEAQBAEAQBAEB9asmGZIYI7SbOuweR7qORscchzPiewvaH69JlnDL1Ea7huXiqTi/QZ1KmkI3EIq5i247E08PHc9jyZ7O7Lswd8k7nc7USkl8lso6RuWsbc5Re3E7glOkovL2s1vdJTuIRpRWrCO5b/i+09OPYBHjQaXdGWN2aKUWzMcNQdfOF7HKdNFtUpqe/eeVnfVLZtR2xexrsa+j8Tz1mDzYqzmamZhhIGcRxuY59rEDMXnKLjWw7FiUJSWJPYelK7o0JdZRg9bsy00vLCya9pNlhjMDKZjxBCwghrYwdW3AtqLDU8FipS1korYjex0m7arKtKOtJ9rZt2W2fOARGDnedj1IBjDSC463NzcdllmnT1FjJppC+V3U63V1Zcf2OdhWxP7DmfNSzmMPblyPjDwBe9gcwK0jQ1HmLJVxpj8VSVOvDOO1PH0Zoh2DdDV+W+U/vecL7c0MtyCDpnvax61j8P6WtnaektNqVt+G6v0cY37eR6Nq9iztLI1758ga3K1rYxuNr3JdrqFtVodY8tnlo7S6soOMYZzv2/se9mD1McIhbVhrQwMBEAzAAAaEvIvbjZbaksY1vkRnd27qOpKllt5/Ns5HKrtiXzUUdCyoGVsjnue6MlziXFw3PFvON9915ug9RQTJtLTEI3UrmVPa1hJPYtmO7wPRgOz1VgUHMRVEJGYuDnQuJGY3P8AiWKzTpThHVTXw/c8ry/trqt1s6ct3vL/ANTXh+y1TR+UvNUx8tSWZnuiNg1mcEWD+IcAOoBI0prO3a/A2raSt6nVRVJqMM4Wt348PDPiSljH83ZxaX5dSGnLf3c17dl177cHHbhr5SeOO344+hBcM5P5sNkkkZUx/vI5GOBhcRlk4D95fTS3sUWNvKLbT+X7lir6dpVqcYSpv0Wn+btXkSPD8GlweNsNPMDG1oAErS8j2ODhp2HdwXtGDgsRew5Va7pXE3UrQ9J9zx8sP49p7sNw0UjnyuOeaTLzj7WHRFg1o/laNbDXfqStoxxt7Twr3DqRjBLEY7lx3t97Z7ityMYrBsEAQBAEAQBAEAQH1qyYZkhgIAgCAIAgCAIAgCAIAgCAIAgCAIAgPhQGKwbBAEAQB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powerca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429000"/>
            <a:ext cx="990600" cy="951668"/>
          </a:xfrm>
          <a:prstGeom prst="rect">
            <a:avLst/>
          </a:prstGeom>
        </p:spPr>
      </p:pic>
      <p:pic>
        <p:nvPicPr>
          <p:cNvPr id="13" name="Picture 12" descr="razor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4552" y="1353912"/>
            <a:ext cx="1679448" cy="74975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Kimberly Swanson Church</a:t>
            </a:r>
            <a:endParaRPr lang="en-US" dirty="0">
              <a:latin typeface="Arial" charset="0"/>
            </a:endParaRPr>
          </a:p>
        </p:txBody>
      </p:sp>
      <p:pic>
        <p:nvPicPr>
          <p:cNvPr id="5" name="Content Placeholder 3" descr="march06 0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3200" y="2286000"/>
            <a:ext cx="3596218" cy="2697162"/>
          </a:xfrm>
          <a:prstGeom prst="rect">
            <a:avLst/>
          </a:prstGeom>
        </p:spPr>
      </p:pic>
      <p:pic>
        <p:nvPicPr>
          <p:cNvPr id="9" name="Picture 8" descr="prest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1295400"/>
            <a:ext cx="2057400" cy="2743200"/>
          </a:xfrm>
          <a:prstGeom prst="rect">
            <a:avLst/>
          </a:prstGeom>
        </p:spPr>
      </p:pic>
      <p:pic>
        <p:nvPicPr>
          <p:cNvPr id="14" name="Picture 13" descr="umk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9000" y="3200400"/>
            <a:ext cx="1402633" cy="1047750"/>
          </a:xfrm>
          <a:prstGeom prst="rect">
            <a:avLst/>
          </a:prstGeom>
        </p:spPr>
      </p:pic>
      <p:pic>
        <p:nvPicPr>
          <p:cNvPr id="11" name="Picture 10" descr="goril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95600" y="4419600"/>
            <a:ext cx="975510" cy="1319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Lump Sum Calculators</a:t>
            </a:r>
            <a:endParaRPr lang="en-US" dirty="0"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71600" y="1143000"/>
            <a:ext cx="655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Arial"/>
              <a:buNone/>
            </a:pPr>
            <a:r>
              <a:rPr lang="en-US" b="1" dirty="0" smtClean="0"/>
              <a:t>Present Value of $1: $10,000, 5 years from now, 8%, quarterly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PV = 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FV = 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r  =         on calculator I/Y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c =         on calculator p/</a:t>
            </a:r>
            <a:r>
              <a:rPr lang="en-US" dirty="0" err="1" smtClean="0"/>
              <a:t>yr</a:t>
            </a: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n =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PV = 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</a:t>
            </a:r>
            <a:r>
              <a:rPr lang="en-US" dirty="0"/>
              <a:t>: Try semi annual example, 10%, $</a:t>
            </a:r>
            <a:r>
              <a:rPr lang="en-US" dirty="0" smtClean="0"/>
              <a:t>10,000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7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Lump Sum Calculators</a:t>
            </a:r>
            <a:endParaRPr lang="en-US" dirty="0"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71600" y="1143000"/>
            <a:ext cx="655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Arial"/>
              <a:buNone/>
            </a:pPr>
            <a:r>
              <a:rPr lang="en-US" b="1" dirty="0" smtClean="0"/>
              <a:t>Present Value of $1: $10,000, 5 years from now, 8%, quarterly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PV = unknown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FV = 10000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r  =  8      on calculator I/Y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c =  4      on calculator p/</a:t>
            </a:r>
            <a:r>
              <a:rPr lang="en-US" dirty="0" err="1" smtClean="0"/>
              <a:t>yr</a:t>
            </a: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n = 4 * 5 = 20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PV </a:t>
            </a:r>
            <a:r>
              <a:rPr lang="en-US" dirty="0" smtClean="0"/>
              <a:t>= -$6,729.71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Example: Try semi annual example, </a:t>
            </a:r>
            <a:r>
              <a:rPr lang="en-US" dirty="0" smtClean="0"/>
              <a:t>8%</a:t>
            </a:r>
            <a:r>
              <a:rPr lang="en-US" dirty="0"/>
              <a:t>, $</a:t>
            </a:r>
            <a:r>
              <a:rPr lang="en-US" dirty="0" smtClean="0"/>
              <a:t>10,000, 5 </a:t>
            </a:r>
            <a:r>
              <a:rPr lang="en-US" dirty="0" err="1" smtClean="0"/>
              <a:t>yr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8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524000"/>
            <a:ext cx="5943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Equal payments, Equal time, same interest rate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Example: 3 annual pmts, $5000 each, 10%</a:t>
            </a:r>
          </a:p>
          <a:p>
            <a:r>
              <a:rPr lang="en-US" dirty="0" smtClean="0"/>
              <a:t>					            FV?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Pmt</a:t>
            </a:r>
            <a:r>
              <a:rPr lang="en-US" dirty="0" smtClean="0"/>
              <a:t>			</a:t>
            </a:r>
            <a:r>
              <a:rPr lang="en-US" dirty="0" err="1" smtClean="0"/>
              <a:t>Pmt</a:t>
            </a:r>
            <a:r>
              <a:rPr lang="en-US" dirty="0" smtClean="0"/>
              <a:t>		      </a:t>
            </a:r>
            <a:r>
              <a:rPr lang="en-US" dirty="0" err="1" smtClean="0"/>
              <a:t>Pmt</a:t>
            </a:r>
            <a:endParaRPr lang="en-US" dirty="0" smtClean="0"/>
          </a:p>
          <a:p>
            <a:r>
              <a:rPr lang="en-US" dirty="0" smtClean="0"/>
              <a:t>$5000	                           $5000		    $5000</a:t>
            </a:r>
          </a:p>
          <a:p>
            <a:endParaRPr lang="en-US" dirty="0"/>
          </a:p>
          <a:p>
            <a:r>
              <a:rPr lang="en-US" dirty="0" smtClean="0"/>
              <a:t>Instead of one lump sum in the PV and one lump sum in the FV, now we are going to add to the principal over the life of the investment.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62800" y="2743200"/>
            <a:ext cx="0" cy="762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3200" y="2743200"/>
            <a:ext cx="3657600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Would you accept $15,000 in 3 years?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Annuity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524000"/>
            <a:ext cx="5943600" cy="3847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3 annual pmts, $5000 each, 10%</a:t>
            </a:r>
          </a:p>
          <a:p>
            <a:pPr algn="ctr"/>
            <a:r>
              <a:rPr lang="en-US" dirty="0" smtClean="0"/>
              <a:t>(interest compounded on payment date)</a:t>
            </a:r>
          </a:p>
          <a:p>
            <a:r>
              <a:rPr lang="en-US" dirty="0" smtClean="0"/>
              <a:t>					            FV?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Pmt</a:t>
            </a:r>
            <a:r>
              <a:rPr lang="en-US" dirty="0" smtClean="0"/>
              <a:t>			</a:t>
            </a:r>
            <a:r>
              <a:rPr lang="en-US" dirty="0" err="1" smtClean="0"/>
              <a:t>Pmt</a:t>
            </a:r>
            <a:r>
              <a:rPr lang="en-US" dirty="0" smtClean="0"/>
              <a:t>		      </a:t>
            </a:r>
            <a:r>
              <a:rPr lang="en-US" dirty="0" err="1" smtClean="0"/>
              <a:t>Pmt</a:t>
            </a:r>
            <a:endParaRPr lang="en-US" dirty="0" smtClean="0"/>
          </a:p>
          <a:p>
            <a:r>
              <a:rPr lang="en-US" dirty="0" smtClean="0"/>
              <a:t>$5000	                           $5000		    $5000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600" b="1" dirty="0" smtClean="0"/>
              <a:t>Date	     </a:t>
            </a:r>
            <a:r>
              <a:rPr lang="en-US" sz="1600" b="1" dirty="0" err="1" smtClean="0"/>
              <a:t>Pmt</a:t>
            </a:r>
            <a:r>
              <a:rPr lang="en-US" sz="1600" b="1" dirty="0" smtClean="0"/>
              <a:t>	        Interest	</a:t>
            </a:r>
            <a:r>
              <a:rPr lang="en-US" sz="1600" b="1" dirty="0"/>
              <a:t> </a:t>
            </a:r>
            <a:r>
              <a:rPr lang="en-US" sz="1600" b="1" dirty="0" smtClean="0"/>
              <a:t>Future Value</a:t>
            </a:r>
            <a:endParaRPr lang="en-US" sz="1600" b="1" dirty="0"/>
          </a:p>
          <a:p>
            <a:r>
              <a:rPr lang="en-US" sz="1600" dirty="0"/>
              <a:t>1/1/08	</a:t>
            </a:r>
            <a:r>
              <a:rPr lang="en-US" sz="1600" dirty="0" smtClean="0"/>
              <a:t>     $5000</a:t>
            </a:r>
            <a:r>
              <a:rPr lang="en-US" sz="1600" b="1" dirty="0" smtClean="0"/>
              <a:t>         </a:t>
            </a:r>
            <a:r>
              <a:rPr lang="en-US" sz="1600" dirty="0" smtClean="0"/>
              <a:t>0	</a:t>
            </a:r>
            <a:r>
              <a:rPr lang="en-US" sz="1600" dirty="0"/>
              <a:t> </a:t>
            </a:r>
            <a:r>
              <a:rPr lang="en-US" sz="1600" dirty="0" smtClean="0"/>
              <a:t>                5000</a:t>
            </a:r>
            <a:endParaRPr lang="en-US" sz="1600" dirty="0"/>
          </a:p>
          <a:p>
            <a:r>
              <a:rPr lang="en-US" sz="1600" dirty="0"/>
              <a:t>1/1/09	</a:t>
            </a:r>
            <a:r>
              <a:rPr lang="en-US" sz="1600" dirty="0" smtClean="0"/>
              <a:t>     $5000</a:t>
            </a:r>
            <a:r>
              <a:rPr lang="en-US" sz="1600" b="1" dirty="0" smtClean="0"/>
              <a:t>         </a:t>
            </a:r>
            <a:r>
              <a:rPr lang="en-US" sz="1600" dirty="0" smtClean="0"/>
              <a:t>500	                 10,500</a:t>
            </a:r>
            <a:endParaRPr lang="en-US" sz="1600" dirty="0"/>
          </a:p>
          <a:p>
            <a:r>
              <a:rPr lang="en-US" sz="1600" dirty="0"/>
              <a:t>1/1/10	</a:t>
            </a:r>
            <a:r>
              <a:rPr lang="en-US" sz="1600" dirty="0" smtClean="0"/>
              <a:t>     $5000         1050	                 16,550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62800" y="2438400"/>
            <a:ext cx="0" cy="762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Annuity</a:t>
            </a:r>
            <a:endParaRPr lang="en-US" dirty="0"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419600" y="4572000"/>
            <a:ext cx="3810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7400" y="5486400"/>
            <a:ext cx="20574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Money not used yet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486400"/>
            <a:ext cx="25908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Charge for use of money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429000" y="4724400"/>
            <a:ext cx="4572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2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1524000"/>
            <a:ext cx="5943600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3 annual pmts, $5000 each, 10%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					            FV?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Pmt</a:t>
            </a:r>
            <a:r>
              <a:rPr lang="en-US" dirty="0" smtClean="0"/>
              <a:t>			</a:t>
            </a:r>
            <a:r>
              <a:rPr lang="en-US" dirty="0" err="1" smtClean="0"/>
              <a:t>Pmt</a:t>
            </a:r>
            <a:r>
              <a:rPr lang="en-US" dirty="0" smtClean="0"/>
              <a:t>		      </a:t>
            </a:r>
            <a:r>
              <a:rPr lang="en-US" dirty="0" err="1" smtClean="0"/>
              <a:t>Pmt</a:t>
            </a:r>
            <a:endParaRPr lang="en-US" dirty="0" smtClean="0"/>
          </a:p>
          <a:p>
            <a:r>
              <a:rPr lang="en-US" dirty="0" smtClean="0"/>
              <a:t>$5000	                           $5000		    $5000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 err="1" smtClean="0"/>
              <a:t>Pmt</a:t>
            </a:r>
            <a:r>
              <a:rPr lang="en-US" sz="1600" dirty="0" smtClean="0"/>
              <a:t> = </a:t>
            </a:r>
            <a:r>
              <a:rPr lang="en-US" sz="1600" dirty="0"/>
              <a:t>annuity</a:t>
            </a:r>
          </a:p>
          <a:p>
            <a:r>
              <a:rPr lang="en-US" sz="1600" dirty="0"/>
              <a:t>c = number of </a:t>
            </a:r>
            <a:r>
              <a:rPr lang="en-US" sz="1600" dirty="0" err="1" smtClean="0"/>
              <a:t>pmts</a:t>
            </a:r>
            <a:r>
              <a:rPr lang="en-US" sz="1600" dirty="0" smtClean="0"/>
              <a:t> </a:t>
            </a:r>
            <a:r>
              <a:rPr lang="en-US" sz="1600" dirty="0"/>
              <a:t>per year (</a:t>
            </a:r>
            <a:r>
              <a:rPr lang="en-US" sz="1600" dirty="0" err="1"/>
              <a:t>compoundings</a:t>
            </a:r>
            <a:r>
              <a:rPr lang="en-US" sz="1600" dirty="0"/>
              <a:t>)</a:t>
            </a:r>
          </a:p>
          <a:p>
            <a:r>
              <a:rPr lang="en-US" sz="1600" dirty="0"/>
              <a:t>r = annual rate</a:t>
            </a:r>
          </a:p>
          <a:p>
            <a:r>
              <a:rPr lang="en-US" sz="1600" dirty="0"/>
              <a:t>n = total payment (</a:t>
            </a:r>
            <a:r>
              <a:rPr lang="en-US" sz="1600" dirty="0" err="1"/>
              <a:t>compoundings</a:t>
            </a:r>
            <a:r>
              <a:rPr lang="en-US" sz="1600" dirty="0"/>
              <a:t>)</a:t>
            </a:r>
          </a:p>
          <a:p>
            <a:r>
              <a:rPr lang="en-US" sz="1600" dirty="0"/>
              <a:t>FVA = unknown </a:t>
            </a:r>
            <a:r>
              <a:rPr lang="en-US" sz="1600" dirty="0">
                <a:solidFill>
                  <a:srgbClr val="FF0000"/>
                </a:solidFill>
              </a:rPr>
              <a:t>(more than $15000?)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162800" y="2438400"/>
            <a:ext cx="0" cy="762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Annuity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3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1524000"/>
            <a:ext cx="5943600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3 annual pmts, $5000 each, 10%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					            FV?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Pmt</a:t>
            </a:r>
            <a:r>
              <a:rPr lang="en-US" dirty="0" smtClean="0"/>
              <a:t>			</a:t>
            </a:r>
            <a:r>
              <a:rPr lang="en-US" dirty="0" err="1" smtClean="0"/>
              <a:t>Pmt</a:t>
            </a:r>
            <a:r>
              <a:rPr lang="en-US" dirty="0" smtClean="0"/>
              <a:t>		      </a:t>
            </a:r>
            <a:r>
              <a:rPr lang="en-US" dirty="0" err="1" smtClean="0"/>
              <a:t>Pmt</a:t>
            </a:r>
            <a:endParaRPr lang="en-US" dirty="0" smtClean="0"/>
          </a:p>
          <a:p>
            <a:r>
              <a:rPr lang="en-US" dirty="0" smtClean="0"/>
              <a:t>$5000	                           $5000		    $5000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 err="1" smtClean="0"/>
              <a:t>Pmt</a:t>
            </a:r>
            <a:r>
              <a:rPr lang="en-US" sz="1600" dirty="0" smtClean="0"/>
              <a:t> = -5000</a:t>
            </a:r>
            <a:endParaRPr lang="en-US" sz="1600" dirty="0"/>
          </a:p>
          <a:p>
            <a:r>
              <a:rPr lang="en-US" sz="1600" dirty="0"/>
              <a:t>c = </a:t>
            </a:r>
            <a:r>
              <a:rPr lang="en-US" sz="1600" dirty="0" smtClean="0"/>
              <a:t>1	on calculator P/YR</a:t>
            </a:r>
            <a:endParaRPr lang="en-US" sz="1600" dirty="0"/>
          </a:p>
          <a:p>
            <a:r>
              <a:rPr lang="en-US" sz="1600" dirty="0"/>
              <a:t>r = </a:t>
            </a:r>
            <a:r>
              <a:rPr lang="en-US" sz="1600" dirty="0" smtClean="0"/>
              <a:t>10</a:t>
            </a:r>
            <a:r>
              <a:rPr lang="en-US" sz="1600" dirty="0"/>
              <a:t>	on calculator </a:t>
            </a:r>
            <a:r>
              <a:rPr lang="en-US" sz="1600" dirty="0" smtClean="0"/>
              <a:t>I/</a:t>
            </a:r>
            <a:r>
              <a:rPr lang="en-US" sz="1600" dirty="0"/>
              <a:t>YR</a:t>
            </a:r>
          </a:p>
          <a:p>
            <a:r>
              <a:rPr lang="en-US" sz="1600" dirty="0" smtClean="0"/>
              <a:t>n </a:t>
            </a:r>
            <a:r>
              <a:rPr lang="en-US" sz="1600" dirty="0"/>
              <a:t>= </a:t>
            </a:r>
            <a:r>
              <a:rPr lang="en-US" sz="1600" dirty="0" smtClean="0"/>
              <a:t>3</a:t>
            </a:r>
            <a:endParaRPr lang="en-US" sz="1600" dirty="0"/>
          </a:p>
          <a:p>
            <a:r>
              <a:rPr lang="en-US" sz="1600" dirty="0"/>
              <a:t>FVA = </a:t>
            </a:r>
            <a:r>
              <a:rPr lang="en-US" sz="1600" dirty="0" smtClean="0"/>
              <a:t>$16,550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162800" y="2438400"/>
            <a:ext cx="0" cy="762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</a:t>
            </a:r>
            <a:r>
              <a:rPr lang="en-US" dirty="0" smtClean="0">
                <a:latin typeface="Arial" charset="0"/>
              </a:rPr>
              <a:t>FV Annuity Calculator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2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1524000"/>
            <a:ext cx="5943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Example: need $31,772.48 after 15 annual payments at 10%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	      FV</a:t>
            </a:r>
            <a:r>
              <a:rPr lang="en-US" dirty="0"/>
              <a:t> </a:t>
            </a:r>
            <a:r>
              <a:rPr lang="en-US" dirty="0" smtClean="0"/>
              <a:t>= $31,772.48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Pmt</a:t>
            </a:r>
            <a:r>
              <a:rPr lang="en-US" dirty="0" smtClean="0"/>
              <a:t>			</a:t>
            </a:r>
            <a:r>
              <a:rPr lang="en-US" dirty="0" err="1" smtClean="0"/>
              <a:t>Pmt</a:t>
            </a:r>
            <a:r>
              <a:rPr lang="en-US" dirty="0" smtClean="0"/>
              <a:t>		      </a:t>
            </a:r>
            <a:r>
              <a:rPr lang="en-US" dirty="0" err="1" smtClean="0"/>
              <a:t>Pmt</a:t>
            </a:r>
            <a:endParaRPr lang="en-US" dirty="0" smtClean="0"/>
          </a:p>
          <a:p>
            <a:r>
              <a:rPr lang="en-US" dirty="0" smtClean="0"/>
              <a:t>    ?</a:t>
            </a:r>
            <a:r>
              <a:rPr lang="en-US" dirty="0" smtClean="0"/>
              <a:t>	                           </a:t>
            </a:r>
            <a:r>
              <a:rPr lang="en-US" dirty="0" smtClean="0"/>
              <a:t>    ?</a:t>
            </a:r>
            <a:r>
              <a:rPr lang="en-US" dirty="0" smtClean="0"/>
              <a:t>		    </a:t>
            </a:r>
            <a:r>
              <a:rPr lang="en-US" dirty="0" smtClean="0"/>
              <a:t>    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 err="1"/>
              <a:t>Pmt</a:t>
            </a:r>
            <a:r>
              <a:rPr lang="en-US" sz="1600" dirty="0"/>
              <a:t> = annuity</a:t>
            </a:r>
          </a:p>
          <a:p>
            <a:r>
              <a:rPr lang="en-US" sz="1600" dirty="0"/>
              <a:t>c = number of </a:t>
            </a:r>
            <a:r>
              <a:rPr lang="en-US" sz="1600" dirty="0" err="1"/>
              <a:t>pmts</a:t>
            </a:r>
            <a:r>
              <a:rPr lang="en-US" sz="1600" dirty="0"/>
              <a:t> per year (</a:t>
            </a:r>
            <a:r>
              <a:rPr lang="en-US" sz="1600" dirty="0" err="1"/>
              <a:t>compoundings</a:t>
            </a:r>
            <a:r>
              <a:rPr lang="en-US" sz="1600" dirty="0"/>
              <a:t>)</a:t>
            </a:r>
          </a:p>
          <a:p>
            <a:r>
              <a:rPr lang="en-US" sz="1600" dirty="0"/>
              <a:t>r = annual rate</a:t>
            </a:r>
          </a:p>
          <a:p>
            <a:r>
              <a:rPr lang="en-US" sz="1600" dirty="0"/>
              <a:t>n = total payments (</a:t>
            </a:r>
            <a:r>
              <a:rPr lang="en-US" sz="1600" dirty="0" err="1"/>
              <a:t>compoundings</a:t>
            </a:r>
            <a:r>
              <a:rPr lang="en-US" sz="1600" dirty="0"/>
              <a:t>)</a:t>
            </a:r>
          </a:p>
          <a:p>
            <a:r>
              <a:rPr lang="en-US" sz="1600" dirty="0"/>
              <a:t>FVA = known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162800" y="2438400"/>
            <a:ext cx="0" cy="762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latin typeface="Arial" charset="0"/>
              </a:rPr>
              <a:t>Time Value of Money – FV Annuity Calculator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2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1524000"/>
            <a:ext cx="5943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Example: need $31,772.48 after 15 annual payments at 10%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	      FV</a:t>
            </a:r>
            <a:r>
              <a:rPr lang="en-US" dirty="0"/>
              <a:t> </a:t>
            </a:r>
            <a:r>
              <a:rPr lang="en-US" dirty="0" smtClean="0"/>
              <a:t>= $31,772.48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Pmt</a:t>
            </a:r>
            <a:r>
              <a:rPr lang="en-US" dirty="0" smtClean="0"/>
              <a:t>			</a:t>
            </a:r>
            <a:r>
              <a:rPr lang="en-US" dirty="0" err="1" smtClean="0"/>
              <a:t>Pmt</a:t>
            </a:r>
            <a:r>
              <a:rPr lang="en-US" dirty="0" smtClean="0"/>
              <a:t>		      </a:t>
            </a:r>
            <a:r>
              <a:rPr lang="en-US" dirty="0" err="1" smtClean="0"/>
              <a:t>Pmt</a:t>
            </a:r>
            <a:endParaRPr lang="en-US" dirty="0" smtClean="0"/>
          </a:p>
          <a:p>
            <a:r>
              <a:rPr lang="en-US" dirty="0" smtClean="0"/>
              <a:t>    ?	                               ?		        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 err="1"/>
              <a:t>Pmt</a:t>
            </a:r>
            <a:r>
              <a:rPr lang="en-US" sz="1600" dirty="0"/>
              <a:t> = ?</a:t>
            </a:r>
          </a:p>
          <a:p>
            <a:r>
              <a:rPr lang="en-US" sz="1600" dirty="0"/>
              <a:t>c = 1	 on calculator P/YR</a:t>
            </a:r>
          </a:p>
          <a:p>
            <a:r>
              <a:rPr lang="en-US" sz="1600" dirty="0"/>
              <a:t>r = 10 	 on calculator I/YR</a:t>
            </a:r>
          </a:p>
          <a:p>
            <a:r>
              <a:rPr lang="en-US" sz="1600" dirty="0"/>
              <a:t>n = 15</a:t>
            </a:r>
          </a:p>
          <a:p>
            <a:r>
              <a:rPr lang="en-US" sz="1600" dirty="0"/>
              <a:t>FVA = 31,772.48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162800" y="2438400"/>
            <a:ext cx="0" cy="762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latin typeface="Arial" charset="0"/>
              </a:rPr>
              <a:t>Time Value of Money – FV Annuity Calculator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1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62200" y="990600"/>
            <a:ext cx="4572000" cy="54651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Example: need $31,772.48 after 15 annual payments at 10%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Pmt = -$1000</a:t>
            </a:r>
          </a:p>
          <a:p>
            <a:r>
              <a:rPr lang="en-US" sz="1800" dirty="0" smtClean="0"/>
              <a:t>c = 1</a:t>
            </a:r>
          </a:p>
          <a:p>
            <a:r>
              <a:rPr lang="en-US" sz="1800" dirty="0" smtClean="0"/>
              <a:t>r = 10</a:t>
            </a:r>
          </a:p>
          <a:p>
            <a:r>
              <a:rPr lang="en-US" sz="1800" dirty="0" smtClean="0"/>
              <a:t>n = 15</a:t>
            </a:r>
          </a:p>
          <a:p>
            <a:r>
              <a:rPr lang="en-US" sz="1800" dirty="0" smtClean="0"/>
              <a:t>FVA = 31,772.48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latin typeface="Arial" charset="0"/>
              </a:rPr>
              <a:t>Time Value of Money – FV Annuity Calculator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0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219200"/>
            <a:ext cx="6553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3 annual </a:t>
            </a:r>
            <a:r>
              <a:rPr lang="en-US" dirty="0" err="1" smtClean="0"/>
              <a:t>pmts</a:t>
            </a:r>
            <a:r>
              <a:rPr lang="en-US" dirty="0" smtClean="0"/>
              <a:t>, $5000 each, 10%</a:t>
            </a:r>
          </a:p>
          <a:p>
            <a:endParaRPr lang="en-US" dirty="0"/>
          </a:p>
          <a:p>
            <a:r>
              <a:rPr lang="en-US" dirty="0" smtClean="0"/>
              <a:t>PV?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P		     P		        P</a:t>
            </a:r>
          </a:p>
          <a:p>
            <a:r>
              <a:rPr lang="en-US" dirty="0" smtClean="0"/>
              <a:t>          $5000	              $5000	                 $5000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Pmt</a:t>
            </a:r>
            <a:r>
              <a:rPr lang="en-US" dirty="0" smtClean="0"/>
              <a:t> = </a:t>
            </a:r>
          </a:p>
          <a:p>
            <a:r>
              <a:rPr lang="en-US" dirty="0" smtClean="0"/>
              <a:t>c = </a:t>
            </a:r>
          </a:p>
          <a:p>
            <a:r>
              <a:rPr lang="en-US" dirty="0" smtClean="0"/>
              <a:t>r = </a:t>
            </a:r>
          </a:p>
          <a:p>
            <a:r>
              <a:rPr lang="en-US" dirty="0" smtClean="0"/>
              <a:t>n = </a:t>
            </a:r>
          </a:p>
          <a:p>
            <a:r>
              <a:rPr lang="en-US" dirty="0" smtClean="0"/>
              <a:t>PVA =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447800" y="2133600"/>
            <a:ext cx="0" cy="80810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PV Annuity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7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33600" y="1066800"/>
            <a:ext cx="4876800" cy="5410200"/>
          </a:xfrm>
        </p:spPr>
        <p:txBody>
          <a:bodyPr anchor="ctr"/>
          <a:lstStyle/>
          <a:p>
            <a:pPr marL="0">
              <a:spcBef>
                <a:spcPts val="0"/>
              </a:spcBef>
              <a:buNone/>
            </a:pPr>
            <a:r>
              <a:rPr lang="en-US" sz="1800" b="1" dirty="0" smtClean="0"/>
              <a:t>Steps: Plan, Implement, Feedback, New Plan, …</a:t>
            </a:r>
          </a:p>
          <a:p>
            <a:pPr marL="0">
              <a:spcBef>
                <a:spcPts val="0"/>
              </a:spcBef>
              <a:buNone/>
            </a:pPr>
            <a:endParaRPr lang="en-US" sz="1800" dirty="0" smtClean="0"/>
          </a:p>
          <a:p>
            <a:pPr marL="0">
              <a:spcBef>
                <a:spcPts val="0"/>
              </a:spcBef>
              <a:buNone/>
            </a:pPr>
            <a:r>
              <a:rPr lang="en-US" sz="1800" dirty="0" smtClean="0"/>
              <a:t>Managerial Approach: how business works and relationships between business variables</a:t>
            </a:r>
          </a:p>
          <a:p>
            <a:pPr marL="0">
              <a:spcBef>
                <a:spcPts val="0"/>
              </a:spcBef>
              <a:buNone/>
            </a:pPr>
            <a:endParaRPr lang="en-US" sz="1800" dirty="0" smtClean="0"/>
          </a:p>
          <a:p>
            <a:pPr marL="0">
              <a:spcBef>
                <a:spcPts val="0"/>
              </a:spcBef>
              <a:buNone/>
            </a:pPr>
            <a:r>
              <a:rPr lang="en-US" sz="1800" dirty="0" smtClean="0"/>
              <a:t>Financial Approach: time value of money (capitalism)</a:t>
            </a:r>
          </a:p>
          <a:p>
            <a:pPr marL="57150" lvl="1" indent="-285750">
              <a:spcBef>
                <a:spcPts val="0"/>
              </a:spcBef>
            </a:pPr>
            <a:r>
              <a:rPr lang="en-US" sz="1800" dirty="0" smtClean="0"/>
              <a:t>Expect more back than invested</a:t>
            </a:r>
          </a:p>
          <a:p>
            <a:pPr marL="57150" lvl="1" indent="-285750">
              <a:spcBef>
                <a:spcPts val="0"/>
              </a:spcBef>
            </a:pPr>
            <a:r>
              <a:rPr lang="en-US" sz="1800" dirty="0" smtClean="0"/>
              <a:t>Used for capital budgeting (asset acquisition/planning)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Operating Cycle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1219200"/>
            <a:ext cx="6553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3 annual </a:t>
            </a:r>
            <a:r>
              <a:rPr lang="en-US" dirty="0" err="1" smtClean="0"/>
              <a:t>pmts</a:t>
            </a:r>
            <a:r>
              <a:rPr lang="en-US" dirty="0" smtClean="0"/>
              <a:t>, $5000 each, 10%</a:t>
            </a:r>
          </a:p>
          <a:p>
            <a:endParaRPr lang="en-US" dirty="0"/>
          </a:p>
          <a:p>
            <a:r>
              <a:rPr lang="en-US" dirty="0" smtClean="0"/>
              <a:t>PV?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P		     P		        P</a:t>
            </a:r>
          </a:p>
          <a:p>
            <a:r>
              <a:rPr lang="en-US" dirty="0" smtClean="0"/>
              <a:t>          $5000	              $5000	                 $5000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Pmt</a:t>
            </a:r>
            <a:r>
              <a:rPr lang="en-US" dirty="0" smtClean="0"/>
              <a:t> = -5000</a:t>
            </a:r>
          </a:p>
          <a:p>
            <a:r>
              <a:rPr lang="en-US" dirty="0" smtClean="0"/>
              <a:t>c =  1</a:t>
            </a:r>
          </a:p>
          <a:p>
            <a:r>
              <a:rPr lang="en-US" dirty="0" smtClean="0"/>
              <a:t>r =  10</a:t>
            </a:r>
          </a:p>
          <a:p>
            <a:r>
              <a:rPr lang="en-US" dirty="0" smtClean="0"/>
              <a:t>n =  3</a:t>
            </a:r>
          </a:p>
          <a:p>
            <a:r>
              <a:rPr lang="en-US" dirty="0" smtClean="0"/>
              <a:t>PVA = 12,434.26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PV Annuity</a:t>
            </a:r>
            <a:endParaRPr lang="en-US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447800" y="2133600"/>
            <a:ext cx="0" cy="80810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16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1219200"/>
            <a:ext cx="6553200" cy="4370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3 annual </a:t>
            </a:r>
            <a:r>
              <a:rPr lang="en-US" dirty="0" err="1" smtClean="0"/>
              <a:t>pmts</a:t>
            </a:r>
            <a:r>
              <a:rPr lang="en-US" dirty="0" smtClean="0"/>
              <a:t>, $5000 each, 10%</a:t>
            </a:r>
          </a:p>
          <a:p>
            <a:endParaRPr lang="en-US" dirty="0"/>
          </a:p>
          <a:p>
            <a:r>
              <a:rPr lang="en-US" dirty="0" smtClean="0"/>
              <a:t>PV?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__________________________________________________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P		     P		        P</a:t>
            </a:r>
          </a:p>
          <a:p>
            <a:r>
              <a:rPr lang="en-US" dirty="0" smtClean="0"/>
              <a:t>          $5000	              $5000	                 $5000</a:t>
            </a:r>
          </a:p>
          <a:p>
            <a:endParaRPr lang="en-US" dirty="0" smtClean="0"/>
          </a:p>
          <a:p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PROOF: Total </a:t>
            </a:r>
            <a:r>
              <a:rPr lang="en-US" dirty="0" err="1">
                <a:solidFill>
                  <a:srgbClr val="FF0000"/>
                </a:solidFill>
              </a:rPr>
              <a:t>pmt</a:t>
            </a:r>
            <a:r>
              <a:rPr lang="en-US" dirty="0">
                <a:solidFill>
                  <a:srgbClr val="FF0000"/>
                </a:solidFill>
              </a:rPr>
              <a:t> – PVA = Total </a:t>
            </a:r>
            <a:r>
              <a:rPr lang="en-US" dirty="0" smtClean="0">
                <a:solidFill>
                  <a:srgbClr val="FF0000"/>
                </a:solidFill>
              </a:rPr>
              <a:t>Interest</a:t>
            </a:r>
            <a:endParaRPr lang="en-US" dirty="0" smtClean="0"/>
          </a:p>
          <a:p>
            <a:endParaRPr lang="en-US" dirty="0" smtClean="0"/>
          </a:p>
          <a:p>
            <a:r>
              <a:rPr lang="en-US" sz="1600" dirty="0"/>
              <a:t>Date	</a:t>
            </a:r>
            <a:r>
              <a:rPr lang="en-US" sz="1600" dirty="0" err="1" smtClean="0"/>
              <a:t>Pmt</a:t>
            </a:r>
            <a:r>
              <a:rPr lang="en-US" sz="1600" dirty="0"/>
              <a:t>	</a:t>
            </a:r>
            <a:r>
              <a:rPr lang="en-US" sz="1600" dirty="0" smtClean="0"/>
              <a:t> </a:t>
            </a:r>
            <a:r>
              <a:rPr lang="en-US" sz="1600" dirty="0"/>
              <a:t>Interest	</a:t>
            </a:r>
            <a:r>
              <a:rPr lang="en-US" sz="1600" dirty="0" smtClean="0"/>
              <a:t>         Principal </a:t>
            </a:r>
            <a:r>
              <a:rPr lang="en-US" sz="1600" dirty="0"/>
              <a:t>	</a:t>
            </a:r>
            <a:r>
              <a:rPr lang="en-US" sz="1600" dirty="0" smtClean="0"/>
              <a:t>  Present </a:t>
            </a:r>
            <a:r>
              <a:rPr lang="en-US" sz="1600" dirty="0"/>
              <a:t>Value</a:t>
            </a:r>
          </a:p>
          <a:p>
            <a:r>
              <a:rPr lang="en-US" sz="1600" dirty="0"/>
              <a:t>1/1/08					</a:t>
            </a:r>
            <a:r>
              <a:rPr lang="en-US" sz="1600" dirty="0" smtClean="0"/>
              <a:t>    $</a:t>
            </a:r>
            <a:r>
              <a:rPr lang="en-US" sz="1600" dirty="0"/>
              <a:t>12,434.26</a:t>
            </a:r>
          </a:p>
          <a:p>
            <a:r>
              <a:rPr lang="en-US" sz="1600" dirty="0"/>
              <a:t>1/1/09	$5000	 </a:t>
            </a:r>
            <a:r>
              <a:rPr lang="en-US" sz="1600" dirty="0" smtClean="0"/>
              <a:t>1243.43</a:t>
            </a:r>
            <a:r>
              <a:rPr lang="en-US" sz="1600" dirty="0"/>
              <a:t>	</a:t>
            </a:r>
            <a:r>
              <a:rPr lang="en-US" sz="1600" dirty="0" smtClean="0"/>
              <a:t>        3756.57</a:t>
            </a:r>
            <a:r>
              <a:rPr lang="en-US" sz="1600" dirty="0"/>
              <a:t>	   </a:t>
            </a:r>
            <a:r>
              <a:rPr lang="en-US" sz="1600" dirty="0" smtClean="0"/>
              <a:t>      </a:t>
            </a:r>
            <a:r>
              <a:rPr lang="en-US" sz="1600" dirty="0"/>
              <a:t>8677.26</a:t>
            </a:r>
          </a:p>
          <a:p>
            <a:r>
              <a:rPr lang="en-US" sz="1600" dirty="0"/>
              <a:t>1/1/09	$5000	   </a:t>
            </a:r>
            <a:r>
              <a:rPr lang="en-US" sz="1600" dirty="0" smtClean="0"/>
              <a:t>867.77</a:t>
            </a:r>
            <a:r>
              <a:rPr lang="en-US" sz="1600" dirty="0"/>
              <a:t>	</a:t>
            </a:r>
            <a:r>
              <a:rPr lang="en-US" sz="1600" dirty="0" smtClean="0"/>
              <a:t>        4132.23</a:t>
            </a:r>
            <a:r>
              <a:rPr lang="en-US" sz="1600" dirty="0"/>
              <a:t>	    </a:t>
            </a:r>
            <a:r>
              <a:rPr lang="en-US" sz="1600" dirty="0" smtClean="0"/>
              <a:t>     </a:t>
            </a:r>
            <a:r>
              <a:rPr lang="en-US" sz="1600" dirty="0"/>
              <a:t>4545.64</a:t>
            </a:r>
          </a:p>
          <a:p>
            <a:r>
              <a:rPr lang="en-US" sz="1600" dirty="0"/>
              <a:t>1/1/10	$</a:t>
            </a:r>
            <a:r>
              <a:rPr lang="en-US" sz="1600" u="sng" dirty="0"/>
              <a:t>5000</a:t>
            </a:r>
            <a:r>
              <a:rPr lang="en-US" sz="1600" dirty="0"/>
              <a:t>	   </a:t>
            </a:r>
            <a:r>
              <a:rPr lang="en-US" sz="1600" u="sng" dirty="0" smtClean="0"/>
              <a:t>454.56</a:t>
            </a:r>
            <a:r>
              <a:rPr lang="en-US" sz="1600" dirty="0"/>
              <a:t>	</a:t>
            </a:r>
            <a:r>
              <a:rPr lang="en-US" sz="1600" dirty="0" smtClean="0"/>
              <a:t>        </a:t>
            </a:r>
            <a:r>
              <a:rPr lang="en-US" sz="1600" u="sng" dirty="0" smtClean="0"/>
              <a:t>4545.64</a:t>
            </a:r>
            <a:r>
              <a:rPr lang="en-US" sz="1600" dirty="0"/>
              <a:t>		 </a:t>
            </a:r>
            <a:r>
              <a:rPr lang="en-US" sz="1600" dirty="0" smtClean="0"/>
              <a:t>  0</a:t>
            </a:r>
            <a:endParaRPr lang="en-US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PV Annuity</a:t>
            </a:r>
            <a:endParaRPr lang="en-US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447800" y="2133600"/>
            <a:ext cx="0" cy="80810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13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0" y="914400"/>
            <a:ext cx="4724400" cy="5541336"/>
          </a:xfrm>
        </p:spPr>
        <p:txBody>
          <a:bodyPr anchor="ctr"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/>
              <a:t>Are there Payments?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/>
              <a:t>Yes – PVA or FVA (</a:t>
            </a:r>
            <a:r>
              <a:rPr lang="en-US" sz="1800" dirty="0" err="1" smtClean="0"/>
              <a:t>pmt</a:t>
            </a:r>
            <a:r>
              <a:rPr lang="en-US" sz="1800" dirty="0" smtClean="0"/>
              <a:t> vs. lump sum)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Payments toward a lump sum = FVA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Payments from a lump sum = PVA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/>
              <a:t>No – PV or FV (lump sum vs. lump sum)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/>
              <a:t>	Unknown future lump sum = FV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Unknown current lump sum = PV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Which One?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9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Example</a:t>
            </a:r>
            <a:endParaRPr lang="en-US" dirty="0"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0" y="914400"/>
            <a:ext cx="4724400" cy="554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/>
              <a:t>Machine costs $100,000</a:t>
            </a:r>
          </a:p>
          <a:p>
            <a:pPr marL="0" indent="0">
              <a:buNone/>
            </a:pPr>
            <a:r>
              <a:rPr lang="en-US" sz="1800" dirty="0"/>
              <a:t>Will produce equivalent to $30,000 per year</a:t>
            </a:r>
          </a:p>
          <a:p>
            <a:pPr marL="0" indent="0">
              <a:buNone/>
            </a:pPr>
            <a:r>
              <a:rPr lang="en-US" sz="1800" dirty="0"/>
              <a:t>Useful life of 5 years (no salvage)</a:t>
            </a:r>
          </a:p>
          <a:p>
            <a:pPr marL="0" indent="0">
              <a:buNone/>
            </a:pPr>
            <a:r>
              <a:rPr lang="en-US" sz="1800" dirty="0"/>
              <a:t>10% return required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Should we buy it</a:t>
            </a:r>
            <a:r>
              <a:rPr lang="en-US" sz="1800" dirty="0" smtClean="0"/>
              <a:t>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704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Example</a:t>
            </a:r>
            <a:endParaRPr lang="en-US" dirty="0"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0" y="914400"/>
            <a:ext cx="4724400" cy="554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 smtClean="0"/>
              <a:t>Machine costs $100,000</a:t>
            </a:r>
          </a:p>
          <a:p>
            <a:pPr marL="0" indent="0">
              <a:buNone/>
            </a:pPr>
            <a:r>
              <a:rPr lang="en-US" sz="1800" dirty="0" smtClean="0"/>
              <a:t>Will produce equivalent to $30,000 per year</a:t>
            </a:r>
          </a:p>
          <a:p>
            <a:pPr marL="0" indent="0">
              <a:buNone/>
            </a:pPr>
            <a:r>
              <a:rPr lang="en-US" sz="1800" dirty="0" smtClean="0"/>
              <a:t>Useful life of 5 years (no salvage)</a:t>
            </a:r>
          </a:p>
          <a:p>
            <a:pPr marL="0" indent="0">
              <a:buNone/>
            </a:pPr>
            <a:r>
              <a:rPr lang="en-US" sz="1800" dirty="0" smtClean="0"/>
              <a:t>10% return required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Should we buy it?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4800600"/>
            <a:ext cx="227590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Pmts? Yes or No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Unknown PV or FV?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Example</a:t>
            </a:r>
            <a:endParaRPr lang="en-US" dirty="0"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0" y="914400"/>
            <a:ext cx="4724400" cy="554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Machine costs $100,000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Will produce equivalent to $30,000 per year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Useful life of 5 years (no salvage)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10% return required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err="1"/>
              <a:t>Pmt</a:t>
            </a:r>
            <a:r>
              <a:rPr lang="en-US" sz="1800" dirty="0"/>
              <a:t> =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c =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r =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n =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PVA </a:t>
            </a:r>
            <a:r>
              <a:rPr lang="en-US" sz="1800" dirty="0" smtClean="0"/>
              <a:t>=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560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Example</a:t>
            </a:r>
            <a:endParaRPr lang="en-US" dirty="0"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0" y="914400"/>
            <a:ext cx="4724400" cy="554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Machine costs $100,000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Will produce equivalent to $30,000 per year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Useful life of 5 years (no salvage)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10% return required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 err="1"/>
              <a:t>Pmt</a:t>
            </a:r>
            <a:r>
              <a:rPr lang="en-US" sz="1800" dirty="0"/>
              <a:t> = </a:t>
            </a:r>
            <a:r>
              <a:rPr lang="en-US" sz="1800" dirty="0" smtClean="0"/>
              <a:t>30000</a:t>
            </a:r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c = </a:t>
            </a:r>
            <a:r>
              <a:rPr lang="en-US" sz="1800" dirty="0" smtClean="0"/>
              <a:t>1</a:t>
            </a:r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r = </a:t>
            </a:r>
            <a:r>
              <a:rPr lang="en-US" sz="1800" dirty="0" smtClean="0"/>
              <a:t>10</a:t>
            </a:r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n = </a:t>
            </a:r>
            <a:r>
              <a:rPr lang="en-US" sz="1800" dirty="0" smtClean="0"/>
              <a:t>5</a:t>
            </a:r>
            <a:endParaRPr lang="en-US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/>
              <a:t>PVA </a:t>
            </a:r>
            <a:r>
              <a:rPr lang="en-US" sz="1800" smtClean="0"/>
              <a:t>= -113,723.60</a:t>
            </a:r>
            <a:endParaRPr lang="en-US" sz="1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PVA – Cost = Purchase </a:t>
            </a:r>
            <a:r>
              <a:rPr lang="en-US" dirty="0" smtClean="0"/>
              <a:t>Decision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113,723.60 </a:t>
            </a:r>
            <a:r>
              <a:rPr lang="en-US" dirty="0"/>
              <a:t>– 100,000 = YES</a:t>
            </a:r>
            <a:r>
              <a:rPr lang="en-US" dirty="0" smtClean="0"/>
              <a:t>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This </a:t>
            </a:r>
            <a:r>
              <a:rPr lang="en-US" dirty="0"/>
              <a:t>is only the first </a:t>
            </a:r>
            <a:r>
              <a:rPr lang="en-US" dirty="0" smtClean="0"/>
              <a:t>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2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62200" y="990600"/>
            <a:ext cx="4495800" cy="5465136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Need money to buy a tractor. Can make $8000 annual interest payments for 3 years, at which time you can afford to make a lump sum payment of $100,000. You will agree to 7% interest.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How much will the bank loan you today?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Example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4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362200" y="990600"/>
            <a:ext cx="4495800" cy="546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800" dirty="0" smtClean="0"/>
              <a:t>Need money to buy a tractor. Can make $8000 annual interest payments for 3 years, at which time you can afford to make a lump sum payment of $100,000. You will agree to 7% interest.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800" dirty="0" smtClean="0"/>
          </a:p>
          <a:p>
            <a:r>
              <a:rPr lang="en-US" sz="1800" dirty="0" err="1"/>
              <a:t>Pmt</a:t>
            </a:r>
            <a:r>
              <a:rPr lang="en-US" sz="1800" dirty="0"/>
              <a:t> = </a:t>
            </a:r>
          </a:p>
          <a:p>
            <a:r>
              <a:rPr lang="en-US" sz="1800" dirty="0"/>
              <a:t>c = </a:t>
            </a:r>
          </a:p>
          <a:p>
            <a:r>
              <a:rPr lang="en-US" sz="1800" dirty="0"/>
              <a:t>r = </a:t>
            </a:r>
          </a:p>
          <a:p>
            <a:r>
              <a:rPr lang="en-US" sz="1800" dirty="0"/>
              <a:t>n = </a:t>
            </a:r>
          </a:p>
          <a:p>
            <a:r>
              <a:rPr lang="en-US" sz="1800" dirty="0"/>
              <a:t>PVA =</a:t>
            </a:r>
          </a:p>
          <a:p>
            <a:r>
              <a:rPr lang="en-US" sz="1800" dirty="0"/>
              <a:t>FV </a:t>
            </a:r>
            <a:r>
              <a:rPr lang="en-US" sz="1800" dirty="0" smtClean="0"/>
              <a:t>=</a:t>
            </a: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Example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2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362200" y="990600"/>
            <a:ext cx="4495800" cy="546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800" dirty="0" smtClean="0"/>
              <a:t>Need money to buy a tractor. Can make $8000 annual interest payments for 3 years, at which time you can afford to make a lump sum payment of $100,000. You will agree to 7% interest.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800" dirty="0" smtClean="0"/>
          </a:p>
          <a:p>
            <a:r>
              <a:rPr lang="en-US" sz="1800" dirty="0" err="1"/>
              <a:t>Pmt</a:t>
            </a:r>
            <a:r>
              <a:rPr lang="en-US" sz="1800" dirty="0"/>
              <a:t> = -8000</a:t>
            </a:r>
          </a:p>
          <a:p>
            <a:r>
              <a:rPr lang="en-US" sz="1800" dirty="0"/>
              <a:t>c = 1</a:t>
            </a:r>
          </a:p>
          <a:p>
            <a:r>
              <a:rPr lang="en-US" sz="1800" dirty="0"/>
              <a:t>r = 7</a:t>
            </a:r>
          </a:p>
          <a:p>
            <a:r>
              <a:rPr lang="en-US" sz="1800" dirty="0"/>
              <a:t>n = 3</a:t>
            </a:r>
          </a:p>
          <a:p>
            <a:r>
              <a:rPr lang="en-US" sz="1800" dirty="0"/>
              <a:t>PVA = ?</a:t>
            </a:r>
          </a:p>
          <a:p>
            <a:r>
              <a:rPr lang="en-US" sz="1800" dirty="0"/>
              <a:t>FV = -100000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Example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6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33600" y="1066800"/>
            <a:ext cx="487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1800" b="1" dirty="0" smtClean="0"/>
              <a:t>Debt </a:t>
            </a:r>
            <a:r>
              <a:rPr lang="en-US" sz="1800" b="1" dirty="0"/>
              <a:t>should match acquisition</a:t>
            </a:r>
          </a:p>
          <a:p>
            <a:r>
              <a:rPr lang="en-US" sz="1800" dirty="0"/>
              <a:t>Borrow (financing)</a:t>
            </a:r>
          </a:p>
          <a:p>
            <a:r>
              <a:rPr lang="en-US" sz="1800" dirty="0"/>
              <a:t>Issue Stock (investing)</a:t>
            </a:r>
          </a:p>
          <a:p>
            <a:r>
              <a:rPr lang="en-US" sz="1800" dirty="0"/>
              <a:t>Own Investment (operating)</a:t>
            </a:r>
          </a:p>
          <a:p>
            <a:r>
              <a:rPr lang="en-US" sz="1800" dirty="0"/>
              <a:t>Bonds</a:t>
            </a:r>
            <a:r>
              <a:rPr lang="en-US" sz="1800" dirty="0" smtClean="0"/>
              <a:t>…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Sources of Cash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8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362200" y="990600"/>
            <a:ext cx="4495800" cy="546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800" dirty="0" smtClean="0"/>
              <a:t>Need money to buy a tractor. Can make $8000 annual interest payments for 3 years, at which time you can afford to make a lump sum payment of $100,000. You will agree to 7% interest.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800" dirty="0" smtClean="0"/>
          </a:p>
          <a:p>
            <a:r>
              <a:rPr lang="en-US" sz="1800" dirty="0" err="1"/>
              <a:t>Pmt</a:t>
            </a:r>
            <a:r>
              <a:rPr lang="en-US" sz="1800" dirty="0"/>
              <a:t> = -8000</a:t>
            </a:r>
          </a:p>
          <a:p>
            <a:r>
              <a:rPr lang="en-US" sz="1800" dirty="0"/>
              <a:t>c = 1</a:t>
            </a:r>
          </a:p>
          <a:p>
            <a:r>
              <a:rPr lang="en-US" sz="1800" dirty="0"/>
              <a:t>r = 7</a:t>
            </a:r>
          </a:p>
          <a:p>
            <a:r>
              <a:rPr lang="en-US" sz="1800" dirty="0"/>
              <a:t>n = 3</a:t>
            </a:r>
          </a:p>
          <a:p>
            <a:r>
              <a:rPr lang="en-US" sz="1800" dirty="0"/>
              <a:t>PVA = </a:t>
            </a:r>
            <a:r>
              <a:rPr lang="en-US" sz="1800" dirty="0">
                <a:solidFill>
                  <a:srgbClr val="FF0000"/>
                </a:solidFill>
              </a:rPr>
              <a:t>102,624.32</a:t>
            </a:r>
            <a:endParaRPr lang="en-US" sz="1800" dirty="0"/>
          </a:p>
          <a:p>
            <a:r>
              <a:rPr lang="en-US" sz="1800" dirty="0"/>
              <a:t>FV = -100000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Example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3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362200" y="990600"/>
            <a:ext cx="4495800" cy="546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800" dirty="0" smtClean="0"/>
              <a:t>Need money to buy a tractor. Can make $8000 annual interest payments for 3 years, at which time you can afford to make a lump sum payment of $100,000. You will agree to 7% interest.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What if we change the rate to 8</a:t>
            </a:r>
            <a:r>
              <a:rPr lang="en-US" sz="1800" dirty="0" smtClean="0"/>
              <a:t>%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What if we change the rate to 9</a:t>
            </a:r>
            <a:r>
              <a:rPr lang="en-US" sz="1800" dirty="0" smtClean="0"/>
              <a:t>%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Example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3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362200" y="990600"/>
            <a:ext cx="4495800" cy="546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ts val="600"/>
              </a:spcBef>
              <a:buClrTx/>
              <a:buSzPct val="73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Tx/>
              <a:buSzPct val="6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Tx/>
              <a:buSzPct val="8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Tx/>
              <a:buSzPct val="70000"/>
              <a:buFont typeface="Arial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800" dirty="0" smtClean="0"/>
              <a:t>Need money to buy a tractor. Can make $8000 annual interest payments for 3 years, at which time you can afford to make a lump sum payment of $100,000. You will agree to 7% interest.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What if we change the rate to 8%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$</a:t>
            </a:r>
            <a:r>
              <a:rPr lang="en-US" sz="1800" dirty="0">
                <a:solidFill>
                  <a:srgbClr val="FF0000"/>
                </a:solidFill>
              </a:rPr>
              <a:t>100,000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What if we change the rate to 9%</a:t>
            </a:r>
          </a:p>
          <a:p>
            <a:pPr marL="246888" lvl="1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FF0000"/>
                </a:solidFill>
              </a:rPr>
              <a:t>$97,468.71</a:t>
            </a: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Example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3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209800"/>
            <a:ext cx="6553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________________________________________________________</a:t>
            </a:r>
            <a:r>
              <a:rPr lang="en-US" dirty="0"/>
              <a:t> </a:t>
            </a:r>
            <a:r>
              <a:rPr lang="en-US" dirty="0" smtClean="0"/>
              <a:t>      	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FVA		               Retirement		PVA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Pmt</a:t>
            </a:r>
            <a:r>
              <a:rPr lang="en-US" dirty="0" smtClean="0"/>
              <a:t> =				</a:t>
            </a:r>
            <a:r>
              <a:rPr lang="en-US" dirty="0" err="1" smtClean="0"/>
              <a:t>Pmt</a:t>
            </a:r>
            <a:r>
              <a:rPr lang="en-US" dirty="0" smtClean="0"/>
              <a:t> = </a:t>
            </a:r>
          </a:p>
          <a:p>
            <a:pPr marL="0" indent="0">
              <a:buNone/>
            </a:pPr>
            <a:r>
              <a:rPr lang="en-US" dirty="0" smtClean="0"/>
              <a:t>	c = 				c = </a:t>
            </a:r>
          </a:p>
          <a:p>
            <a:pPr marL="0" indent="0">
              <a:buNone/>
            </a:pPr>
            <a:r>
              <a:rPr lang="en-US" dirty="0" smtClean="0"/>
              <a:t>	r = 				r = </a:t>
            </a:r>
          </a:p>
          <a:p>
            <a:pPr marL="0" indent="0">
              <a:buNone/>
            </a:pPr>
            <a:r>
              <a:rPr lang="en-US" dirty="0" smtClean="0"/>
              <a:t>	n = 				n = </a:t>
            </a:r>
          </a:p>
          <a:p>
            <a:pPr marL="0" indent="0">
              <a:buNone/>
            </a:pPr>
            <a:r>
              <a:rPr lang="en-US" dirty="0" smtClean="0"/>
              <a:t>	FVA = 				PVA =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648200" y="2057400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81200" y="2286000"/>
            <a:ext cx="2438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76800" y="2286000"/>
            <a:ext cx="2438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164869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AGE?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Time Value of Money – Example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0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371600"/>
            <a:ext cx="6400800" cy="51355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Invest </a:t>
            </a:r>
            <a:r>
              <a:rPr lang="en-US" sz="1800" dirty="0"/>
              <a:t>$1000 and it becomes $</a:t>
            </a:r>
            <a:r>
              <a:rPr lang="en-US" sz="1800" dirty="0" smtClean="0"/>
              <a:t>1150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/>
              <a:t>$</a:t>
            </a:r>
            <a:r>
              <a:rPr lang="en-US" sz="1800" dirty="0"/>
              <a:t>1000 Return </a:t>
            </a:r>
            <a:r>
              <a:rPr lang="en-US" sz="1800" dirty="0" smtClean="0"/>
              <a:t>OF			</a:t>
            </a:r>
            <a:r>
              <a:rPr lang="en-US" sz="1800" dirty="0"/>
              <a:t>$150 Return </a:t>
            </a:r>
            <a:r>
              <a:rPr lang="en-US" sz="1800" dirty="0" smtClean="0"/>
              <a:t>ON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1. Return on Investment Common Year Measure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US" sz="1800" dirty="0" smtClean="0"/>
              <a:t>	$50 in one year or $60 in two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US" sz="1800" dirty="0" smtClean="0"/>
              <a:t>	50&lt; 60, but one year time frame 50&gt;30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2. Return on Investment Common Size Measure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	</a:t>
            </a:r>
            <a:r>
              <a:rPr lang="en-US" sz="1800" dirty="0" smtClean="0"/>
              <a:t>Rate of Return requires known investment amount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/>
              <a:t>Is $1000 better or $10,000 better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2050" name="Picture 2" descr="C:\Users\Kim\AppData\Local\Microsoft\Windows\Temporary Internet Files\Content.IE5\1RUNZCLE\MC9004415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876800"/>
            <a:ext cx="1022350" cy="914916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Return</a:t>
            </a: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1905000"/>
            <a:ext cx="2057400" cy="4572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1905000"/>
            <a:ext cx="2057400" cy="4572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143000"/>
            <a:ext cx="6553200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	Rate of      =	</a:t>
            </a:r>
            <a:r>
              <a:rPr lang="en-US" sz="1800" u="sng" dirty="0" smtClean="0"/>
              <a:t>$</a:t>
            </a:r>
            <a:r>
              <a:rPr lang="en-US" sz="1800" u="sng" dirty="0" err="1" smtClean="0"/>
              <a:t>Amt</a:t>
            </a:r>
            <a:r>
              <a:rPr lang="en-US" sz="1800" u="sng" dirty="0" smtClean="0"/>
              <a:t> of Return ON Investment</a:t>
            </a:r>
          </a:p>
          <a:p>
            <a:pPr marL="0" indent="0">
              <a:buNone/>
            </a:pPr>
            <a:r>
              <a:rPr lang="en-US" sz="1800" dirty="0" smtClean="0"/>
              <a:t>	Return		$</a:t>
            </a:r>
            <a:r>
              <a:rPr lang="en-US" sz="1800" dirty="0" err="1" smtClean="0"/>
              <a:t>Amt</a:t>
            </a:r>
            <a:r>
              <a:rPr lang="en-US" sz="1800" dirty="0" smtClean="0"/>
              <a:t> of Investment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u="sng" dirty="0" smtClean="0"/>
              <a:t>1000</a:t>
            </a:r>
            <a:r>
              <a:rPr lang="en-US" sz="1800" dirty="0" smtClean="0"/>
              <a:t>  = 10%		</a:t>
            </a:r>
            <a:r>
              <a:rPr lang="en-US" sz="1800" u="sng" dirty="0" smtClean="0"/>
              <a:t>10000</a:t>
            </a:r>
            <a:r>
              <a:rPr lang="en-US" sz="1800" dirty="0" smtClean="0"/>
              <a:t>   =  1%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10000			1000000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Negative Rate of Return is possible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u="sng" dirty="0" smtClean="0"/>
              <a:t>980-1000</a:t>
            </a:r>
            <a:r>
              <a:rPr lang="en-US" sz="1800" dirty="0" smtClean="0"/>
              <a:t>    =    </a:t>
            </a:r>
            <a:r>
              <a:rPr lang="en-US" sz="1800" u="sng" dirty="0" smtClean="0"/>
              <a:t>20</a:t>
            </a:r>
            <a:r>
              <a:rPr lang="en-US" sz="1800" dirty="0" smtClean="0"/>
              <a:t>    =    -2%</a:t>
            </a:r>
          </a:p>
          <a:p>
            <a:pPr marL="0" indent="0">
              <a:buNone/>
            </a:pPr>
            <a:r>
              <a:rPr lang="en-US" sz="1800" dirty="0" smtClean="0"/>
              <a:t>	1000	       1000</a:t>
            </a:r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Return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676400"/>
            <a:ext cx="6553200" cy="9143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Risk Adjusted =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Risk Free + Inflation + Business Risk + Liquidity </a:t>
            </a:r>
            <a:r>
              <a:rPr lang="en-US" dirty="0" smtClean="0"/>
              <a:t>Risk Rate of Return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200400"/>
            <a:ext cx="10668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External</a:t>
            </a:r>
          </a:p>
          <a:p>
            <a:pPr algn="ctr"/>
            <a:r>
              <a:rPr lang="en-US" sz="1600" dirty="0" smtClean="0"/>
              <a:t>No Control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3200400"/>
            <a:ext cx="13716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Control Through</a:t>
            </a:r>
          </a:p>
          <a:p>
            <a:pPr algn="ctr"/>
            <a:r>
              <a:rPr lang="en-US" sz="1600" dirty="0" smtClean="0"/>
              <a:t>Behavior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3200400"/>
            <a:ext cx="28956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Ability to Sell Assets</a:t>
            </a:r>
            <a:br>
              <a:rPr lang="en-US" sz="1600" dirty="0" smtClean="0"/>
            </a:br>
            <a:r>
              <a:rPr lang="en-US" sz="1600" dirty="0" smtClean="0"/>
              <a:t>or</a:t>
            </a:r>
            <a:br>
              <a:rPr lang="en-US" sz="1600" dirty="0" smtClean="0"/>
            </a:br>
            <a:r>
              <a:rPr lang="en-US" sz="1600" dirty="0" smtClean="0"/>
              <a:t>Raise Capital Quick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4419600"/>
            <a:ext cx="6553200" cy="461665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Risk is determined, NOT divine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599" y="5029200"/>
            <a:ext cx="6553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Risk Takers Vs. Risk Averse</a:t>
            </a:r>
            <a:br>
              <a:rPr lang="en-US" dirty="0" smtClean="0"/>
            </a:br>
            <a:r>
              <a:rPr lang="en-US" dirty="0" smtClean="0"/>
              <a:t>matters to accounting based decision making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3200400"/>
            <a:ext cx="1143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When Free of Risk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57400" y="2667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0"/>
          </p:cNvCxnSpPr>
          <p:nvPr/>
        </p:nvCxnSpPr>
        <p:spPr>
          <a:xfrm flipV="1">
            <a:off x="3124200" y="2667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0"/>
          </p:cNvCxnSpPr>
          <p:nvPr/>
        </p:nvCxnSpPr>
        <p:spPr>
          <a:xfrm flipV="1">
            <a:off x="4343400" y="2667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0"/>
          </p:cNvCxnSpPr>
          <p:nvPr/>
        </p:nvCxnSpPr>
        <p:spPr>
          <a:xfrm flipV="1">
            <a:off x="6477000" y="2667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Risk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066800"/>
            <a:ext cx="6553200" cy="50593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1800" dirty="0" smtClean="0"/>
              <a:t>Principal * Rate * Time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Simple Interest Loans = </a:t>
            </a:r>
            <a:r>
              <a:rPr lang="en-US" sz="1800" b="1" dirty="0" err="1" smtClean="0"/>
              <a:t>Gramma</a:t>
            </a:r>
            <a:endParaRPr lang="en-US" sz="1800" b="1" dirty="0" smtClean="0"/>
          </a:p>
          <a:p>
            <a:r>
              <a:rPr lang="en-US" sz="1800" dirty="0" smtClean="0"/>
              <a:t>Interest equal each year, unless $ added to principal</a:t>
            </a:r>
          </a:p>
          <a:p>
            <a:r>
              <a:rPr lang="en-US" sz="1800" dirty="0" smtClean="0"/>
              <a:t>Bottom pg. 1 of 7 example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Compound Interest Loans = Time Value of Money</a:t>
            </a:r>
          </a:p>
          <a:p>
            <a:r>
              <a:rPr lang="en-US" sz="1800" dirty="0" smtClean="0"/>
              <a:t>Interest earned is added to principal in each period</a:t>
            </a:r>
          </a:p>
          <a:p>
            <a:r>
              <a:rPr lang="en-US" sz="1800" dirty="0" smtClean="0"/>
              <a:t>Top pg. 2 of 7 example (see next slide)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Interest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09800" y="685800"/>
            <a:ext cx="5562600" cy="57699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smtClean="0"/>
              <a:t>Interest added at specified points in time: annual</a:t>
            </a:r>
          </a:p>
          <a:p>
            <a:pPr marL="0" indent="0">
              <a:buNone/>
            </a:pPr>
            <a:r>
              <a:rPr lang="en-US" dirty="0" smtClean="0"/>
              <a:t>Interest earned becomes part of principal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2008	$10,000 * 10% * 1 		= $1000</a:t>
            </a:r>
          </a:p>
          <a:p>
            <a:pPr marL="0" indent="0">
              <a:buNone/>
            </a:pPr>
            <a:r>
              <a:rPr lang="en-US" dirty="0" smtClean="0"/>
              <a:t>2009	($10,000+$1000) * 10% * 1	= $1100</a:t>
            </a:r>
          </a:p>
          <a:p>
            <a:pPr marL="0" indent="0">
              <a:buNone/>
            </a:pPr>
            <a:r>
              <a:rPr lang="en-US" dirty="0" smtClean="0"/>
              <a:t>2010	($11,000+$1100) * 10% * 1 	= $</a:t>
            </a:r>
            <a:r>
              <a:rPr lang="en-US" u="sng" dirty="0" smtClean="0"/>
              <a:t>1210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Total Interest   	 	   $3310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Return of Principal 		   $</a:t>
            </a:r>
            <a:r>
              <a:rPr lang="en-US" u="sng" dirty="0" smtClean="0"/>
              <a:t>10,000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Total Value 		   $13,310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Total </a:t>
            </a:r>
            <a:r>
              <a:rPr lang="en-US" dirty="0" err="1" smtClean="0"/>
              <a:t>Compoundings</a:t>
            </a:r>
            <a:r>
              <a:rPr lang="en-US" dirty="0" smtClean="0"/>
              <a:t> = 1 per year * 3 years = 3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114800"/>
            <a:ext cx="1752600" cy="738664"/>
          </a:xfrm>
          <a:prstGeom prst="rect">
            <a:avLst/>
          </a:prstGeom>
          <a:noFill/>
          <a:ln>
            <a:solidFill>
              <a:srgbClr val="FF0000">
                <a:alpha val="41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Interest earned/incurred becomes part of the principal.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14600" y="3276600"/>
            <a:ext cx="6096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14600" y="3657600"/>
            <a:ext cx="609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010400" y="3886200"/>
            <a:ext cx="6096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2800" y="4267200"/>
            <a:ext cx="1371600" cy="738664"/>
          </a:xfrm>
          <a:prstGeom prst="rect">
            <a:avLst/>
          </a:prstGeom>
          <a:noFill/>
          <a:ln>
            <a:solidFill>
              <a:srgbClr val="FF0000">
                <a:alpha val="41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Where did the extra $310 come from?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0" sz="2800" b="0" i="0" kern="1200" cap="none" baseline="0">
                <a:ln w="50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latin typeface="Arial" charset="0"/>
              </a:rPr>
              <a:t>Compound Interest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0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1771</TotalTime>
  <Words>1682</Words>
  <Application>Microsoft Macintosh PowerPoint</Application>
  <PresentationFormat>On-screen Show (4:3)</PresentationFormat>
  <Paragraphs>454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UMKC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Church, Kimberly S.</dc:creator>
  <cp:lastModifiedBy>Ben Requena</cp:lastModifiedBy>
  <cp:revision>85</cp:revision>
  <dcterms:created xsi:type="dcterms:W3CDTF">2013-06-11T09:06:35Z</dcterms:created>
  <dcterms:modified xsi:type="dcterms:W3CDTF">2018-03-02T16:05:20Z</dcterms:modified>
</cp:coreProperties>
</file>