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6" r:id="rId2"/>
    <p:sldId id="299" r:id="rId3"/>
    <p:sldId id="298" r:id="rId4"/>
    <p:sldId id="310" r:id="rId5"/>
    <p:sldId id="311" r:id="rId6"/>
    <p:sldId id="312" r:id="rId7"/>
    <p:sldId id="314" r:id="rId8"/>
    <p:sldId id="300" r:id="rId9"/>
    <p:sldId id="301" r:id="rId10"/>
    <p:sldId id="302" r:id="rId11"/>
    <p:sldId id="303" r:id="rId12"/>
    <p:sldId id="304" r:id="rId13"/>
    <p:sldId id="305" r:id="rId14"/>
    <p:sldId id="306" r:id="rId15"/>
    <p:sldId id="307" r:id="rId16"/>
    <p:sldId id="308" r:id="rId17"/>
    <p:sldId id="30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19" autoAdjust="0"/>
    <p:restoredTop sz="94671" autoAdjust="0"/>
  </p:normalViewPr>
  <p:slideViewPr>
    <p:cSldViewPr>
      <p:cViewPr>
        <p:scale>
          <a:sx n="150" d="100"/>
          <a:sy n="150" d="100"/>
        </p:scale>
        <p:origin x="-344" y="-9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C2ABF6-34E8-42CD-AA1B-8CB0B1EC1717}" type="doc">
      <dgm:prSet loTypeId="urn:microsoft.com/office/officeart/2005/8/layout/hProcess9" loCatId="process" qsTypeId="urn:microsoft.com/office/officeart/2005/8/quickstyle/simple1" qsCatId="simple" csTypeId="urn:microsoft.com/office/officeart/2005/8/colors/colorful5" csCatId="colorful" phldr="1"/>
      <dgm:spPr/>
    </dgm:pt>
    <dgm:pt modelId="{16C96E69-3249-4FF3-8BFD-21D0F4994483}">
      <dgm:prSet phldrT="[Text]"/>
      <dgm:spPr/>
      <dgm:t>
        <a:bodyPr/>
        <a:lstStyle/>
        <a:p>
          <a:pPr algn="ctr"/>
          <a:r>
            <a:rPr lang="en-US" dirty="0"/>
            <a:t>Direct Materials</a:t>
          </a:r>
        </a:p>
      </dgm:t>
    </dgm:pt>
    <dgm:pt modelId="{E48854FA-CF58-4643-8476-02E3F0BDBD71}" type="parTrans" cxnId="{7E44271B-2B03-4B26-AC5B-4E12E6BC27DB}">
      <dgm:prSet/>
      <dgm:spPr/>
      <dgm:t>
        <a:bodyPr/>
        <a:lstStyle/>
        <a:p>
          <a:pPr algn="ctr"/>
          <a:endParaRPr lang="en-US"/>
        </a:p>
      </dgm:t>
    </dgm:pt>
    <dgm:pt modelId="{ACD650CC-2FDA-4E48-9E3D-D2931FF530A7}" type="sibTrans" cxnId="{7E44271B-2B03-4B26-AC5B-4E12E6BC27DB}">
      <dgm:prSet/>
      <dgm:spPr/>
      <dgm:t>
        <a:bodyPr/>
        <a:lstStyle/>
        <a:p>
          <a:pPr algn="ctr"/>
          <a:endParaRPr lang="en-US"/>
        </a:p>
      </dgm:t>
    </dgm:pt>
    <dgm:pt modelId="{DF818474-1BAC-4472-9DBD-C871CA33E867}">
      <dgm:prSet phldrT="[Text]"/>
      <dgm:spPr/>
      <dgm:t>
        <a:bodyPr/>
        <a:lstStyle/>
        <a:p>
          <a:pPr algn="ctr"/>
          <a:r>
            <a:rPr lang="en-US" dirty="0"/>
            <a:t>Work in Process</a:t>
          </a:r>
        </a:p>
      </dgm:t>
    </dgm:pt>
    <dgm:pt modelId="{2D989F63-A477-4F60-963F-81D314305847}" type="parTrans" cxnId="{54BA8362-D6FD-44F3-B87B-3C0B3925B508}">
      <dgm:prSet/>
      <dgm:spPr/>
      <dgm:t>
        <a:bodyPr/>
        <a:lstStyle/>
        <a:p>
          <a:pPr algn="ctr"/>
          <a:endParaRPr lang="en-US"/>
        </a:p>
      </dgm:t>
    </dgm:pt>
    <dgm:pt modelId="{F36286CD-4AF8-4F13-896A-76A6F3DE3E12}" type="sibTrans" cxnId="{54BA8362-D6FD-44F3-B87B-3C0B3925B508}">
      <dgm:prSet/>
      <dgm:spPr/>
      <dgm:t>
        <a:bodyPr/>
        <a:lstStyle/>
        <a:p>
          <a:pPr algn="ctr"/>
          <a:endParaRPr lang="en-US"/>
        </a:p>
      </dgm:t>
    </dgm:pt>
    <dgm:pt modelId="{CA6F4F96-A406-444E-B98E-159E31FE2775}">
      <dgm:prSet phldrT="[Text]"/>
      <dgm:spPr/>
      <dgm:t>
        <a:bodyPr/>
        <a:lstStyle/>
        <a:p>
          <a:pPr algn="ctr"/>
          <a:r>
            <a:rPr lang="en-US" dirty="0"/>
            <a:t>Finished Goods</a:t>
          </a:r>
        </a:p>
      </dgm:t>
    </dgm:pt>
    <dgm:pt modelId="{67256DB6-FF9C-48DD-8094-739A48A3A57D}" type="parTrans" cxnId="{2CB59745-2269-4ED8-AFE3-DFAFBA9E74DA}">
      <dgm:prSet/>
      <dgm:spPr/>
      <dgm:t>
        <a:bodyPr/>
        <a:lstStyle/>
        <a:p>
          <a:pPr algn="ctr"/>
          <a:endParaRPr lang="en-US"/>
        </a:p>
      </dgm:t>
    </dgm:pt>
    <dgm:pt modelId="{8DDC4414-027A-4264-9D5D-2C074555506C}" type="sibTrans" cxnId="{2CB59745-2269-4ED8-AFE3-DFAFBA9E74DA}">
      <dgm:prSet/>
      <dgm:spPr/>
      <dgm:t>
        <a:bodyPr/>
        <a:lstStyle/>
        <a:p>
          <a:pPr algn="ctr"/>
          <a:endParaRPr lang="en-US"/>
        </a:p>
      </dgm:t>
    </dgm:pt>
    <dgm:pt modelId="{382F0E9E-E818-4B26-B2D8-10C54CC91ABF}" type="pres">
      <dgm:prSet presAssocID="{F7C2ABF6-34E8-42CD-AA1B-8CB0B1EC1717}" presName="CompostProcess" presStyleCnt="0">
        <dgm:presLayoutVars>
          <dgm:dir/>
          <dgm:resizeHandles val="exact"/>
        </dgm:presLayoutVars>
      </dgm:prSet>
      <dgm:spPr/>
    </dgm:pt>
    <dgm:pt modelId="{5BD0FC60-8782-4FAD-B591-A0394A6F1ABA}" type="pres">
      <dgm:prSet presAssocID="{F7C2ABF6-34E8-42CD-AA1B-8CB0B1EC1717}" presName="arrow" presStyleLbl="bgShp" presStyleIdx="0" presStyleCnt="1"/>
      <dgm:spPr/>
    </dgm:pt>
    <dgm:pt modelId="{DFA779AB-ADBF-4161-B1E1-95110EEADA07}" type="pres">
      <dgm:prSet presAssocID="{F7C2ABF6-34E8-42CD-AA1B-8CB0B1EC1717}" presName="linearProcess" presStyleCnt="0"/>
      <dgm:spPr/>
    </dgm:pt>
    <dgm:pt modelId="{36DCC667-9816-4FC0-AEB6-3A649D299B39}" type="pres">
      <dgm:prSet presAssocID="{16C96E69-3249-4FF3-8BFD-21D0F4994483}" presName="textNode" presStyleLbl="node1" presStyleIdx="0" presStyleCnt="3">
        <dgm:presLayoutVars>
          <dgm:bulletEnabled val="1"/>
        </dgm:presLayoutVars>
      </dgm:prSet>
      <dgm:spPr/>
      <dgm:t>
        <a:bodyPr/>
        <a:lstStyle/>
        <a:p>
          <a:endParaRPr lang="en-US"/>
        </a:p>
      </dgm:t>
    </dgm:pt>
    <dgm:pt modelId="{33D54962-90AB-4C74-89F2-2D8A7C0D6927}" type="pres">
      <dgm:prSet presAssocID="{ACD650CC-2FDA-4E48-9E3D-D2931FF530A7}" presName="sibTrans" presStyleCnt="0"/>
      <dgm:spPr/>
    </dgm:pt>
    <dgm:pt modelId="{E1E2528A-6820-4F8C-97C8-41FB5EEFDF60}" type="pres">
      <dgm:prSet presAssocID="{DF818474-1BAC-4472-9DBD-C871CA33E867}" presName="textNode" presStyleLbl="node1" presStyleIdx="1" presStyleCnt="3">
        <dgm:presLayoutVars>
          <dgm:bulletEnabled val="1"/>
        </dgm:presLayoutVars>
      </dgm:prSet>
      <dgm:spPr/>
      <dgm:t>
        <a:bodyPr/>
        <a:lstStyle/>
        <a:p>
          <a:endParaRPr lang="en-US"/>
        </a:p>
      </dgm:t>
    </dgm:pt>
    <dgm:pt modelId="{4A1FCA2E-C170-4CA7-99D6-B10CD09E7EE6}" type="pres">
      <dgm:prSet presAssocID="{F36286CD-4AF8-4F13-896A-76A6F3DE3E12}" presName="sibTrans" presStyleCnt="0"/>
      <dgm:spPr/>
    </dgm:pt>
    <dgm:pt modelId="{C8FE3C86-2656-47E7-BEF0-EC5D9755F8F4}" type="pres">
      <dgm:prSet presAssocID="{CA6F4F96-A406-444E-B98E-159E31FE2775}" presName="textNode" presStyleLbl="node1" presStyleIdx="2" presStyleCnt="3" custLinFactNeighborX="3435" custLinFactNeighborY="1087">
        <dgm:presLayoutVars>
          <dgm:bulletEnabled val="1"/>
        </dgm:presLayoutVars>
      </dgm:prSet>
      <dgm:spPr/>
      <dgm:t>
        <a:bodyPr/>
        <a:lstStyle/>
        <a:p>
          <a:endParaRPr lang="en-US"/>
        </a:p>
      </dgm:t>
    </dgm:pt>
  </dgm:ptLst>
  <dgm:cxnLst>
    <dgm:cxn modelId="{54BA8362-D6FD-44F3-B87B-3C0B3925B508}" srcId="{F7C2ABF6-34E8-42CD-AA1B-8CB0B1EC1717}" destId="{DF818474-1BAC-4472-9DBD-C871CA33E867}" srcOrd="1" destOrd="0" parTransId="{2D989F63-A477-4F60-963F-81D314305847}" sibTransId="{F36286CD-4AF8-4F13-896A-76A6F3DE3E12}"/>
    <dgm:cxn modelId="{B8B31DE4-BCC9-6143-9249-5A6A0695D087}" type="presOf" srcId="{F7C2ABF6-34E8-42CD-AA1B-8CB0B1EC1717}" destId="{382F0E9E-E818-4B26-B2D8-10C54CC91ABF}" srcOrd="0" destOrd="0" presId="urn:microsoft.com/office/officeart/2005/8/layout/hProcess9"/>
    <dgm:cxn modelId="{2F569B16-9C28-7243-94D5-1027F6210F4D}" type="presOf" srcId="{16C96E69-3249-4FF3-8BFD-21D0F4994483}" destId="{36DCC667-9816-4FC0-AEB6-3A649D299B39}" srcOrd="0" destOrd="0" presId="urn:microsoft.com/office/officeart/2005/8/layout/hProcess9"/>
    <dgm:cxn modelId="{2CB59745-2269-4ED8-AFE3-DFAFBA9E74DA}" srcId="{F7C2ABF6-34E8-42CD-AA1B-8CB0B1EC1717}" destId="{CA6F4F96-A406-444E-B98E-159E31FE2775}" srcOrd="2" destOrd="0" parTransId="{67256DB6-FF9C-48DD-8094-739A48A3A57D}" sibTransId="{8DDC4414-027A-4264-9D5D-2C074555506C}"/>
    <dgm:cxn modelId="{7E44271B-2B03-4B26-AC5B-4E12E6BC27DB}" srcId="{F7C2ABF6-34E8-42CD-AA1B-8CB0B1EC1717}" destId="{16C96E69-3249-4FF3-8BFD-21D0F4994483}" srcOrd="0" destOrd="0" parTransId="{E48854FA-CF58-4643-8476-02E3F0BDBD71}" sibTransId="{ACD650CC-2FDA-4E48-9E3D-D2931FF530A7}"/>
    <dgm:cxn modelId="{D492B22B-708B-6D4C-969D-4685E33BFB89}" type="presOf" srcId="{DF818474-1BAC-4472-9DBD-C871CA33E867}" destId="{E1E2528A-6820-4F8C-97C8-41FB5EEFDF60}" srcOrd="0" destOrd="0" presId="urn:microsoft.com/office/officeart/2005/8/layout/hProcess9"/>
    <dgm:cxn modelId="{68D70701-DDFE-A448-A1AE-8A22A60E2862}" type="presOf" srcId="{CA6F4F96-A406-444E-B98E-159E31FE2775}" destId="{C8FE3C86-2656-47E7-BEF0-EC5D9755F8F4}" srcOrd="0" destOrd="0" presId="urn:microsoft.com/office/officeart/2005/8/layout/hProcess9"/>
    <dgm:cxn modelId="{B2411BBF-650C-164A-8FE7-A01B628AC621}" type="presParOf" srcId="{382F0E9E-E818-4B26-B2D8-10C54CC91ABF}" destId="{5BD0FC60-8782-4FAD-B591-A0394A6F1ABA}" srcOrd="0" destOrd="0" presId="urn:microsoft.com/office/officeart/2005/8/layout/hProcess9"/>
    <dgm:cxn modelId="{510D11BB-66D4-814B-8E78-625547FA9256}" type="presParOf" srcId="{382F0E9E-E818-4B26-B2D8-10C54CC91ABF}" destId="{DFA779AB-ADBF-4161-B1E1-95110EEADA07}" srcOrd="1" destOrd="0" presId="urn:microsoft.com/office/officeart/2005/8/layout/hProcess9"/>
    <dgm:cxn modelId="{A500D086-5B75-5940-8704-D8857D75ABD8}" type="presParOf" srcId="{DFA779AB-ADBF-4161-B1E1-95110EEADA07}" destId="{36DCC667-9816-4FC0-AEB6-3A649D299B39}" srcOrd="0" destOrd="0" presId="urn:microsoft.com/office/officeart/2005/8/layout/hProcess9"/>
    <dgm:cxn modelId="{9D05F6D8-72EC-764F-99B6-76D562333D4D}" type="presParOf" srcId="{DFA779AB-ADBF-4161-B1E1-95110EEADA07}" destId="{33D54962-90AB-4C74-89F2-2D8A7C0D6927}" srcOrd="1" destOrd="0" presId="urn:microsoft.com/office/officeart/2005/8/layout/hProcess9"/>
    <dgm:cxn modelId="{82D91393-8B22-BF40-B661-EA6CFE37A5FE}" type="presParOf" srcId="{DFA779AB-ADBF-4161-B1E1-95110EEADA07}" destId="{E1E2528A-6820-4F8C-97C8-41FB5EEFDF60}" srcOrd="2" destOrd="0" presId="urn:microsoft.com/office/officeart/2005/8/layout/hProcess9"/>
    <dgm:cxn modelId="{AFE326D1-CA7C-7B4B-8969-4D2CADA5F236}" type="presParOf" srcId="{DFA779AB-ADBF-4161-B1E1-95110EEADA07}" destId="{4A1FCA2E-C170-4CA7-99D6-B10CD09E7EE6}" srcOrd="3" destOrd="0" presId="urn:microsoft.com/office/officeart/2005/8/layout/hProcess9"/>
    <dgm:cxn modelId="{7C4C2B4D-3A64-B74E-8F8A-8C82F9926EB3}" type="presParOf" srcId="{DFA779AB-ADBF-4161-B1E1-95110EEADA07}" destId="{C8FE3C86-2656-47E7-BEF0-EC5D9755F8F4}" srcOrd="4" destOrd="0" presId="urn:microsoft.com/office/officeart/2005/8/layout/hProcess9"/>
  </dgm:cxnLst>
  <dgm:bg>
    <a:solidFill>
      <a:schemeClr val="bg1">
        <a:alpha val="21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0FC60-8782-4FAD-B591-A0394A6F1ABA}">
      <dsp:nvSpPr>
        <dsp:cNvPr id="0" name=""/>
        <dsp:cNvSpPr/>
      </dsp:nvSpPr>
      <dsp:spPr>
        <a:xfrm>
          <a:off x="268604" y="0"/>
          <a:ext cx="3044190" cy="1066800"/>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DCC667-9816-4FC0-AEB6-3A649D299B39}">
      <dsp:nvSpPr>
        <dsp:cNvPr id="0" name=""/>
        <dsp:cNvSpPr/>
      </dsp:nvSpPr>
      <dsp:spPr>
        <a:xfrm>
          <a:off x="3847" y="320040"/>
          <a:ext cx="1152763" cy="4267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Direct Materials</a:t>
          </a:r>
        </a:p>
      </dsp:txBody>
      <dsp:txXfrm>
        <a:off x="24678" y="340871"/>
        <a:ext cx="1111101" cy="385058"/>
      </dsp:txXfrm>
    </dsp:sp>
    <dsp:sp modelId="{E1E2528A-6820-4F8C-97C8-41FB5EEFDF60}">
      <dsp:nvSpPr>
        <dsp:cNvPr id="0" name=""/>
        <dsp:cNvSpPr/>
      </dsp:nvSpPr>
      <dsp:spPr>
        <a:xfrm>
          <a:off x="1214318" y="320040"/>
          <a:ext cx="1152763" cy="426720"/>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Work in Process</a:t>
          </a:r>
        </a:p>
      </dsp:txBody>
      <dsp:txXfrm>
        <a:off x="1235149" y="340871"/>
        <a:ext cx="1111101" cy="385058"/>
      </dsp:txXfrm>
    </dsp:sp>
    <dsp:sp modelId="{C8FE3C86-2656-47E7-BEF0-EC5D9755F8F4}">
      <dsp:nvSpPr>
        <dsp:cNvPr id="0" name=""/>
        <dsp:cNvSpPr/>
      </dsp:nvSpPr>
      <dsp:spPr>
        <a:xfrm>
          <a:off x="2426771" y="324678"/>
          <a:ext cx="1152763" cy="42672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Finished Goods</a:t>
          </a:r>
        </a:p>
      </dsp:txBody>
      <dsp:txXfrm>
        <a:off x="2447602" y="345509"/>
        <a:ext cx="1111101" cy="3850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4A3F0B-C848-49EA-8197-560D1A081622}" type="datetimeFigureOut">
              <a:rPr lang="en-US" smtClean="0"/>
              <a:pPr/>
              <a:t>3/2/18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971E05-A15D-4C57-85F8-0F961FE18DB5}" type="slidenum">
              <a:rPr lang="en-US" smtClean="0"/>
              <a:pPr/>
              <a:t>‹#›</a:t>
            </a:fld>
            <a:endParaRPr lang="en-US"/>
          </a:p>
        </p:txBody>
      </p:sp>
    </p:spTree>
    <p:extLst>
      <p:ext uri="{BB962C8B-B14F-4D97-AF65-F5344CB8AC3E}">
        <p14:creationId xmlns:p14="http://schemas.microsoft.com/office/powerpoint/2010/main" val="400876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2</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11</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12</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13</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14</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15</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16</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17</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3</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4</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5</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6</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7</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8</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9</a:t>
            </a:fld>
            <a:endParaRPr lang="en-US"/>
          </a:p>
        </p:txBody>
      </p:sp>
    </p:spTree>
    <p:extLst>
      <p:ext uri="{BB962C8B-B14F-4D97-AF65-F5344CB8AC3E}">
        <p14:creationId xmlns:p14="http://schemas.microsoft.com/office/powerpoint/2010/main" val="2206540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1971E05-A15D-4C57-85F8-0F961FE18DB5}" type="slidenum">
              <a:rPr lang="en-US" smtClean="0"/>
              <a:pPr/>
              <a:t>10</a:t>
            </a:fld>
            <a:endParaRPr lang="en-US"/>
          </a:p>
        </p:txBody>
      </p:sp>
    </p:spTree>
    <p:extLst>
      <p:ext uri="{BB962C8B-B14F-4D97-AF65-F5344CB8AC3E}">
        <p14:creationId xmlns:p14="http://schemas.microsoft.com/office/powerpoint/2010/main" val="2206540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619F04E-D830-41F0-8728-896E27CBB886}" type="datetimeFigureOut">
              <a:rPr lang="en-US" smtClean="0"/>
              <a:pPr/>
              <a:t>3/2/18</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33C6D15-5B30-49B8-BB29-7E61BDD2C44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ight Triangle 2"/>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grpSp>
        <p:nvGrpSpPr>
          <p:cNvPr id="4" name="Group 13"/>
          <p:cNvGrpSpPr>
            <a:grpSpLocks/>
          </p:cNvGrpSpPr>
          <p:nvPr userDrawn="1"/>
        </p:nvGrpSpPr>
        <p:grpSpPr bwMode="auto">
          <a:xfrm>
            <a:off x="0" y="0"/>
            <a:ext cx="9144000" cy="6718300"/>
            <a:chOff x="0" y="1"/>
            <a:chExt cx="9144000" cy="6717791"/>
          </a:xfrm>
        </p:grpSpPr>
        <p:cxnSp>
          <p:nvCxnSpPr>
            <p:cNvPr id="5" name="Straight Connector 4"/>
            <p:cNvCxnSpPr/>
            <p:nvPr userDrawn="1"/>
          </p:nvCxnSpPr>
          <p:spPr>
            <a:xfrm>
              <a:off x="228600" y="228584"/>
              <a:ext cx="0" cy="6400315"/>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8915400" y="228584"/>
              <a:ext cx="0" cy="6400315"/>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228600" y="6628899"/>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5715000" y="6628899"/>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9" name="Picture 29" descr="SHGP-APBP_wordmark_final.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57600" y="6248400"/>
              <a:ext cx="1795272" cy="46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userDrawn="1"/>
          </p:nvCxnSpPr>
          <p:spPr>
            <a:xfrm>
              <a:off x="228600" y="228584"/>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a:off x="5486400" y="228584"/>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3" name="Title 1"/>
            <p:cNvSpPr txBox="1">
              <a:spLocks/>
            </p:cNvSpPr>
            <p:nvPr userDrawn="1"/>
          </p:nvSpPr>
          <p:spPr>
            <a:xfrm>
              <a:off x="0" y="1"/>
              <a:ext cx="9144000" cy="457165"/>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M4 - TRAINING </a:t>
              </a:r>
              <a:endParaRPr lang="en-US" sz="1200" spc="150" dirty="0">
                <a:latin typeface="Arial"/>
                <a:cs typeface="Arial"/>
              </a:endParaRPr>
            </a:p>
          </p:txBody>
        </p:sp>
      </p:grpSp>
      <p:sp>
        <p:nvSpPr>
          <p:cNvPr id="14" name="Subtitle 2"/>
          <p:cNvSpPr txBox="1">
            <a:spLocks/>
          </p:cNvSpPr>
          <p:nvPr userDrawn="1"/>
        </p:nvSpPr>
        <p:spPr>
          <a:xfrm>
            <a:off x="1371600" y="3886200"/>
            <a:ext cx="6400800" cy="1752600"/>
          </a:xfrm>
          <a:prstGeom prst="rect">
            <a:avLst/>
          </a:prstGeom>
        </p:spPr>
        <p:txBody>
          <a:bodyPr>
            <a:normAutofit/>
          </a:bodyPr>
          <a:lstStyle>
            <a:lvl1pPr marL="0" indent="0" algn="ctr" rtl="0" eaLnBrk="0" fontAlgn="base" hangingPunct="0">
              <a:spcBef>
                <a:spcPts val="400"/>
              </a:spcBef>
              <a:spcAft>
                <a:spcPct val="0"/>
              </a:spcAft>
              <a:buClr>
                <a:schemeClr val="accent1"/>
              </a:buClr>
              <a:buSzPct val="68000"/>
              <a:buFont typeface="Wingdings 3" charset="0"/>
              <a:buNone/>
              <a:defRPr sz="2700" kern="1200">
                <a:solidFill>
                  <a:schemeClr val="tx1">
                    <a:tint val="75000"/>
                  </a:schemeClr>
                </a:solidFill>
                <a:latin typeface="+mn-lt"/>
                <a:ea typeface="ＭＳ Ｐゴシック" charset="0"/>
                <a:cs typeface="+mn-cs"/>
              </a:defRPr>
            </a:lvl1pPr>
            <a:lvl2pPr marL="457200" indent="0" algn="ctr" rtl="0" eaLnBrk="0" fontAlgn="base" hangingPunct="0">
              <a:spcBef>
                <a:spcPts val="325"/>
              </a:spcBef>
              <a:spcAft>
                <a:spcPct val="0"/>
              </a:spcAft>
              <a:buClr>
                <a:schemeClr val="accent1"/>
              </a:buClr>
              <a:buFont typeface="Verdana" charset="0"/>
              <a:buNone/>
              <a:defRPr sz="2300" kern="1200">
                <a:solidFill>
                  <a:schemeClr val="tx1">
                    <a:tint val="75000"/>
                  </a:schemeClr>
                </a:solidFill>
                <a:latin typeface="+mn-lt"/>
                <a:ea typeface="ＭＳ Ｐゴシック" charset="0"/>
                <a:cs typeface="+mn-cs"/>
              </a:defRPr>
            </a:lvl2pPr>
            <a:lvl3pPr marL="914400" indent="0" algn="ctr" rtl="0" eaLnBrk="0" fontAlgn="base" hangingPunct="0">
              <a:spcBef>
                <a:spcPts val="350"/>
              </a:spcBef>
              <a:spcAft>
                <a:spcPct val="0"/>
              </a:spcAft>
              <a:buClr>
                <a:schemeClr val="accent2"/>
              </a:buClr>
              <a:buSzPct val="100000"/>
              <a:buFont typeface="Wingdings 2" charset="0"/>
              <a:buNone/>
              <a:defRPr sz="2100" kern="1200">
                <a:solidFill>
                  <a:schemeClr val="tx1">
                    <a:tint val="75000"/>
                  </a:schemeClr>
                </a:solidFill>
                <a:latin typeface="+mn-lt"/>
                <a:ea typeface="ＭＳ Ｐゴシック" charset="0"/>
                <a:cs typeface="+mn-cs"/>
              </a:defRPr>
            </a:lvl3pPr>
            <a:lvl4pPr marL="1371600" indent="0" algn="ctr" rtl="0" eaLnBrk="0" fontAlgn="base" hangingPunct="0">
              <a:spcBef>
                <a:spcPts val="350"/>
              </a:spcBef>
              <a:spcAft>
                <a:spcPct val="0"/>
              </a:spcAft>
              <a:buClr>
                <a:schemeClr val="accent2"/>
              </a:buClr>
              <a:buFont typeface="Wingdings 2" charset="0"/>
              <a:buNone/>
              <a:defRPr sz="1900" kern="1200">
                <a:solidFill>
                  <a:schemeClr val="tx1">
                    <a:tint val="75000"/>
                  </a:schemeClr>
                </a:solidFill>
                <a:latin typeface="+mn-lt"/>
                <a:ea typeface="ＭＳ Ｐゴシック" charset="0"/>
                <a:cs typeface="+mn-cs"/>
              </a:defRPr>
            </a:lvl4pPr>
            <a:lvl5pPr marL="1828800" indent="0" algn="ctr" rtl="0" eaLnBrk="0" fontAlgn="base" hangingPunct="0">
              <a:spcBef>
                <a:spcPts val="350"/>
              </a:spcBef>
              <a:spcAft>
                <a:spcPct val="0"/>
              </a:spcAft>
              <a:buClr>
                <a:schemeClr val="accent2"/>
              </a:buClr>
              <a:buFont typeface="Wingdings 2" charset="0"/>
              <a:buNone/>
              <a:defRPr kern="1200">
                <a:solidFill>
                  <a:schemeClr val="tx1">
                    <a:tint val="75000"/>
                  </a:schemeClr>
                </a:solidFill>
                <a:latin typeface="+mn-lt"/>
                <a:ea typeface="ＭＳ Ｐゴシック" charset="0"/>
                <a:cs typeface="+mn-cs"/>
              </a:defRPr>
            </a:lvl5pPr>
            <a:lvl6pPr marL="2286000" indent="0" algn="ctr" rtl="0" eaLnBrk="1" latinLnBrk="0" hangingPunct="1">
              <a:spcBef>
                <a:spcPts val="350"/>
              </a:spcBef>
              <a:buClr>
                <a:schemeClr val="accent3"/>
              </a:buClr>
              <a:buFont typeface="Wingdings 2"/>
              <a:buNone/>
              <a:defRPr kumimoji="0" sz="1800" kern="1200">
                <a:solidFill>
                  <a:schemeClr val="tx1">
                    <a:tint val="75000"/>
                  </a:schemeClr>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tint val="75000"/>
                  </a:schemeClr>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tint val="75000"/>
                  </a:schemeClr>
                </a:solidFill>
                <a:latin typeface="+mn-lt"/>
                <a:ea typeface="+mn-ea"/>
                <a:cs typeface="+mn-cs"/>
              </a:defRPr>
            </a:lvl9pPr>
            <a:extLst/>
          </a:lstStyle>
          <a:p>
            <a:pPr>
              <a:defRPr/>
            </a:pPr>
            <a:r>
              <a:rPr lang="en-US" smtClean="0"/>
              <a:t>Click to edit Master subtitle style</a:t>
            </a:r>
            <a:endParaRPr lang="en-US" dirty="0"/>
          </a:p>
        </p:txBody>
      </p:sp>
      <p:sp>
        <p:nvSpPr>
          <p:cNvPr id="34"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7892735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228600" y="228600"/>
            <a:ext cx="0" cy="640080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8915400" y="228600"/>
            <a:ext cx="0" cy="640080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28600" y="6629400"/>
            <a:ext cx="32004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a:off x="5715000" y="6629400"/>
            <a:ext cx="32004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pic>
        <p:nvPicPr>
          <p:cNvPr id="11" name="Picture 20" descr="SHGP-APBP_wordmark_final.png"/>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3657600" y="6248400"/>
            <a:ext cx="17954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userDrawn="1"/>
        </p:nvCxnSpPr>
        <p:spPr>
          <a:xfrm>
            <a:off x="228600" y="228600"/>
            <a:ext cx="3429000" cy="0"/>
          </a:xfrm>
          <a:prstGeom prst="line">
            <a:avLst/>
          </a:prstGeom>
          <a:ln w="28575" cmpd="sng">
            <a:solidFill>
              <a:srgbClr val="4CC1B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5486400" y="228600"/>
            <a:ext cx="3429000" cy="0"/>
          </a:xfrm>
          <a:prstGeom prst="line">
            <a:avLst/>
          </a:prstGeom>
          <a:ln w="28575" cmpd="sng">
            <a:solidFill>
              <a:srgbClr val="B7DA9C"/>
            </a:solidFill>
          </a:ln>
          <a:effectLst/>
        </p:spPr>
        <p:style>
          <a:lnRef idx="2">
            <a:schemeClr val="accent1"/>
          </a:lnRef>
          <a:fillRef idx="0">
            <a:schemeClr val="accent1"/>
          </a:fillRef>
          <a:effectRef idx="1">
            <a:schemeClr val="accent1"/>
          </a:effectRef>
          <a:fontRef idx="minor">
            <a:schemeClr val="tx1"/>
          </a:fontRef>
        </p:style>
      </p:cxnSp>
      <p:sp>
        <p:nvSpPr>
          <p:cNvPr id="15" name="Title 1"/>
          <p:cNvSpPr txBox="1">
            <a:spLocks/>
          </p:cNvSpPr>
          <p:nvPr userDrawn="1"/>
        </p:nvSpPr>
        <p:spPr>
          <a:xfrm>
            <a:off x="0" y="0"/>
            <a:ext cx="9144000" cy="457200"/>
          </a:xfrm>
          <a:prstGeom prst="rect">
            <a:avLst/>
          </a:prstGeom>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1200" spc="150" dirty="0" smtClean="0">
                <a:latin typeface="Arial"/>
                <a:cs typeface="Arial"/>
              </a:rPr>
              <a:t>M4 - TRAINING </a:t>
            </a:r>
            <a:endParaRPr lang="en-US" sz="1200" spc="150" dirty="0">
              <a:latin typeface="Arial"/>
              <a:cs typeface="Arial"/>
            </a:endParaRPr>
          </a:p>
        </p:txBody>
      </p:sp>
      <p:sp>
        <p:nvSpPr>
          <p:cNvPr id="1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5" r:id="rId5"/>
    <p:sldLayoutId id="2147483656" r:id="rId6"/>
  </p:sldLayoutIdLst>
  <p:txStyles>
    <p:titleStyle>
      <a:lvl1pPr algn="ctr" defTabSz="914400" rtl="0" eaLnBrk="1" latinLnBrk="0" hangingPunct="1">
        <a:spcBef>
          <a:spcPct val="0"/>
        </a:spcBef>
        <a:buNone/>
        <a:defRPr sz="2800" kern="1200">
          <a:solidFill>
            <a:schemeClr val="tx1"/>
          </a:solidFill>
          <a:latin typeface="Arial"/>
          <a:ea typeface="+mj-ea"/>
          <a:cs typeface="Arial"/>
        </a:defRPr>
      </a:lvl1pPr>
    </p:titleStyle>
    <p:bodyStyle>
      <a:lvl1pPr marL="342900" indent="-342900" algn="l" defTabSz="914400" rtl="0" eaLnBrk="1" latinLnBrk="0" hangingPunct="1">
        <a:spcBef>
          <a:spcPct val="20000"/>
        </a:spcBef>
        <a:buFont typeface="Arial"/>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382000" cy="5715000"/>
          </a:xfrm>
          <a:prstGeom prst="rect">
            <a:avLst/>
          </a:prstGeom>
          <a:solidFill>
            <a:srgbClr val="4CC1B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3554" name="Title 1"/>
          <p:cNvSpPr txBox="1">
            <a:spLocks/>
          </p:cNvSpPr>
          <p:nvPr/>
        </p:nvSpPr>
        <p:spPr bwMode="auto">
          <a:xfrm>
            <a:off x="685800" y="381000"/>
            <a:ext cx="77724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3600" dirty="0">
                <a:solidFill>
                  <a:srgbClr val="000000"/>
                </a:solidFill>
                <a:latin typeface="Bebas Neue Regular" charset="0"/>
                <a:cs typeface="Bebas Neue Regular" charset="0"/>
              </a:rPr>
              <a:t>Chapter </a:t>
            </a:r>
            <a:r>
              <a:rPr lang="en-US" sz="3600" dirty="0" smtClean="0">
                <a:solidFill>
                  <a:srgbClr val="000000"/>
                </a:solidFill>
                <a:latin typeface="Bebas Neue Regular" charset="0"/>
                <a:cs typeface="Bebas Neue Regular" charset="0"/>
              </a:rPr>
              <a:t>9–10</a:t>
            </a:r>
            <a:endParaRPr lang="en-US" sz="3600" dirty="0">
              <a:solidFill>
                <a:schemeClr val="bg1"/>
              </a:solidFill>
              <a:latin typeface="Bebas Neue Regular" charset="0"/>
              <a:cs typeface="Bebas Neue Regular" charset="0"/>
            </a:endParaRPr>
          </a:p>
          <a:p>
            <a:pPr algn="ctr"/>
            <a:r>
              <a:rPr lang="en-US" sz="6000" dirty="0" smtClean="0">
                <a:solidFill>
                  <a:schemeClr val="bg1"/>
                </a:solidFill>
                <a:latin typeface="Bebas Neue Regular" charset="0"/>
                <a:cs typeface="Bebas Neue Regular" charset="0"/>
              </a:rPr>
              <a:t>Conversion process</a:t>
            </a:r>
            <a:br>
              <a:rPr lang="en-US" sz="6000" dirty="0" smtClean="0">
                <a:solidFill>
                  <a:schemeClr val="bg1"/>
                </a:solidFill>
                <a:latin typeface="Bebas Neue Regular" charset="0"/>
                <a:cs typeface="Bebas Neue Regular" charset="0"/>
              </a:rPr>
            </a:br>
            <a:r>
              <a:rPr lang="en-US" sz="6000" dirty="0" smtClean="0">
                <a:solidFill>
                  <a:schemeClr val="bg1"/>
                </a:solidFill>
                <a:latin typeface="Bebas Neue Regular" charset="0"/>
                <a:cs typeface="Bebas Neue Regular" charset="0"/>
              </a:rPr>
              <a:t>and revenue process</a:t>
            </a:r>
            <a:endParaRPr lang="en-US" sz="6000" dirty="0">
              <a:solidFill>
                <a:schemeClr val="bg1"/>
              </a:solidFill>
              <a:latin typeface="Bebas Neue Regular" charset="0"/>
              <a:cs typeface="Bebas Neue Regular" charset="0"/>
            </a:endParaRPr>
          </a:p>
        </p:txBody>
      </p:sp>
    </p:spTree>
    <p:extLst>
      <p:ext uri="{BB962C8B-B14F-4D97-AF65-F5344CB8AC3E}">
        <p14:creationId xmlns:p14="http://schemas.microsoft.com/office/powerpoint/2010/main" val="368454431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Manufacturing Overhead</a:t>
            </a:r>
            <a:endParaRPr lang="en-US" dirty="0">
              <a:latin typeface="Arial"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836690800"/>
              </p:ext>
            </p:extLst>
          </p:nvPr>
        </p:nvGraphicFramePr>
        <p:xfrm>
          <a:off x="1066800" y="3352800"/>
          <a:ext cx="7010400" cy="1950720"/>
        </p:xfrm>
        <a:graphic>
          <a:graphicData uri="http://schemas.openxmlformats.org/drawingml/2006/table">
            <a:tbl>
              <a:tblPr bandRow="1">
                <a:tableStyleId>{3B4B98B0-60AC-42C2-AFA5-B58CD77FA1E5}</a:tableStyleId>
              </a:tblPr>
              <a:tblGrid>
                <a:gridCol w="3093806"/>
                <a:gridCol w="3916594"/>
              </a:tblGrid>
              <a:tr h="365760">
                <a:tc>
                  <a:txBody>
                    <a:bodyPr/>
                    <a:lstStyle/>
                    <a:p>
                      <a:pPr marL="0" marR="0" algn="l"/>
                      <a:r>
                        <a:rPr lang="en-US" sz="1600" dirty="0">
                          <a:latin typeface="Arial"/>
                          <a:cs typeface="Arial"/>
                        </a:rPr>
                        <a:t>IPods </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Glue</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Publishing company </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Glue,</a:t>
                      </a:r>
                      <a:r>
                        <a:rPr lang="en-US" sz="1600" baseline="0" dirty="0" smtClean="0">
                          <a:latin typeface="Arial"/>
                          <a:cs typeface="Arial"/>
                        </a:rPr>
                        <a:t> printing press lubricants,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Automobile manufacturer </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Factory light bulbs, drill bits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Computer manufacturer </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Assembly</a:t>
                      </a:r>
                      <a:r>
                        <a:rPr lang="en-US" sz="1600" baseline="0" dirty="0" smtClean="0">
                          <a:latin typeface="Arial"/>
                          <a:cs typeface="Arial"/>
                        </a:rPr>
                        <a:t> line lubricants, screwdrivers, polishers,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Keebler </a:t>
                      </a:r>
                      <a:r>
                        <a:rPr lang="en-US" sz="1600" dirty="0" smtClean="0">
                          <a:latin typeface="Arial"/>
                          <a:cs typeface="Arial"/>
                        </a:rPr>
                        <a:t>cookies</a:t>
                      </a:r>
                      <a:endParaRPr lang="en-US" sz="1600" dirty="0">
                        <a:latin typeface="Arial"/>
                        <a:ea typeface="Times New Roman"/>
                        <a:cs typeface="Arial"/>
                      </a:endParaRPr>
                    </a:p>
                  </a:txBody>
                  <a:tcPr marL="100885" marR="100885" marT="0" marB="0" anchor="ctr"/>
                </a:tc>
                <a:tc>
                  <a:txBody>
                    <a:bodyPr/>
                    <a:lstStyle/>
                    <a:p>
                      <a:pPr marL="0" marR="0" algn="l"/>
                      <a:r>
                        <a:rPr lang="en-US" sz="1600" dirty="0" smtClean="0">
                          <a:latin typeface="Arial"/>
                          <a:cs typeface="Arial"/>
                        </a:rPr>
                        <a:t>Cooking spray</a:t>
                      </a:r>
                      <a:endParaRPr lang="en-US" sz="1600" dirty="0">
                        <a:latin typeface="Arial"/>
                        <a:ea typeface="Times New Roman"/>
                        <a:cs typeface="Arial"/>
                      </a:endParaRPr>
                    </a:p>
                  </a:txBody>
                  <a:tcPr marL="100885" marR="100885" marT="0" marB="0" anchor="ctr"/>
                </a:tc>
              </a:tr>
            </a:tbl>
          </a:graphicData>
        </a:graphic>
      </p:graphicFrame>
      <p:sp>
        <p:nvSpPr>
          <p:cNvPr id="6" name="Rectangle 1"/>
          <p:cNvSpPr>
            <a:spLocks noChangeArrowheads="1"/>
          </p:cNvSpPr>
          <p:nvPr/>
        </p:nvSpPr>
        <p:spPr bwMode="auto">
          <a:xfrm>
            <a:off x="1066800" y="1676400"/>
            <a:ext cx="7162800" cy="14465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eaLnBrk="0" fontAlgn="base" hangingPunct="0">
              <a:spcBef>
                <a:spcPct val="0"/>
              </a:spcBef>
              <a:spcAft>
                <a:spcPct val="0"/>
              </a:spcAft>
            </a:pPr>
            <a:r>
              <a:rPr lang="en-US" sz="1600" dirty="0" smtClean="0">
                <a:latin typeface="Arial"/>
                <a:ea typeface="Calibri" pitchFamily="34" charset="0"/>
                <a:cs typeface="Arial"/>
              </a:rPr>
              <a:t>All </a:t>
            </a:r>
            <a:r>
              <a:rPr lang="en-US" sz="1600" dirty="0">
                <a:latin typeface="Arial"/>
                <a:ea typeface="Calibri" pitchFamily="34" charset="0"/>
                <a:cs typeface="Arial"/>
              </a:rPr>
              <a:t>product costs other than direct material and direct labor, including indirect materials (see below), indirect labor (employees whose services support manufacturing such as factory janitors and supervisors), factory utilities, factory rent, factory depreciation</a:t>
            </a:r>
          </a:p>
          <a:p>
            <a:pPr marL="0" lvl="1" eaLnBrk="0" fontAlgn="base" hangingPunct="0">
              <a:spcBef>
                <a:spcPct val="0"/>
              </a:spcBef>
              <a:spcAft>
                <a:spcPct val="0"/>
              </a:spcAft>
            </a:pPr>
            <a:endParaRPr lang="en-US" sz="1400" dirty="0">
              <a:latin typeface="Arial"/>
              <a:ea typeface="Times New Roman" pitchFamily="18" charset="0"/>
              <a:cs typeface="Arial"/>
            </a:endParaRPr>
          </a:p>
          <a:p>
            <a:pPr marL="0" lvl="1" eaLnBrk="0" fontAlgn="base" hangingPunct="0">
              <a:spcBef>
                <a:spcPct val="0"/>
              </a:spcBef>
              <a:spcAft>
                <a:spcPct val="0"/>
              </a:spcAft>
            </a:pPr>
            <a:r>
              <a:rPr lang="en-US" sz="1600" dirty="0">
                <a:latin typeface="Arial"/>
                <a:ea typeface="Calibri" pitchFamily="34" charset="0"/>
                <a:cs typeface="Arial"/>
              </a:rPr>
              <a:t>*Indirect materials examples:</a:t>
            </a:r>
            <a:endParaRPr lang="en-US" sz="1600" dirty="0">
              <a:latin typeface="Arial"/>
              <a:ea typeface="Times New Roman" pitchFamily="18" charset="0"/>
              <a:cs typeface="Arial"/>
            </a:endParaRPr>
          </a:p>
        </p:txBody>
      </p:sp>
      <p:sp>
        <p:nvSpPr>
          <p:cNvPr id="8" name="Rectangle 7"/>
          <p:cNvSpPr/>
          <p:nvPr/>
        </p:nvSpPr>
        <p:spPr>
          <a:xfrm>
            <a:off x="1066800" y="5486400"/>
            <a:ext cx="4572000" cy="523220"/>
          </a:xfrm>
          <a:prstGeom prst="rect">
            <a:avLst/>
          </a:prstGeom>
        </p:spPr>
        <p:txBody>
          <a:bodyPr wrap="square">
            <a:spAutoFit/>
          </a:bodyPr>
          <a:lstStyle/>
          <a:p>
            <a:pPr eaLnBrk="0" fontAlgn="base" hangingPunct="0">
              <a:spcBef>
                <a:spcPct val="0"/>
              </a:spcBef>
              <a:spcAft>
                <a:spcPct val="0"/>
              </a:spcAft>
            </a:pPr>
            <a:r>
              <a:rPr lang="en-US" sz="1400" dirty="0">
                <a:solidFill>
                  <a:prstClr val="black"/>
                </a:solidFill>
                <a:latin typeface="Arial"/>
                <a:ea typeface="Calibri" pitchFamily="34" charset="0"/>
                <a:cs typeface="Arial"/>
              </a:rPr>
              <a:t>*These indirect materials would be credited out of the asset “Supplies” when placed in production.</a:t>
            </a:r>
            <a:endParaRPr lang="en-US" sz="1400" dirty="0">
              <a:solidFill>
                <a:prstClr val="black"/>
              </a:solidFill>
              <a:latin typeface="Arial"/>
              <a:cs typeface="Arial"/>
            </a:endParaRPr>
          </a:p>
        </p:txBody>
      </p:sp>
    </p:spTree>
    <p:extLst>
      <p:ext uri="{BB962C8B-B14F-4D97-AF65-F5344CB8AC3E}">
        <p14:creationId xmlns:p14="http://schemas.microsoft.com/office/powerpoint/2010/main" val="81775241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Sample Problem</a:t>
            </a:r>
            <a:endParaRPr lang="en-US" dirty="0">
              <a:latin typeface="Arial" charset="0"/>
            </a:endParaRPr>
          </a:p>
        </p:txBody>
      </p:sp>
      <p:sp>
        <p:nvSpPr>
          <p:cNvPr id="6" name="Rectangle 1"/>
          <p:cNvSpPr>
            <a:spLocks noChangeArrowheads="1"/>
          </p:cNvSpPr>
          <p:nvPr/>
        </p:nvSpPr>
        <p:spPr bwMode="auto">
          <a:xfrm>
            <a:off x="1066800" y="1219200"/>
            <a:ext cx="7162800" cy="16004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fontAlgn="base">
              <a:spcBef>
                <a:spcPct val="0"/>
              </a:spcBef>
              <a:spcAft>
                <a:spcPct val="0"/>
              </a:spcAft>
            </a:pPr>
            <a:r>
              <a:rPr lang="en-US" sz="1400" dirty="0">
                <a:latin typeface="Arial"/>
                <a:ea typeface="Calibri" pitchFamily="34" charset="0"/>
                <a:cs typeface="Arial"/>
              </a:rPr>
              <a:t>Backpackers, Inc. plans to manufacture packs for hiking and camping.  The following costs will be incurred in the manufacturing process. </a:t>
            </a:r>
            <a:r>
              <a:rPr lang="en-US" sz="1400" dirty="0" smtClean="0">
                <a:latin typeface="Arial"/>
                <a:ea typeface="Calibri" pitchFamily="34" charset="0"/>
                <a:cs typeface="Arial"/>
              </a:rPr>
              <a:t>Classify </a:t>
            </a:r>
            <a:r>
              <a:rPr lang="en-US" sz="1400" dirty="0">
                <a:latin typeface="Arial"/>
                <a:ea typeface="Calibri" pitchFamily="34" charset="0"/>
                <a:cs typeface="Arial"/>
              </a:rPr>
              <a:t>each cost as one of the following four options by placing the number of the correct answer in the space provided.</a:t>
            </a:r>
          </a:p>
          <a:p>
            <a:pPr marL="0" lvl="1" fontAlgn="base">
              <a:spcBef>
                <a:spcPct val="0"/>
              </a:spcBef>
              <a:spcAft>
                <a:spcPct val="0"/>
              </a:spcAft>
            </a:pPr>
            <a:endParaRPr lang="en-US" sz="14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Direct materials cost </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Direct labor cost</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Manufacturing overhead cost</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Selling and administrative </a:t>
            </a:r>
            <a:r>
              <a:rPr lang="en-US" sz="1200" dirty="0" smtClean="0">
                <a:latin typeface="Arial"/>
                <a:ea typeface="Calibri" pitchFamily="34" charset="0"/>
                <a:cs typeface="Arial"/>
              </a:rPr>
              <a:t>cost</a:t>
            </a:r>
            <a:endParaRPr lang="en-US" sz="1200" dirty="0">
              <a:latin typeface="Arial"/>
              <a:ea typeface="Calibri" pitchFamily="34" charset="0"/>
              <a:cs typeface="Arial"/>
            </a:endParaRPr>
          </a:p>
        </p:txBody>
      </p:sp>
      <p:sp>
        <p:nvSpPr>
          <p:cNvPr id="3" name="Rectangle 2"/>
          <p:cNvSpPr/>
          <p:nvPr/>
        </p:nvSpPr>
        <p:spPr>
          <a:xfrm>
            <a:off x="1066800" y="2895600"/>
            <a:ext cx="5638800" cy="3136243"/>
          </a:xfrm>
          <a:prstGeom prst="rect">
            <a:avLst/>
          </a:prstGeom>
        </p:spPr>
        <p:txBody>
          <a:bodyPr wrap="square">
            <a:spAutoFit/>
          </a:bodyPr>
          <a:lstStyle/>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__________A</a:t>
            </a:r>
            <a:r>
              <a:rPr lang="en-US" sz="1200" dirty="0">
                <a:latin typeface="Arial"/>
                <a:ea typeface="Calibri" pitchFamily="34" charset="0"/>
                <a:cs typeface="Arial"/>
              </a:rPr>
              <a:t>.  Cost of fabric</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__________B</a:t>
            </a:r>
            <a:r>
              <a:rPr lang="en-US" sz="1200" dirty="0">
                <a:latin typeface="Arial"/>
                <a:ea typeface="Calibri" pitchFamily="34" charset="0"/>
                <a:cs typeface="Arial"/>
              </a:rPr>
              <a:t>.  Cost of the factory building	</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__________C</a:t>
            </a:r>
            <a:r>
              <a:rPr lang="en-US" sz="1200" dirty="0">
                <a:latin typeface="Arial"/>
                <a:ea typeface="Calibri" pitchFamily="34" charset="0"/>
                <a:cs typeface="Arial"/>
              </a:rPr>
              <a:t>.  Cost of advertising in various outdoor magazines </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__________D</a:t>
            </a:r>
            <a:r>
              <a:rPr lang="en-US" sz="1200" dirty="0">
                <a:latin typeface="Arial"/>
                <a:ea typeface="Calibri" pitchFamily="34" charset="0"/>
                <a:cs typeface="Arial"/>
              </a:rPr>
              <a:t>.  Cost of thread used to sew packs together</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__________E</a:t>
            </a:r>
            <a:r>
              <a:rPr lang="en-US" sz="1200" dirty="0">
                <a:latin typeface="Arial"/>
                <a:ea typeface="Calibri" pitchFamily="34" charset="0"/>
                <a:cs typeface="Arial"/>
              </a:rPr>
              <a:t>.  Cost of shelving to store production supplies</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__________F</a:t>
            </a:r>
            <a:r>
              <a:rPr lang="en-US" sz="1200" dirty="0">
                <a:latin typeface="Arial"/>
                <a:ea typeface="Calibri" pitchFamily="34" charset="0"/>
                <a:cs typeface="Arial"/>
              </a:rPr>
              <a:t>.  Salary of the vice president of sales</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__________G</a:t>
            </a:r>
            <a:r>
              <a:rPr lang="en-US" sz="1200" dirty="0">
                <a:latin typeface="Arial"/>
                <a:ea typeface="Calibri" pitchFamily="34" charset="0"/>
                <a:cs typeface="Arial"/>
              </a:rPr>
              <a:t>.  Cost of zippers </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__________H</a:t>
            </a:r>
            <a:r>
              <a:rPr lang="en-US" sz="1200" dirty="0">
                <a:latin typeface="Arial"/>
                <a:ea typeface="Calibri" pitchFamily="34" charset="0"/>
                <a:cs typeface="Arial"/>
              </a:rPr>
              <a:t>.  Wages of sales personnel (salary plus commission)</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 </a:t>
            </a:r>
            <a:r>
              <a:rPr lang="en-US" sz="1200" dirty="0">
                <a:latin typeface="Arial"/>
                <a:ea typeface="Calibri" pitchFamily="34" charset="0"/>
                <a:cs typeface="Arial"/>
              </a:rPr>
              <a:t>I.    Cost of delivery vehicle</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__________J</a:t>
            </a:r>
            <a:r>
              <a:rPr lang="en-US" sz="1200" dirty="0">
                <a:latin typeface="Arial"/>
                <a:ea typeface="Calibri" pitchFamily="34" charset="0"/>
                <a:cs typeface="Arial"/>
              </a:rPr>
              <a:t>.    Cost of utilities used in the factory building</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__________K</a:t>
            </a:r>
            <a:r>
              <a:rPr lang="en-US" sz="1200" dirty="0">
                <a:latin typeface="Arial"/>
                <a:ea typeface="Calibri" pitchFamily="34" charset="0"/>
                <a:cs typeface="Arial"/>
              </a:rPr>
              <a:t>.   Cost of utilities used in the corporate office</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__________L</a:t>
            </a:r>
            <a:r>
              <a:rPr lang="en-US" sz="1200" dirty="0">
                <a:latin typeface="Arial"/>
                <a:ea typeface="Calibri" pitchFamily="34" charset="0"/>
                <a:cs typeface="Arial"/>
              </a:rPr>
              <a:t>.    Production supervisor’s salary</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__________M</a:t>
            </a:r>
            <a:r>
              <a:rPr lang="en-US" sz="1200" dirty="0">
                <a:latin typeface="Arial"/>
                <a:ea typeface="Calibri" pitchFamily="34" charset="0"/>
                <a:cs typeface="Arial"/>
              </a:rPr>
              <a:t>.  Setup costs to change production from one style pack to another </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__________N</a:t>
            </a:r>
            <a:r>
              <a:rPr lang="en-US" sz="1200" dirty="0">
                <a:latin typeface="Arial"/>
                <a:ea typeface="Calibri" pitchFamily="34" charset="0"/>
                <a:cs typeface="Arial"/>
              </a:rPr>
              <a:t>.   Depreciation on delivery vehicle</a:t>
            </a:r>
            <a:endParaRPr lang="en-US" sz="1200" dirty="0">
              <a:latin typeface="Arial"/>
              <a:cs typeface="Arial"/>
            </a:endParaRPr>
          </a:p>
          <a:p>
            <a:pPr lvl="0" eaLnBrk="0" fontAlgn="base" hangingPunct="0">
              <a:lnSpc>
                <a:spcPct val="110000"/>
              </a:lnSpc>
              <a:spcBef>
                <a:spcPct val="0"/>
              </a:spcBef>
              <a:spcAft>
                <a:spcPct val="0"/>
              </a:spcAft>
            </a:pPr>
            <a:r>
              <a:rPr lang="en-US" sz="1200" dirty="0" smtClean="0">
                <a:latin typeface="Arial"/>
                <a:ea typeface="Calibri" pitchFamily="34" charset="0"/>
                <a:cs typeface="Arial"/>
              </a:rPr>
              <a:t>__________O</a:t>
            </a:r>
            <a:r>
              <a:rPr lang="en-US" sz="1200" dirty="0">
                <a:latin typeface="Arial"/>
                <a:ea typeface="Calibri" pitchFamily="34" charset="0"/>
                <a:cs typeface="Arial"/>
              </a:rPr>
              <a:t>.   Wages of employees working on the assembly line</a:t>
            </a:r>
            <a:endParaRPr lang="en-US" sz="1200" dirty="0">
              <a:latin typeface="Arial"/>
              <a:cs typeface="Arial"/>
            </a:endParaRPr>
          </a:p>
        </p:txBody>
      </p:sp>
      <p:sp>
        <p:nvSpPr>
          <p:cNvPr id="9" name="Rectangle 8"/>
          <p:cNvSpPr/>
          <p:nvPr/>
        </p:nvSpPr>
        <p:spPr>
          <a:xfrm>
            <a:off x="1295400" y="2895600"/>
            <a:ext cx="685800" cy="3136243"/>
          </a:xfrm>
          <a:prstGeom prst="rect">
            <a:avLst/>
          </a:prstGeom>
        </p:spPr>
        <p:txBody>
          <a:bodyPr wrap="square">
            <a:spAutoFit/>
          </a:bodyPr>
          <a:lstStyle/>
          <a:p>
            <a:pPr lvl="0" eaLnBrk="0" fontAlgn="base" hangingPunct="0">
              <a:lnSpc>
                <a:spcPct val="110000"/>
              </a:lnSpc>
              <a:spcBef>
                <a:spcPct val="0"/>
              </a:spcBef>
              <a:spcAft>
                <a:spcPct val="0"/>
              </a:spcAft>
            </a:pPr>
            <a:r>
              <a:rPr lang="en-US" sz="1200" dirty="0" smtClean="0">
                <a:latin typeface="Arial"/>
                <a:ea typeface="Calibri" pitchFamily="34" charset="0"/>
                <a:cs typeface="Arial"/>
              </a:rPr>
              <a:t>DM</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DM</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MOH</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S&amp;A</a:t>
            </a:r>
          </a:p>
          <a:p>
            <a:pPr lvl="0" eaLnBrk="0" fontAlgn="base" hangingPunct="0">
              <a:lnSpc>
                <a:spcPct val="110000"/>
              </a:lnSpc>
              <a:spcBef>
                <a:spcPct val="0"/>
              </a:spcBef>
              <a:spcAft>
                <a:spcPct val="0"/>
              </a:spcAft>
            </a:pPr>
            <a:r>
              <a:rPr lang="en-US" sz="1200" dirty="0" smtClean="0">
                <a:latin typeface="Arial"/>
                <a:ea typeface="Calibri" pitchFamily="34" charset="0"/>
                <a:cs typeface="Arial"/>
              </a:rPr>
              <a:t>DL</a:t>
            </a:r>
            <a:endParaRPr lang="en-US" sz="1200" dirty="0">
              <a:latin typeface="Arial"/>
              <a:cs typeface="Arial"/>
            </a:endParaRPr>
          </a:p>
        </p:txBody>
      </p:sp>
    </p:spTree>
    <p:extLst>
      <p:ext uri="{BB962C8B-B14F-4D97-AF65-F5344CB8AC3E}">
        <p14:creationId xmlns:p14="http://schemas.microsoft.com/office/powerpoint/2010/main" val="175605273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Controlling accounts for inventory stages:</a:t>
            </a:r>
            <a:endParaRPr lang="en-US" dirty="0">
              <a:latin typeface="Arial" charset="0"/>
            </a:endParaRPr>
          </a:p>
        </p:txBody>
      </p:sp>
      <p:sp>
        <p:nvSpPr>
          <p:cNvPr id="6" name="Rectangle 1"/>
          <p:cNvSpPr>
            <a:spLocks noChangeArrowheads="1"/>
          </p:cNvSpPr>
          <p:nvPr/>
        </p:nvSpPr>
        <p:spPr bwMode="auto">
          <a:xfrm>
            <a:off x="1066800" y="2286000"/>
            <a:ext cx="7162800" cy="387798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fontAlgn="base">
              <a:spcBef>
                <a:spcPct val="0"/>
              </a:spcBef>
              <a:spcAft>
                <a:spcPct val="0"/>
              </a:spcAft>
            </a:pPr>
            <a:r>
              <a:rPr lang="en-US" sz="1400" dirty="0">
                <a:latin typeface="Arial"/>
                <a:ea typeface="Calibri" pitchFamily="34" charset="0"/>
                <a:cs typeface="Arial"/>
              </a:rPr>
              <a:t>What is the purpose of the inventory accounts in a manufacturing company and what types of activities cause the accounts to increase and decrease?</a:t>
            </a:r>
          </a:p>
          <a:p>
            <a:pPr marL="0" lvl="1" fontAlgn="base">
              <a:spcBef>
                <a:spcPct val="0"/>
              </a:spcBef>
              <a:spcAft>
                <a:spcPct val="0"/>
              </a:spcAft>
            </a:pPr>
            <a:endParaRPr lang="en-US" sz="1400" dirty="0">
              <a:latin typeface="Arial"/>
              <a:cs typeface="Arial"/>
            </a:endParaRPr>
          </a:p>
          <a:p>
            <a:pPr marL="0" lvl="1" eaLnBrk="0" fontAlgn="base" hangingPunct="0">
              <a:spcBef>
                <a:spcPct val="0"/>
              </a:spcBef>
              <a:spcAft>
                <a:spcPct val="0"/>
              </a:spcAft>
            </a:pPr>
            <a:r>
              <a:rPr lang="en-US" sz="1400" b="1" dirty="0">
                <a:latin typeface="Arial"/>
                <a:ea typeface="Calibri" pitchFamily="34" charset="0"/>
                <a:cs typeface="Arial"/>
              </a:rPr>
              <a:t>Direct (Raw) Materials Inventory</a:t>
            </a:r>
            <a:r>
              <a:rPr lang="en-US" sz="1400" dirty="0">
                <a:latin typeface="Arial"/>
                <a:ea typeface="Calibri" pitchFamily="34" charset="0"/>
                <a:cs typeface="Arial"/>
              </a:rPr>
              <a:t> – the cost of direct materials on hand; increases when direct materials are purchased; decreases when direct materials are issued into production </a:t>
            </a:r>
            <a:endParaRPr lang="en-US" sz="1400" dirty="0">
              <a:latin typeface="Arial"/>
              <a:cs typeface="Arial"/>
            </a:endParaRPr>
          </a:p>
          <a:p>
            <a:pPr marL="457200" lvl="3" eaLnBrk="0" fontAlgn="base" hangingPunct="0">
              <a:spcBef>
                <a:spcPct val="0"/>
              </a:spcBef>
              <a:spcAft>
                <a:spcPct val="0"/>
              </a:spcAft>
            </a:pPr>
            <a:r>
              <a:rPr lang="en-US" sz="1400" i="1" dirty="0">
                <a:latin typeface="Arial"/>
                <a:ea typeface="Calibri" pitchFamily="34" charset="0"/>
                <a:cs typeface="Arial"/>
              </a:rPr>
              <a:t>*In this chapter, </a:t>
            </a:r>
            <a:r>
              <a:rPr lang="en-US" sz="1400" b="1" i="1" dirty="0">
                <a:latin typeface="Arial"/>
                <a:ea typeface="Calibri" pitchFamily="34" charset="0"/>
                <a:cs typeface="Arial"/>
              </a:rPr>
              <a:t>indirect materials</a:t>
            </a:r>
            <a:r>
              <a:rPr lang="en-US" sz="1400" i="1" dirty="0">
                <a:latin typeface="Arial"/>
                <a:ea typeface="Calibri" pitchFamily="34" charset="0"/>
                <a:cs typeface="Arial"/>
              </a:rPr>
              <a:t>, which cannot be traced, or the cost is small enough that tracing is not warranted will be debited to “</a:t>
            </a:r>
            <a:r>
              <a:rPr lang="en-US" sz="1400" b="1" i="1" dirty="0">
                <a:latin typeface="Arial"/>
                <a:ea typeface="Calibri" pitchFamily="34" charset="0"/>
                <a:cs typeface="Arial"/>
              </a:rPr>
              <a:t>Supplies</a:t>
            </a:r>
            <a:r>
              <a:rPr lang="en-US" sz="1400" i="1" dirty="0">
                <a:latin typeface="Arial"/>
                <a:ea typeface="Calibri" pitchFamily="34" charset="0"/>
                <a:cs typeface="Arial"/>
              </a:rPr>
              <a:t>”.</a:t>
            </a:r>
          </a:p>
          <a:p>
            <a:pPr marL="0" lvl="2" eaLnBrk="0" fontAlgn="base" hangingPunct="0">
              <a:spcBef>
                <a:spcPct val="0"/>
              </a:spcBef>
              <a:spcAft>
                <a:spcPct val="0"/>
              </a:spcAft>
            </a:pPr>
            <a:endParaRPr lang="en-US" sz="1400" dirty="0">
              <a:latin typeface="Arial"/>
              <a:cs typeface="Arial"/>
            </a:endParaRPr>
          </a:p>
          <a:p>
            <a:pPr marL="0" lvl="1" eaLnBrk="0" fontAlgn="base" hangingPunct="0">
              <a:spcBef>
                <a:spcPct val="0"/>
              </a:spcBef>
              <a:spcAft>
                <a:spcPct val="0"/>
              </a:spcAft>
            </a:pPr>
            <a:r>
              <a:rPr lang="en-US" sz="1400" b="1" dirty="0">
                <a:latin typeface="Arial"/>
                <a:ea typeface="Calibri" pitchFamily="34" charset="0"/>
                <a:cs typeface="Arial"/>
              </a:rPr>
              <a:t>Work-in-Process</a:t>
            </a:r>
            <a:r>
              <a:rPr lang="en-US" sz="1400" dirty="0">
                <a:latin typeface="Arial"/>
                <a:ea typeface="Calibri" pitchFamily="34" charset="0"/>
                <a:cs typeface="Arial"/>
              </a:rPr>
              <a:t> </a:t>
            </a:r>
            <a:r>
              <a:rPr lang="en-US" sz="1400" b="1" dirty="0">
                <a:latin typeface="Arial"/>
                <a:ea typeface="Calibri" pitchFamily="34" charset="0"/>
                <a:cs typeface="Arial"/>
              </a:rPr>
              <a:t>Inventory</a:t>
            </a:r>
            <a:r>
              <a:rPr lang="en-US" sz="1400" dirty="0">
                <a:latin typeface="Arial"/>
                <a:ea typeface="Calibri" pitchFamily="34" charset="0"/>
                <a:cs typeface="Arial"/>
              </a:rPr>
              <a:t>– the cost of products started, but not completed; increases when direct materials and direct labor are used in production and when manufacturing overhead is assigned to production; decreases when goods are finished and transferred out (cost of goods manufactured)</a:t>
            </a:r>
            <a:endParaRPr lang="en-US" sz="1400" dirty="0">
              <a:latin typeface="Arial"/>
              <a:cs typeface="Arial"/>
            </a:endParaRPr>
          </a:p>
          <a:p>
            <a:pPr marL="0" lvl="1" eaLnBrk="0" fontAlgn="base" hangingPunct="0">
              <a:spcBef>
                <a:spcPct val="0"/>
              </a:spcBef>
              <a:spcAft>
                <a:spcPct val="0"/>
              </a:spcAft>
            </a:pPr>
            <a:r>
              <a:rPr lang="en-US" sz="1400" dirty="0">
                <a:latin typeface="Arial"/>
                <a:ea typeface="Calibri" pitchFamily="34" charset="0"/>
                <a:cs typeface="Arial"/>
              </a:rPr>
              <a:t> </a:t>
            </a:r>
            <a:endParaRPr lang="en-US" sz="1400" dirty="0">
              <a:latin typeface="Arial"/>
              <a:cs typeface="Arial"/>
            </a:endParaRPr>
          </a:p>
          <a:p>
            <a:pPr marL="0" lvl="1" eaLnBrk="0" fontAlgn="base" hangingPunct="0">
              <a:spcBef>
                <a:spcPct val="0"/>
              </a:spcBef>
              <a:spcAft>
                <a:spcPct val="0"/>
              </a:spcAft>
            </a:pPr>
            <a:r>
              <a:rPr lang="en-US" sz="1400" b="1" dirty="0">
                <a:latin typeface="Arial"/>
                <a:ea typeface="Calibri" pitchFamily="34" charset="0"/>
                <a:cs typeface="Arial"/>
              </a:rPr>
              <a:t>Finished Goods Inventory</a:t>
            </a:r>
            <a:r>
              <a:rPr lang="en-US" sz="1400" dirty="0">
                <a:latin typeface="Arial"/>
                <a:ea typeface="Calibri" pitchFamily="34" charset="0"/>
                <a:cs typeface="Arial"/>
              </a:rPr>
              <a:t> – the cost of products finished, but not sold; increases when goods are finished and transferred in; decreases when goods are sold (cost of goods sold)</a:t>
            </a:r>
            <a:endParaRPr lang="en-US" sz="1400" dirty="0">
              <a:latin typeface="Arial"/>
              <a:cs typeface="Arial"/>
            </a:endParaRPr>
          </a:p>
          <a:p>
            <a:pPr marL="0" lvl="1" eaLnBrk="0" fontAlgn="base" hangingPunct="0">
              <a:spcBef>
                <a:spcPct val="0"/>
              </a:spcBef>
              <a:spcAft>
                <a:spcPct val="0"/>
              </a:spcAft>
            </a:pPr>
            <a:endParaRPr lang="en-US" sz="1400" b="1" dirty="0">
              <a:latin typeface="Arial"/>
              <a:ea typeface="Calibri" pitchFamily="34" charset="0"/>
              <a:cs typeface="Arial"/>
            </a:endParaRPr>
          </a:p>
          <a:p>
            <a:pPr marL="0" lvl="1" eaLnBrk="0" fontAlgn="base" hangingPunct="0">
              <a:spcBef>
                <a:spcPct val="0"/>
              </a:spcBef>
              <a:spcAft>
                <a:spcPct val="0"/>
              </a:spcAft>
            </a:pPr>
            <a:r>
              <a:rPr lang="en-US" sz="1400" b="1" dirty="0">
                <a:latin typeface="Arial"/>
                <a:ea typeface="Calibri" pitchFamily="34" charset="0"/>
                <a:cs typeface="Arial"/>
              </a:rPr>
              <a:t>How would you describe the flow of costs through the inventory accounts?</a:t>
            </a:r>
          </a:p>
          <a:p>
            <a:pPr marL="0" lvl="1" eaLnBrk="0" fontAlgn="base" hangingPunct="0">
              <a:spcBef>
                <a:spcPct val="0"/>
              </a:spcBef>
              <a:spcAft>
                <a:spcPct val="0"/>
              </a:spcAft>
            </a:pPr>
            <a:r>
              <a:rPr lang="en-US" sz="1400" i="1" dirty="0">
                <a:latin typeface="Arial"/>
                <a:cs typeface="Arial"/>
              </a:rPr>
              <a:t>See Exhibit </a:t>
            </a:r>
            <a:r>
              <a:rPr lang="en-US" sz="1400" i="1" dirty="0" smtClean="0">
                <a:latin typeface="Arial"/>
                <a:cs typeface="Arial"/>
              </a:rPr>
              <a:t>9.2</a:t>
            </a:r>
            <a:endParaRPr lang="en-US" sz="1400" dirty="0">
              <a:latin typeface="Arial"/>
              <a:cs typeface="Arial"/>
            </a:endParaRPr>
          </a:p>
        </p:txBody>
      </p:sp>
      <p:graphicFrame>
        <p:nvGraphicFramePr>
          <p:cNvPr id="8" name="Diagram 7"/>
          <p:cNvGraphicFramePr/>
          <p:nvPr>
            <p:extLst>
              <p:ext uri="{D42A27DB-BD31-4B8C-83A1-F6EECF244321}">
                <p14:modId xmlns:p14="http://schemas.microsoft.com/office/powerpoint/2010/main" val="92263160"/>
              </p:ext>
            </p:extLst>
          </p:nvPr>
        </p:nvGraphicFramePr>
        <p:xfrm>
          <a:off x="2514600" y="1143000"/>
          <a:ext cx="3581400" cy="106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83386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Flow of Manufacturing Costs:</a:t>
            </a:r>
            <a:endParaRPr lang="en-US" dirty="0">
              <a:latin typeface="Arial" charset="0"/>
            </a:endParaRPr>
          </a:p>
        </p:txBody>
      </p:sp>
      <p:grpSp>
        <p:nvGrpSpPr>
          <p:cNvPr id="2" name="Group 1"/>
          <p:cNvGrpSpPr/>
          <p:nvPr/>
        </p:nvGrpSpPr>
        <p:grpSpPr>
          <a:xfrm>
            <a:off x="2378867" y="3733800"/>
            <a:ext cx="3983710" cy="2118273"/>
            <a:chOff x="2378867" y="3429000"/>
            <a:chExt cx="3983710" cy="2118273"/>
          </a:xfrm>
        </p:grpSpPr>
        <p:sp>
          <p:nvSpPr>
            <p:cNvPr id="10" name="Line 4"/>
            <p:cNvSpPr>
              <a:spLocks noChangeShapeType="1"/>
            </p:cNvSpPr>
            <p:nvPr/>
          </p:nvSpPr>
          <p:spPr bwMode="auto">
            <a:xfrm flipH="1">
              <a:off x="4362450" y="3930568"/>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2" name="AutoShape 3"/>
            <p:cNvSpPr>
              <a:spLocks noChangeShapeType="1"/>
            </p:cNvSpPr>
            <p:nvPr/>
          </p:nvSpPr>
          <p:spPr bwMode="auto">
            <a:xfrm>
              <a:off x="3309938" y="3927393"/>
              <a:ext cx="2105025" cy="31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26" name="Text Box 5"/>
            <p:cNvSpPr txBox="1">
              <a:spLocks noChangeArrowheads="1"/>
            </p:cNvSpPr>
            <p:nvPr/>
          </p:nvSpPr>
          <p:spPr bwMode="auto">
            <a:xfrm>
              <a:off x="3441432" y="3429000"/>
              <a:ext cx="1840180" cy="219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Manufacturing Overhead</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7" name="Text Box 2"/>
            <p:cNvSpPr txBox="1">
              <a:spLocks noChangeArrowheads="1"/>
            </p:cNvSpPr>
            <p:nvPr/>
          </p:nvSpPr>
          <p:spPr bwMode="auto">
            <a:xfrm>
              <a:off x="2852089" y="4018466"/>
              <a:ext cx="1478631" cy="13530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Actual:</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1100" b="1" dirty="0" smtClean="0">
                  <a:latin typeface="Calibri" pitchFamily="34" charset="0"/>
                  <a:cs typeface="Times New Roman" pitchFamily="18" charset="0"/>
                </a:rPr>
                <a:t>Happen / recorded sporadically, not when jobs are completed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8" name="Text Box 1"/>
            <p:cNvSpPr txBox="1">
              <a:spLocks noChangeArrowheads="1"/>
            </p:cNvSpPr>
            <p:nvPr/>
          </p:nvSpPr>
          <p:spPr bwMode="auto">
            <a:xfrm>
              <a:off x="4524375" y="4003593"/>
              <a:ext cx="1266825" cy="9032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Applied: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1100" b="1" dirty="0" smtClean="0">
                  <a:latin typeface="Calibri" pitchFamily="34" charset="0"/>
                  <a:cs typeface="Times New Roman" pitchFamily="18" charset="0"/>
                </a:rPr>
                <a:t>Recorded as an estimate to completed jobs </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43" name="Straight Connector 42"/>
            <p:cNvCxnSpPr/>
            <p:nvPr/>
          </p:nvCxnSpPr>
          <p:spPr>
            <a:xfrm>
              <a:off x="3200400" y="5222793"/>
              <a:ext cx="2462212"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378867" y="5285663"/>
              <a:ext cx="1931071" cy="261610"/>
            </a:xfrm>
            <a:prstGeom prst="rect">
              <a:avLst/>
            </a:prstGeom>
            <a:noFill/>
          </p:spPr>
          <p:txBody>
            <a:bodyPr wrap="square" rtlCol="0">
              <a:spAutoFit/>
            </a:bodyPr>
            <a:lstStyle/>
            <a:p>
              <a:r>
                <a:rPr lang="en-US" sz="1100" b="1" dirty="0" smtClean="0"/>
                <a:t>Debit Balance=Under applied </a:t>
              </a:r>
              <a:endParaRPr lang="en-US" sz="1100" b="1" dirty="0"/>
            </a:p>
          </p:txBody>
        </p:sp>
        <p:sp>
          <p:nvSpPr>
            <p:cNvPr id="45" name="TextBox 44"/>
            <p:cNvSpPr txBox="1"/>
            <p:nvPr/>
          </p:nvSpPr>
          <p:spPr>
            <a:xfrm>
              <a:off x="4431506" y="5285663"/>
              <a:ext cx="1931071" cy="261610"/>
            </a:xfrm>
            <a:prstGeom prst="rect">
              <a:avLst/>
            </a:prstGeom>
            <a:noFill/>
          </p:spPr>
          <p:txBody>
            <a:bodyPr wrap="square" rtlCol="0">
              <a:spAutoFit/>
            </a:bodyPr>
            <a:lstStyle/>
            <a:p>
              <a:r>
                <a:rPr lang="en-US" sz="1100" b="1" dirty="0" smtClean="0"/>
                <a:t>Credit</a:t>
              </a:r>
              <a:r>
                <a:rPr lang="en-US" sz="1100" dirty="0" smtClean="0"/>
                <a:t> </a:t>
              </a:r>
              <a:r>
                <a:rPr lang="en-US" sz="1100" b="1" dirty="0" smtClean="0"/>
                <a:t>Balance=Over applied</a:t>
              </a:r>
              <a:r>
                <a:rPr lang="en-US" sz="1100" dirty="0" smtClean="0"/>
                <a:t> </a:t>
              </a:r>
              <a:endParaRPr lang="en-US" sz="1100" dirty="0"/>
            </a:p>
          </p:txBody>
        </p:sp>
      </p:grpSp>
      <p:grpSp>
        <p:nvGrpSpPr>
          <p:cNvPr id="3" name="Group 2"/>
          <p:cNvGrpSpPr/>
          <p:nvPr/>
        </p:nvGrpSpPr>
        <p:grpSpPr>
          <a:xfrm>
            <a:off x="466725" y="1521738"/>
            <a:ext cx="8296275" cy="2440662"/>
            <a:chOff x="542926" y="1146691"/>
            <a:chExt cx="8296275" cy="2440662"/>
          </a:xfrm>
        </p:grpSpPr>
        <p:sp>
          <p:nvSpPr>
            <p:cNvPr id="9" name="Line 7"/>
            <p:cNvSpPr>
              <a:spLocks noChangeShapeType="1"/>
            </p:cNvSpPr>
            <p:nvPr/>
          </p:nvSpPr>
          <p:spPr bwMode="auto">
            <a:xfrm flipH="1">
              <a:off x="7510030" y="143014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1" name="AutoShape 8"/>
            <p:cNvSpPr>
              <a:spLocks noChangeShapeType="1"/>
            </p:cNvSpPr>
            <p:nvPr/>
          </p:nvSpPr>
          <p:spPr bwMode="auto">
            <a:xfrm>
              <a:off x="6877050" y="1426965"/>
              <a:ext cx="1257300" cy="31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grpSp>
          <p:nvGrpSpPr>
            <p:cNvPr id="13" name="Group 18"/>
            <p:cNvGrpSpPr>
              <a:grpSpLocks/>
            </p:cNvGrpSpPr>
            <p:nvPr/>
          </p:nvGrpSpPr>
          <p:grpSpPr bwMode="auto">
            <a:xfrm>
              <a:off x="742950" y="1175266"/>
              <a:ext cx="1390650" cy="1835150"/>
              <a:chOff x="480" y="2340"/>
              <a:chExt cx="2190" cy="2890"/>
            </a:xfrm>
          </p:grpSpPr>
          <p:sp>
            <p:nvSpPr>
              <p:cNvPr id="14" name="Line 21"/>
              <p:cNvSpPr>
                <a:spLocks noChangeShapeType="1"/>
              </p:cNvSpPr>
              <p:nvPr/>
            </p:nvSpPr>
            <p:spPr bwMode="auto">
              <a:xfrm flipH="1">
                <a:off x="1650" y="2890"/>
                <a:ext cx="0" cy="2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5" name="AutoShape 20"/>
              <p:cNvSpPr>
                <a:spLocks noChangeShapeType="1"/>
              </p:cNvSpPr>
              <p:nvPr/>
            </p:nvSpPr>
            <p:spPr bwMode="auto">
              <a:xfrm>
                <a:off x="480" y="2815"/>
                <a:ext cx="219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6" name="Text Box 19"/>
              <p:cNvSpPr txBox="1">
                <a:spLocks noChangeArrowheads="1"/>
              </p:cNvSpPr>
              <p:nvPr/>
            </p:nvSpPr>
            <p:spPr bwMode="auto">
              <a:xfrm>
                <a:off x="675" y="2340"/>
                <a:ext cx="1995" cy="3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Direct Materials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7" name="Group 16"/>
            <p:cNvGrpSpPr>
              <a:grpSpLocks/>
            </p:cNvGrpSpPr>
            <p:nvPr/>
          </p:nvGrpSpPr>
          <p:grpSpPr bwMode="auto">
            <a:xfrm>
              <a:off x="2847975" y="1175266"/>
              <a:ext cx="1266825" cy="1803400"/>
              <a:chOff x="3450" y="2340"/>
              <a:chExt cx="1995" cy="2840"/>
            </a:xfrm>
          </p:grpSpPr>
          <p:sp>
            <p:nvSpPr>
              <p:cNvPr id="18" name="Line 13"/>
              <p:cNvSpPr>
                <a:spLocks noChangeShapeType="1"/>
              </p:cNvSpPr>
              <p:nvPr/>
            </p:nvSpPr>
            <p:spPr bwMode="auto">
              <a:xfrm flipH="1">
                <a:off x="4455" y="2840"/>
                <a:ext cx="0" cy="2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19" name="AutoShape 12"/>
              <p:cNvSpPr>
                <a:spLocks noChangeShapeType="1"/>
              </p:cNvSpPr>
              <p:nvPr/>
            </p:nvSpPr>
            <p:spPr bwMode="auto">
              <a:xfrm>
                <a:off x="3450" y="2805"/>
                <a:ext cx="1995"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20" name="Text Box 11"/>
              <p:cNvSpPr txBox="1">
                <a:spLocks noChangeArrowheads="1"/>
              </p:cNvSpPr>
              <p:nvPr/>
            </p:nvSpPr>
            <p:spPr bwMode="auto">
              <a:xfrm>
                <a:off x="3450" y="2340"/>
                <a:ext cx="1995" cy="3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Work In Process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21" name="Group 20"/>
            <p:cNvGrpSpPr>
              <a:grpSpLocks/>
            </p:cNvGrpSpPr>
            <p:nvPr/>
          </p:nvGrpSpPr>
          <p:grpSpPr bwMode="auto">
            <a:xfrm>
              <a:off x="4876800" y="1146691"/>
              <a:ext cx="1266825" cy="1781175"/>
              <a:chOff x="6210" y="2340"/>
              <a:chExt cx="1995" cy="2805"/>
            </a:xfrm>
          </p:grpSpPr>
          <p:sp>
            <p:nvSpPr>
              <p:cNvPr id="22" name="Line 17"/>
              <p:cNvSpPr>
                <a:spLocks noChangeShapeType="1"/>
              </p:cNvSpPr>
              <p:nvPr/>
            </p:nvSpPr>
            <p:spPr bwMode="auto">
              <a:xfrm flipH="1">
                <a:off x="7260" y="2805"/>
                <a:ext cx="0" cy="23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23" name="AutoShape 16"/>
              <p:cNvSpPr>
                <a:spLocks noChangeShapeType="1"/>
              </p:cNvSpPr>
              <p:nvPr/>
            </p:nvSpPr>
            <p:spPr bwMode="auto">
              <a:xfrm>
                <a:off x="6225" y="2808"/>
                <a:ext cx="1980" cy="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b="1" dirty="0"/>
              </a:p>
            </p:txBody>
          </p:sp>
          <p:sp>
            <p:nvSpPr>
              <p:cNvPr id="24" name="Text Box 15"/>
              <p:cNvSpPr txBox="1">
                <a:spLocks noChangeArrowheads="1"/>
              </p:cNvSpPr>
              <p:nvPr/>
            </p:nvSpPr>
            <p:spPr bwMode="auto">
              <a:xfrm>
                <a:off x="6210" y="2340"/>
                <a:ext cx="1995" cy="3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Finished Goods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5" name="Text Box 9"/>
            <p:cNvSpPr txBox="1">
              <a:spLocks noChangeArrowheads="1"/>
            </p:cNvSpPr>
            <p:nvPr/>
          </p:nvSpPr>
          <p:spPr bwMode="auto">
            <a:xfrm>
              <a:off x="6705600" y="1193046"/>
              <a:ext cx="1600200" cy="219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Costs of Goods Sold</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Box 31"/>
            <p:cNvSpPr txBox="1"/>
            <p:nvPr/>
          </p:nvSpPr>
          <p:spPr>
            <a:xfrm>
              <a:off x="542926" y="1876917"/>
              <a:ext cx="895350" cy="430887"/>
            </a:xfrm>
            <a:prstGeom prst="rect">
              <a:avLst/>
            </a:prstGeom>
            <a:noFill/>
          </p:spPr>
          <p:txBody>
            <a:bodyPr wrap="square" rtlCol="0">
              <a:spAutoFit/>
            </a:bodyPr>
            <a:lstStyle/>
            <a:p>
              <a:r>
                <a:rPr lang="en-US" sz="1100" b="1" dirty="0" smtClean="0"/>
                <a:t>Purchase  Direct Mat.</a:t>
              </a:r>
              <a:endParaRPr lang="en-US" sz="1100" b="1" dirty="0"/>
            </a:p>
          </p:txBody>
        </p:sp>
        <p:sp>
          <p:nvSpPr>
            <p:cNvPr id="33" name="TextBox 32"/>
            <p:cNvSpPr txBox="1"/>
            <p:nvPr/>
          </p:nvSpPr>
          <p:spPr>
            <a:xfrm>
              <a:off x="1685925" y="1939577"/>
              <a:ext cx="895350" cy="261610"/>
            </a:xfrm>
            <a:prstGeom prst="rect">
              <a:avLst/>
            </a:prstGeom>
            <a:noFill/>
          </p:spPr>
          <p:txBody>
            <a:bodyPr wrap="square" rtlCol="0">
              <a:spAutoFit/>
            </a:bodyPr>
            <a:lstStyle/>
            <a:p>
              <a:r>
                <a:rPr lang="en-US" sz="1100" b="1" dirty="0" smtClean="0"/>
                <a:t>Mat. Req.</a:t>
              </a:r>
              <a:endParaRPr lang="en-US" sz="1100" b="1" dirty="0"/>
            </a:p>
          </p:txBody>
        </p:sp>
        <p:cxnSp>
          <p:nvCxnSpPr>
            <p:cNvPr id="34" name="Straight Arrow Connector 33"/>
            <p:cNvCxnSpPr/>
            <p:nvPr/>
          </p:nvCxnSpPr>
          <p:spPr>
            <a:xfrm>
              <a:off x="2462215" y="2089666"/>
              <a:ext cx="73818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378867" y="2099947"/>
              <a:ext cx="1023939" cy="600164"/>
            </a:xfrm>
            <a:prstGeom prst="rect">
              <a:avLst/>
            </a:prstGeom>
            <a:noFill/>
          </p:spPr>
          <p:txBody>
            <a:bodyPr wrap="square" rtlCol="0">
              <a:spAutoFit/>
            </a:bodyPr>
            <a:lstStyle/>
            <a:p>
              <a:r>
                <a:rPr lang="en-US" sz="1100" b="1" dirty="0" smtClean="0"/>
                <a:t>Direct Mat.</a:t>
              </a:r>
            </a:p>
            <a:p>
              <a:r>
                <a:rPr lang="en-US" sz="1100" b="1" dirty="0" smtClean="0"/>
                <a:t>Direct Labor</a:t>
              </a:r>
            </a:p>
            <a:p>
              <a:r>
                <a:rPr lang="en-US" sz="1100" b="1" dirty="0" smtClean="0"/>
                <a:t>Applied  MOH</a:t>
              </a:r>
              <a:endParaRPr lang="en-US" sz="1100" b="1" dirty="0"/>
            </a:p>
          </p:txBody>
        </p:sp>
        <p:sp>
          <p:nvSpPr>
            <p:cNvPr id="36" name="TextBox 35"/>
            <p:cNvSpPr txBox="1"/>
            <p:nvPr/>
          </p:nvSpPr>
          <p:spPr>
            <a:xfrm>
              <a:off x="3591404" y="1974100"/>
              <a:ext cx="871538" cy="430887"/>
            </a:xfrm>
            <a:prstGeom prst="rect">
              <a:avLst/>
            </a:prstGeom>
            <a:noFill/>
          </p:spPr>
          <p:txBody>
            <a:bodyPr wrap="square" rtlCol="0">
              <a:spAutoFit/>
            </a:bodyPr>
            <a:lstStyle/>
            <a:p>
              <a:r>
                <a:rPr lang="en-US" sz="1100" b="1" dirty="0" smtClean="0"/>
                <a:t>Jobs Completed</a:t>
              </a:r>
              <a:endParaRPr lang="en-US" sz="1100" b="1" dirty="0"/>
            </a:p>
          </p:txBody>
        </p:sp>
        <p:cxnSp>
          <p:nvCxnSpPr>
            <p:cNvPr id="37" name="Straight Arrow Connector 36"/>
            <p:cNvCxnSpPr/>
            <p:nvPr/>
          </p:nvCxnSpPr>
          <p:spPr>
            <a:xfrm flipV="1">
              <a:off x="4114800" y="2108006"/>
              <a:ext cx="1003155" cy="97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619625" y="2235716"/>
              <a:ext cx="895350" cy="430887"/>
            </a:xfrm>
            <a:prstGeom prst="rect">
              <a:avLst/>
            </a:prstGeom>
            <a:noFill/>
          </p:spPr>
          <p:txBody>
            <a:bodyPr wrap="square" rtlCol="0">
              <a:spAutoFit/>
            </a:bodyPr>
            <a:lstStyle/>
            <a:p>
              <a:r>
                <a:rPr lang="en-US" sz="1100" b="1" dirty="0" smtClean="0"/>
                <a:t>Warehouse Inventory</a:t>
              </a:r>
              <a:endParaRPr lang="en-US" sz="1100" b="1" dirty="0"/>
            </a:p>
          </p:txBody>
        </p:sp>
        <p:sp>
          <p:nvSpPr>
            <p:cNvPr id="39" name="TextBox 38"/>
            <p:cNvSpPr txBox="1"/>
            <p:nvPr/>
          </p:nvSpPr>
          <p:spPr>
            <a:xfrm>
              <a:off x="5695950" y="2037743"/>
              <a:ext cx="895350" cy="261610"/>
            </a:xfrm>
            <a:prstGeom prst="rect">
              <a:avLst/>
            </a:prstGeom>
            <a:noFill/>
          </p:spPr>
          <p:txBody>
            <a:bodyPr wrap="square" rtlCol="0">
              <a:spAutoFit/>
            </a:bodyPr>
            <a:lstStyle/>
            <a:p>
              <a:r>
                <a:rPr lang="en-US" sz="1100" b="1" dirty="0" smtClean="0"/>
                <a:t>Sold</a:t>
              </a:r>
              <a:endParaRPr lang="en-US" sz="1100" b="1" dirty="0"/>
            </a:p>
          </p:txBody>
        </p:sp>
        <p:cxnSp>
          <p:nvCxnSpPr>
            <p:cNvPr id="40" name="Straight Arrow Connector 39"/>
            <p:cNvCxnSpPr/>
            <p:nvPr/>
          </p:nvCxnSpPr>
          <p:spPr>
            <a:xfrm flipV="1">
              <a:off x="6143625" y="2161604"/>
              <a:ext cx="1042987" cy="4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295400" y="3156466"/>
              <a:ext cx="1166815" cy="430887"/>
            </a:xfrm>
            <a:prstGeom prst="rect">
              <a:avLst/>
            </a:prstGeom>
            <a:noFill/>
          </p:spPr>
          <p:txBody>
            <a:bodyPr wrap="square" rtlCol="0">
              <a:spAutoFit/>
            </a:bodyPr>
            <a:lstStyle/>
            <a:p>
              <a:r>
                <a:rPr lang="en-US" sz="1100" b="1" dirty="0" smtClean="0"/>
                <a:t>Manufacturing Costs</a:t>
              </a:r>
              <a:endParaRPr lang="en-US" sz="1100" b="1" dirty="0"/>
            </a:p>
          </p:txBody>
        </p:sp>
        <p:cxnSp>
          <p:nvCxnSpPr>
            <p:cNvPr id="42" name="Straight Arrow Connector 41"/>
            <p:cNvCxnSpPr/>
            <p:nvPr/>
          </p:nvCxnSpPr>
          <p:spPr>
            <a:xfrm flipV="1">
              <a:off x="2378867" y="2700111"/>
              <a:ext cx="202408" cy="4563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6143625" y="2352467"/>
              <a:ext cx="1264444" cy="769441"/>
            </a:xfrm>
            <a:prstGeom prst="rect">
              <a:avLst/>
            </a:prstGeom>
            <a:noFill/>
          </p:spPr>
          <p:txBody>
            <a:bodyPr wrap="square" rtlCol="0">
              <a:spAutoFit/>
            </a:bodyPr>
            <a:lstStyle/>
            <a:p>
              <a:r>
                <a:rPr lang="en-US" sz="1100" b="1" dirty="0" smtClean="0"/>
                <a:t>Under applied MOH will add to COGS at period end closing </a:t>
              </a:r>
              <a:endParaRPr lang="en-US" sz="1100" b="1" dirty="0"/>
            </a:p>
          </p:txBody>
        </p:sp>
        <p:sp>
          <p:nvSpPr>
            <p:cNvPr id="47" name="TextBox 46"/>
            <p:cNvSpPr txBox="1"/>
            <p:nvPr/>
          </p:nvSpPr>
          <p:spPr>
            <a:xfrm>
              <a:off x="7517979" y="2328586"/>
              <a:ext cx="1321222" cy="769441"/>
            </a:xfrm>
            <a:prstGeom prst="rect">
              <a:avLst/>
            </a:prstGeom>
            <a:noFill/>
          </p:spPr>
          <p:txBody>
            <a:bodyPr wrap="square" rtlCol="0">
              <a:spAutoFit/>
            </a:bodyPr>
            <a:lstStyle/>
            <a:p>
              <a:r>
                <a:rPr lang="en-US" sz="1100" b="1" dirty="0" smtClean="0"/>
                <a:t>Over applied</a:t>
              </a:r>
              <a:r>
                <a:rPr lang="en-US" sz="1100" dirty="0" smtClean="0"/>
                <a:t> M</a:t>
              </a:r>
              <a:r>
                <a:rPr lang="en-US" sz="1100" b="1" dirty="0" smtClean="0"/>
                <a:t>OH  will reduce COGS at period end closing</a:t>
              </a:r>
              <a:endParaRPr lang="en-US" sz="1100" b="1" dirty="0"/>
            </a:p>
          </p:txBody>
        </p:sp>
        <p:sp>
          <p:nvSpPr>
            <p:cNvPr id="48" name="TextBox 47"/>
            <p:cNvSpPr txBox="1"/>
            <p:nvPr/>
          </p:nvSpPr>
          <p:spPr>
            <a:xfrm>
              <a:off x="6217443" y="1662020"/>
              <a:ext cx="895350" cy="430887"/>
            </a:xfrm>
            <a:prstGeom prst="rect">
              <a:avLst/>
            </a:prstGeom>
            <a:noFill/>
          </p:spPr>
          <p:txBody>
            <a:bodyPr wrap="square" rtlCol="0">
              <a:spAutoFit/>
            </a:bodyPr>
            <a:lstStyle/>
            <a:p>
              <a:r>
                <a:rPr lang="en-US" sz="1100" b="1" dirty="0" smtClean="0"/>
                <a:t>Cost of Goods Sold</a:t>
              </a:r>
              <a:endParaRPr lang="en-US" sz="1100" b="1" dirty="0"/>
            </a:p>
          </p:txBody>
        </p:sp>
        <p:sp>
          <p:nvSpPr>
            <p:cNvPr id="49" name="TextBox 48"/>
            <p:cNvSpPr txBox="1"/>
            <p:nvPr/>
          </p:nvSpPr>
          <p:spPr>
            <a:xfrm>
              <a:off x="4108552" y="1639495"/>
              <a:ext cx="1109787" cy="430887"/>
            </a:xfrm>
            <a:prstGeom prst="rect">
              <a:avLst/>
            </a:prstGeom>
            <a:noFill/>
          </p:spPr>
          <p:txBody>
            <a:bodyPr wrap="square" rtlCol="0">
              <a:spAutoFit/>
            </a:bodyPr>
            <a:lstStyle/>
            <a:p>
              <a:r>
                <a:rPr lang="en-US" sz="1100" b="1" dirty="0" smtClean="0"/>
                <a:t>Cost of Goods Manufactured</a:t>
              </a:r>
              <a:endParaRPr lang="en-US" sz="1100" b="1" dirty="0"/>
            </a:p>
          </p:txBody>
        </p:sp>
      </p:grpSp>
    </p:spTree>
    <p:extLst>
      <p:ext uri="{BB962C8B-B14F-4D97-AF65-F5344CB8AC3E}">
        <p14:creationId xmlns:p14="http://schemas.microsoft.com/office/powerpoint/2010/main" val="235932252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13"/>
          <p:cNvSpPr>
            <a:spLocks noChangeArrowheads="1"/>
          </p:cNvSpPr>
          <p:nvPr/>
        </p:nvSpPr>
        <p:spPr bwMode="auto">
          <a:xfrm>
            <a:off x="1066800" y="838200"/>
            <a:ext cx="73152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lvl="1" fontAlgn="base">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Rogers Company had inventories at the beginning and end of 2006 as follows:</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_________________________________________________________</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			</a:t>
            </a:r>
            <a:r>
              <a:rPr kumimoji="0" lang="en-US" sz="1400" b="1" i="0" u="none" strike="noStrike" cap="none" normalizeH="0" baseline="0" dirty="0" smtClean="0">
                <a:ln>
                  <a:noFill/>
                </a:ln>
                <a:solidFill>
                  <a:schemeClr val="tx1"/>
                </a:solidFill>
                <a:effectLst/>
                <a:latin typeface="Arial"/>
                <a:ea typeface="Calibri" pitchFamily="34" charset="0"/>
                <a:cs typeface="Arial"/>
              </a:rPr>
              <a:t>January 1, 2006	December 31, 2006</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Raw materials inventory	$49,000		$63,000</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Work-in-process inventory	106,400		84,000</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Finished goods inventory	42,000		91,000</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_________________________________________________________</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					 	</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r>
              <a:rPr kumimoji="0" lang="en-US" sz="1400" b="0" i="0" u="none" strike="noStrike" cap="none" normalizeH="0" baseline="0" dirty="0" smtClean="0">
                <a:ln>
                  <a:noFill/>
                </a:ln>
                <a:solidFill>
                  <a:schemeClr val="tx1"/>
                </a:solidFill>
                <a:effectLst/>
                <a:latin typeface="Arial"/>
                <a:ea typeface="Calibri" pitchFamily="34" charset="0"/>
                <a:cs typeface="Arial"/>
              </a:rPr>
              <a:t>During 2006, Rogers Company purchased direct materials of $560,000, incurred direct labor costs of $280,000, and applied manufacturing overhead of $462,000 to production.  Show the flow of costs through the company’s inventory account during 2006.</a:t>
            </a:r>
            <a:endParaRPr kumimoji="0" lang="en-US" sz="1400" b="0" i="0" u="none" strike="noStrike" cap="none" normalizeH="0" baseline="0" dirty="0" smtClean="0">
              <a:ln>
                <a:noFill/>
              </a:ln>
              <a:solidFill>
                <a:schemeClr val="tx1"/>
              </a:solidFill>
              <a:effectLst/>
              <a:latin typeface="Arial"/>
              <a:cs typeface="Arial"/>
            </a:endParaRPr>
          </a:p>
          <a:p>
            <a:pPr marL="0" lvl="1" eaLnBrk="0" fontAlgn="base" hangingPunct="0">
              <a:spcBef>
                <a:spcPct val="0"/>
              </a:spcBef>
              <a:spcAft>
                <a:spcPct val="0"/>
              </a:spcAft>
            </a:pPr>
            <a:endParaRPr kumimoji="0" lang="en-US" sz="1400" b="0" i="0" u="none" strike="noStrike" cap="none" normalizeH="0" baseline="0" dirty="0" smtClean="0">
              <a:ln>
                <a:noFill/>
              </a:ln>
              <a:solidFill>
                <a:schemeClr val="tx1"/>
              </a:solidFill>
              <a:effectLst/>
              <a:latin typeface="Arial"/>
              <a:cs typeface="Arial"/>
            </a:endParaRPr>
          </a:p>
        </p:txBody>
      </p:sp>
      <p:sp>
        <p:nvSpPr>
          <p:cNvPr id="52" name="Line 12"/>
          <p:cNvSpPr>
            <a:spLocks noChangeShapeType="1"/>
          </p:cNvSpPr>
          <p:nvPr/>
        </p:nvSpPr>
        <p:spPr bwMode="auto">
          <a:xfrm flipH="1">
            <a:off x="7712688" y="4181475"/>
            <a:ext cx="0" cy="1485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53" name="AutoShape 11"/>
          <p:cNvSpPr>
            <a:spLocks noChangeShapeType="1"/>
          </p:cNvSpPr>
          <p:nvPr/>
        </p:nvSpPr>
        <p:spPr bwMode="auto">
          <a:xfrm>
            <a:off x="6719987" y="4183380"/>
            <a:ext cx="1899080" cy="31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54" name="Text Box 10"/>
          <p:cNvSpPr txBox="1">
            <a:spLocks noChangeArrowheads="1"/>
          </p:cNvSpPr>
          <p:nvPr/>
        </p:nvSpPr>
        <p:spPr bwMode="auto">
          <a:xfrm>
            <a:off x="6400801" y="3886200"/>
            <a:ext cx="2523066" cy="2190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a:ea typeface="Calibri" pitchFamily="34" charset="0"/>
                <a:cs typeface="Arial"/>
              </a:rPr>
              <a:t>Finished Goods Inventory</a:t>
            </a:r>
            <a:endParaRPr kumimoji="0" lang="en-US" sz="1200" b="0" i="0" u="none" strike="noStrike" cap="none" normalizeH="0" baseline="0" dirty="0" smtClean="0">
              <a:ln>
                <a:noFill/>
              </a:ln>
              <a:solidFill>
                <a:schemeClr val="tx1"/>
              </a:solidFill>
              <a:effectLst/>
              <a:latin typeface="Arial"/>
              <a:cs typeface="Arial"/>
            </a:endParaRPr>
          </a:p>
        </p:txBody>
      </p:sp>
      <p:sp>
        <p:nvSpPr>
          <p:cNvPr id="56" name="Line 8"/>
          <p:cNvSpPr>
            <a:spLocks noChangeShapeType="1"/>
          </p:cNvSpPr>
          <p:nvPr/>
        </p:nvSpPr>
        <p:spPr bwMode="auto">
          <a:xfrm flipH="1">
            <a:off x="4508463" y="4181475"/>
            <a:ext cx="0" cy="1485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57" name="AutoShape 7"/>
          <p:cNvSpPr>
            <a:spLocks noChangeShapeType="1"/>
          </p:cNvSpPr>
          <p:nvPr/>
        </p:nvSpPr>
        <p:spPr bwMode="auto">
          <a:xfrm>
            <a:off x="3468437" y="4181475"/>
            <a:ext cx="2064530" cy="63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58" name="Text Box 6"/>
          <p:cNvSpPr txBox="1">
            <a:spLocks noChangeArrowheads="1"/>
          </p:cNvSpPr>
          <p:nvPr/>
        </p:nvSpPr>
        <p:spPr bwMode="auto">
          <a:xfrm>
            <a:off x="3286404" y="3886200"/>
            <a:ext cx="2428596" cy="2190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a:ea typeface="Calibri" pitchFamily="34" charset="0"/>
                <a:cs typeface="Arial"/>
              </a:rPr>
              <a:t>Work In Process Inventory</a:t>
            </a:r>
            <a:endParaRPr kumimoji="0" lang="en-US" sz="1200" b="0" i="0" u="none" strike="noStrike" cap="none" normalizeH="0" baseline="0" dirty="0" smtClean="0">
              <a:ln>
                <a:noFill/>
              </a:ln>
              <a:solidFill>
                <a:schemeClr val="tx1"/>
              </a:solidFill>
              <a:effectLst/>
              <a:latin typeface="Arial"/>
              <a:cs typeface="Arial"/>
            </a:endParaRPr>
          </a:p>
        </p:txBody>
      </p:sp>
      <p:sp>
        <p:nvSpPr>
          <p:cNvPr id="60" name="Line 4"/>
          <p:cNvSpPr>
            <a:spLocks noChangeShapeType="1"/>
          </p:cNvSpPr>
          <p:nvPr/>
        </p:nvSpPr>
        <p:spPr bwMode="auto">
          <a:xfrm flipH="1">
            <a:off x="1835846" y="4181475"/>
            <a:ext cx="0" cy="1485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61" name="AutoShape 3"/>
          <p:cNvSpPr>
            <a:spLocks noChangeShapeType="1"/>
          </p:cNvSpPr>
          <p:nvPr/>
        </p:nvSpPr>
        <p:spPr bwMode="auto">
          <a:xfrm>
            <a:off x="685800" y="4187825"/>
            <a:ext cx="21526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200" dirty="0">
              <a:latin typeface="Arial"/>
              <a:cs typeface="Arial"/>
            </a:endParaRPr>
          </a:p>
        </p:txBody>
      </p:sp>
      <p:sp>
        <p:nvSpPr>
          <p:cNvPr id="62" name="Text Box 2"/>
          <p:cNvSpPr txBox="1">
            <a:spLocks noChangeArrowheads="1"/>
          </p:cNvSpPr>
          <p:nvPr/>
        </p:nvSpPr>
        <p:spPr bwMode="auto">
          <a:xfrm>
            <a:off x="533400" y="3886200"/>
            <a:ext cx="2438400" cy="2190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a:ea typeface="Calibri" pitchFamily="34" charset="0"/>
                <a:cs typeface="Arial"/>
              </a:rPr>
              <a:t>Direct Materials Inventory</a:t>
            </a:r>
            <a:endParaRPr kumimoji="0" lang="en-US" sz="1200" b="0" i="0" u="none" strike="noStrike" cap="none" normalizeH="0" baseline="0" dirty="0" smtClean="0">
              <a:ln>
                <a:noFill/>
              </a:ln>
              <a:solidFill>
                <a:schemeClr val="tx1"/>
              </a:solidFill>
              <a:effectLst/>
              <a:latin typeface="Arial"/>
              <a:cs typeface="Arial"/>
            </a:endParaRPr>
          </a:p>
        </p:txBody>
      </p:sp>
      <p:sp>
        <p:nvSpPr>
          <p:cNvPr id="63" name="TextBox 62"/>
          <p:cNvSpPr txBox="1"/>
          <p:nvPr/>
        </p:nvSpPr>
        <p:spPr>
          <a:xfrm>
            <a:off x="457200" y="4191000"/>
            <a:ext cx="1295400" cy="276999"/>
          </a:xfrm>
          <a:prstGeom prst="rect">
            <a:avLst/>
          </a:prstGeom>
          <a:noFill/>
        </p:spPr>
        <p:txBody>
          <a:bodyPr wrap="square" rtlCol="0">
            <a:spAutoFit/>
          </a:bodyPr>
          <a:lstStyle/>
          <a:p>
            <a:r>
              <a:rPr lang="en-US" sz="1200" dirty="0" smtClean="0">
                <a:latin typeface="Arial"/>
                <a:cs typeface="Arial"/>
              </a:rPr>
              <a:t>     49,000	</a:t>
            </a:r>
            <a:endParaRPr lang="en-US" sz="1200" dirty="0">
              <a:latin typeface="Arial"/>
              <a:cs typeface="Arial"/>
            </a:endParaRPr>
          </a:p>
        </p:txBody>
      </p:sp>
      <p:sp>
        <p:nvSpPr>
          <p:cNvPr id="64" name="TextBox 63"/>
          <p:cNvSpPr txBox="1"/>
          <p:nvPr/>
        </p:nvSpPr>
        <p:spPr>
          <a:xfrm>
            <a:off x="457200" y="5410200"/>
            <a:ext cx="1295400" cy="276999"/>
          </a:xfrm>
          <a:prstGeom prst="rect">
            <a:avLst/>
          </a:prstGeom>
          <a:noFill/>
        </p:spPr>
        <p:txBody>
          <a:bodyPr wrap="square" rtlCol="0">
            <a:spAutoFit/>
          </a:bodyPr>
          <a:lstStyle/>
          <a:p>
            <a:r>
              <a:rPr lang="en-US" sz="1200" dirty="0" smtClean="0">
                <a:latin typeface="Arial"/>
                <a:cs typeface="Arial"/>
              </a:rPr>
              <a:t>     63,000	</a:t>
            </a:r>
            <a:endParaRPr lang="en-US" sz="1200" dirty="0">
              <a:latin typeface="Arial"/>
              <a:cs typeface="Arial"/>
            </a:endParaRPr>
          </a:p>
        </p:txBody>
      </p:sp>
      <p:cxnSp>
        <p:nvCxnSpPr>
          <p:cNvPr id="65" name="Straight Connector 64"/>
          <p:cNvCxnSpPr/>
          <p:nvPr/>
        </p:nvCxnSpPr>
        <p:spPr>
          <a:xfrm>
            <a:off x="533400" y="5410200"/>
            <a:ext cx="243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276600" y="5410200"/>
            <a:ext cx="243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6477000" y="5410200"/>
            <a:ext cx="2438400" cy="0"/>
          </a:xfrm>
          <a:prstGeom prst="line">
            <a:avLst/>
          </a:prstGeom>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200400" y="4191000"/>
            <a:ext cx="1295400" cy="276999"/>
          </a:xfrm>
          <a:prstGeom prst="rect">
            <a:avLst/>
          </a:prstGeom>
          <a:noFill/>
        </p:spPr>
        <p:txBody>
          <a:bodyPr wrap="square" rtlCol="0">
            <a:spAutoFit/>
          </a:bodyPr>
          <a:lstStyle/>
          <a:p>
            <a:r>
              <a:rPr lang="en-US" sz="1200" dirty="0" smtClean="0">
                <a:latin typeface="Arial"/>
                <a:cs typeface="Arial"/>
              </a:rPr>
              <a:t>     106,400</a:t>
            </a:r>
            <a:endParaRPr lang="en-US" sz="1200" dirty="0">
              <a:latin typeface="Arial"/>
              <a:cs typeface="Arial"/>
            </a:endParaRPr>
          </a:p>
        </p:txBody>
      </p:sp>
      <p:sp>
        <p:nvSpPr>
          <p:cNvPr id="69" name="TextBox 68"/>
          <p:cNvSpPr txBox="1"/>
          <p:nvPr/>
        </p:nvSpPr>
        <p:spPr>
          <a:xfrm>
            <a:off x="6400800" y="4191000"/>
            <a:ext cx="1295400" cy="276999"/>
          </a:xfrm>
          <a:prstGeom prst="rect">
            <a:avLst/>
          </a:prstGeom>
          <a:noFill/>
        </p:spPr>
        <p:txBody>
          <a:bodyPr wrap="square" rtlCol="0">
            <a:spAutoFit/>
          </a:bodyPr>
          <a:lstStyle/>
          <a:p>
            <a:r>
              <a:rPr lang="en-US" sz="1200" dirty="0" smtClean="0">
                <a:latin typeface="Arial"/>
                <a:cs typeface="Arial"/>
              </a:rPr>
              <a:t>     42,000	</a:t>
            </a:r>
            <a:endParaRPr lang="en-US" sz="1200" dirty="0">
              <a:latin typeface="Arial"/>
              <a:cs typeface="Arial"/>
            </a:endParaRPr>
          </a:p>
        </p:txBody>
      </p:sp>
      <p:sp>
        <p:nvSpPr>
          <p:cNvPr id="70" name="TextBox 69"/>
          <p:cNvSpPr txBox="1"/>
          <p:nvPr/>
        </p:nvSpPr>
        <p:spPr>
          <a:xfrm>
            <a:off x="3200400" y="5410200"/>
            <a:ext cx="1295400" cy="276999"/>
          </a:xfrm>
          <a:prstGeom prst="rect">
            <a:avLst/>
          </a:prstGeom>
          <a:noFill/>
        </p:spPr>
        <p:txBody>
          <a:bodyPr wrap="square" rtlCol="0">
            <a:spAutoFit/>
          </a:bodyPr>
          <a:lstStyle/>
          <a:p>
            <a:r>
              <a:rPr lang="en-US" sz="1200" dirty="0" smtClean="0">
                <a:latin typeface="Arial"/>
                <a:cs typeface="Arial"/>
              </a:rPr>
              <a:t>     84,000	</a:t>
            </a:r>
            <a:endParaRPr lang="en-US" sz="1200" dirty="0">
              <a:latin typeface="Arial"/>
              <a:cs typeface="Arial"/>
            </a:endParaRPr>
          </a:p>
        </p:txBody>
      </p:sp>
      <p:sp>
        <p:nvSpPr>
          <p:cNvPr id="71" name="TextBox 70"/>
          <p:cNvSpPr txBox="1"/>
          <p:nvPr/>
        </p:nvSpPr>
        <p:spPr>
          <a:xfrm>
            <a:off x="6400800" y="5410200"/>
            <a:ext cx="1295400" cy="276999"/>
          </a:xfrm>
          <a:prstGeom prst="rect">
            <a:avLst/>
          </a:prstGeom>
          <a:noFill/>
        </p:spPr>
        <p:txBody>
          <a:bodyPr wrap="square" rtlCol="0">
            <a:spAutoFit/>
          </a:bodyPr>
          <a:lstStyle/>
          <a:p>
            <a:r>
              <a:rPr lang="en-US" sz="1200" dirty="0" smtClean="0">
                <a:latin typeface="Arial"/>
                <a:cs typeface="Arial"/>
              </a:rPr>
              <a:t>     91,000	</a:t>
            </a:r>
            <a:endParaRPr lang="en-US" sz="1200" dirty="0">
              <a:latin typeface="Arial"/>
              <a:cs typeface="Arial"/>
            </a:endParaRPr>
          </a:p>
        </p:txBody>
      </p:sp>
      <p:sp>
        <p:nvSpPr>
          <p:cNvPr id="72" name="TextBox 71"/>
          <p:cNvSpPr txBox="1"/>
          <p:nvPr/>
        </p:nvSpPr>
        <p:spPr>
          <a:xfrm>
            <a:off x="381000" y="4495800"/>
            <a:ext cx="12954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00B050"/>
                </a:solidFill>
                <a:latin typeface="Arial"/>
                <a:cs typeface="Arial"/>
              </a:rPr>
              <a:t>560,000</a:t>
            </a:r>
            <a:endParaRPr lang="en-US" sz="1200" dirty="0">
              <a:solidFill>
                <a:srgbClr val="00B050"/>
              </a:solidFill>
              <a:latin typeface="Arial"/>
              <a:cs typeface="Arial"/>
            </a:endParaRPr>
          </a:p>
        </p:txBody>
      </p:sp>
      <p:sp>
        <p:nvSpPr>
          <p:cNvPr id="73" name="TextBox 72"/>
          <p:cNvSpPr txBox="1"/>
          <p:nvPr/>
        </p:nvSpPr>
        <p:spPr>
          <a:xfrm>
            <a:off x="2895600" y="4495800"/>
            <a:ext cx="16002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00B050"/>
                </a:solidFill>
                <a:latin typeface="Arial"/>
                <a:cs typeface="Arial"/>
              </a:rPr>
              <a:t>DL 280,000</a:t>
            </a:r>
            <a:endParaRPr lang="en-US" sz="1200" dirty="0">
              <a:solidFill>
                <a:srgbClr val="00B050"/>
              </a:solidFill>
              <a:latin typeface="Arial"/>
              <a:cs typeface="Arial"/>
            </a:endParaRPr>
          </a:p>
        </p:txBody>
      </p:sp>
      <p:sp>
        <p:nvSpPr>
          <p:cNvPr id="74" name="TextBox 73"/>
          <p:cNvSpPr txBox="1"/>
          <p:nvPr/>
        </p:nvSpPr>
        <p:spPr>
          <a:xfrm>
            <a:off x="2895600" y="4724400"/>
            <a:ext cx="1600200" cy="276999"/>
          </a:xfrm>
          <a:prstGeom prst="rect">
            <a:avLst/>
          </a:prstGeom>
          <a:noFill/>
        </p:spPr>
        <p:txBody>
          <a:bodyPr wrap="square" rtlCol="0">
            <a:spAutoFit/>
          </a:bodyPr>
          <a:lstStyle/>
          <a:p>
            <a:r>
              <a:rPr lang="en-US" sz="1200" dirty="0" smtClean="0">
                <a:solidFill>
                  <a:srgbClr val="00B050"/>
                </a:solidFill>
                <a:latin typeface="Arial"/>
                <a:cs typeface="Arial"/>
              </a:rPr>
              <a:t>MOH 462,000</a:t>
            </a:r>
            <a:endParaRPr lang="en-US" sz="1200" dirty="0">
              <a:solidFill>
                <a:srgbClr val="00B050"/>
              </a:solidFill>
              <a:latin typeface="Arial"/>
              <a:cs typeface="Arial"/>
            </a:endParaRPr>
          </a:p>
        </p:txBody>
      </p:sp>
      <p:sp>
        <p:nvSpPr>
          <p:cNvPr id="75" name="TextBox 74"/>
          <p:cNvSpPr txBox="1"/>
          <p:nvPr/>
        </p:nvSpPr>
        <p:spPr>
          <a:xfrm>
            <a:off x="1828800" y="4267200"/>
            <a:ext cx="1066800" cy="276999"/>
          </a:xfrm>
          <a:prstGeom prst="rect">
            <a:avLst/>
          </a:prstGeom>
          <a:noFill/>
        </p:spPr>
        <p:txBody>
          <a:bodyPr wrap="square" rtlCol="0">
            <a:spAutoFit/>
          </a:bodyPr>
          <a:lstStyle/>
          <a:p>
            <a:r>
              <a:rPr lang="en-US" sz="1200" dirty="0" smtClean="0">
                <a:latin typeface="Arial"/>
                <a:cs typeface="Arial"/>
              </a:rPr>
              <a:t>  </a:t>
            </a:r>
            <a:r>
              <a:rPr lang="en-US" sz="1200" b="1" dirty="0" smtClean="0">
                <a:solidFill>
                  <a:srgbClr val="FF0000"/>
                </a:solidFill>
                <a:latin typeface="Arial"/>
                <a:cs typeface="Arial"/>
              </a:rPr>
              <a:t>?</a:t>
            </a:r>
            <a:endParaRPr lang="en-US" sz="1200" b="1" dirty="0">
              <a:solidFill>
                <a:srgbClr val="FF0000"/>
              </a:solidFill>
              <a:latin typeface="Arial"/>
              <a:cs typeface="Arial"/>
            </a:endParaRPr>
          </a:p>
        </p:txBody>
      </p:sp>
      <p:sp>
        <p:nvSpPr>
          <p:cNvPr id="76" name="TextBox 75"/>
          <p:cNvSpPr txBox="1"/>
          <p:nvPr/>
        </p:nvSpPr>
        <p:spPr>
          <a:xfrm>
            <a:off x="4572000" y="4343400"/>
            <a:ext cx="1066800" cy="276999"/>
          </a:xfrm>
          <a:prstGeom prst="rect">
            <a:avLst/>
          </a:prstGeom>
          <a:noFill/>
        </p:spPr>
        <p:txBody>
          <a:bodyPr wrap="square" rtlCol="0">
            <a:spAutoFit/>
          </a:bodyPr>
          <a:lstStyle/>
          <a:p>
            <a:r>
              <a:rPr lang="en-US" sz="1200" dirty="0" smtClean="0">
                <a:latin typeface="Arial"/>
                <a:cs typeface="Arial"/>
              </a:rPr>
              <a:t>  </a:t>
            </a:r>
            <a:r>
              <a:rPr lang="en-US" sz="1200" b="1" dirty="0" smtClean="0">
                <a:solidFill>
                  <a:srgbClr val="FF0000"/>
                </a:solidFill>
                <a:latin typeface="Arial"/>
                <a:cs typeface="Arial"/>
              </a:rPr>
              <a:t>?</a:t>
            </a:r>
            <a:endParaRPr lang="en-US" sz="1200" b="1" dirty="0">
              <a:solidFill>
                <a:srgbClr val="FF0000"/>
              </a:solidFill>
              <a:latin typeface="Arial"/>
              <a:cs typeface="Arial"/>
            </a:endParaRPr>
          </a:p>
        </p:txBody>
      </p:sp>
      <p:sp>
        <p:nvSpPr>
          <p:cNvPr id="77" name="TextBox 76"/>
          <p:cNvSpPr txBox="1"/>
          <p:nvPr/>
        </p:nvSpPr>
        <p:spPr>
          <a:xfrm>
            <a:off x="7772400" y="4343400"/>
            <a:ext cx="1066800" cy="276999"/>
          </a:xfrm>
          <a:prstGeom prst="rect">
            <a:avLst/>
          </a:prstGeom>
          <a:noFill/>
        </p:spPr>
        <p:txBody>
          <a:bodyPr wrap="square" rtlCol="0">
            <a:spAutoFit/>
          </a:bodyPr>
          <a:lstStyle/>
          <a:p>
            <a:r>
              <a:rPr lang="en-US" sz="1200" dirty="0" smtClean="0">
                <a:latin typeface="Arial"/>
                <a:cs typeface="Arial"/>
              </a:rPr>
              <a:t>  </a:t>
            </a:r>
            <a:r>
              <a:rPr lang="en-US" sz="1200" b="1" dirty="0" smtClean="0">
                <a:solidFill>
                  <a:srgbClr val="FF0000"/>
                </a:solidFill>
                <a:latin typeface="Arial"/>
                <a:cs typeface="Arial"/>
              </a:rPr>
              <a:t>?</a:t>
            </a:r>
            <a:endParaRPr lang="en-US" sz="1200" b="1" dirty="0">
              <a:solidFill>
                <a:srgbClr val="FF0000"/>
              </a:solidFill>
              <a:latin typeface="Arial"/>
              <a:cs typeface="Arial"/>
            </a:endParaRPr>
          </a:p>
        </p:txBody>
      </p:sp>
      <p:sp>
        <p:nvSpPr>
          <p:cNvPr id="78" name="TextBox 77"/>
          <p:cNvSpPr txBox="1"/>
          <p:nvPr/>
        </p:nvSpPr>
        <p:spPr>
          <a:xfrm>
            <a:off x="1905000" y="4495800"/>
            <a:ext cx="1066800" cy="276999"/>
          </a:xfrm>
          <a:prstGeom prst="rect">
            <a:avLst/>
          </a:prstGeom>
          <a:noFill/>
        </p:spPr>
        <p:txBody>
          <a:bodyPr wrap="square" rtlCol="0">
            <a:spAutoFit/>
          </a:bodyPr>
          <a:lstStyle/>
          <a:p>
            <a:r>
              <a:rPr lang="en-US" sz="1200" dirty="0" smtClean="0">
                <a:solidFill>
                  <a:srgbClr val="FF0000"/>
                </a:solidFill>
                <a:latin typeface="Arial"/>
                <a:cs typeface="Arial"/>
              </a:rPr>
              <a:t>546,000</a:t>
            </a:r>
            <a:endParaRPr lang="en-US" sz="1200" b="1" dirty="0">
              <a:solidFill>
                <a:srgbClr val="FF0000"/>
              </a:solidFill>
              <a:latin typeface="Arial"/>
              <a:cs typeface="Arial"/>
            </a:endParaRPr>
          </a:p>
        </p:txBody>
      </p:sp>
      <p:sp>
        <p:nvSpPr>
          <p:cNvPr id="79" name="TextBox 78"/>
          <p:cNvSpPr txBox="1"/>
          <p:nvPr/>
        </p:nvSpPr>
        <p:spPr>
          <a:xfrm>
            <a:off x="2895600" y="5029200"/>
            <a:ext cx="16002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00B050"/>
                </a:solidFill>
                <a:latin typeface="Arial"/>
                <a:cs typeface="Arial"/>
              </a:rPr>
              <a:t>DM 546,000</a:t>
            </a:r>
            <a:endParaRPr lang="en-US" sz="1200" dirty="0">
              <a:solidFill>
                <a:srgbClr val="00B050"/>
              </a:solidFill>
              <a:latin typeface="Arial"/>
              <a:cs typeface="Arial"/>
            </a:endParaRPr>
          </a:p>
        </p:txBody>
      </p:sp>
      <p:cxnSp>
        <p:nvCxnSpPr>
          <p:cNvPr id="80" name="Shape 37"/>
          <p:cNvCxnSpPr>
            <a:stCxn id="78" idx="2"/>
          </p:cNvCxnSpPr>
          <p:nvPr/>
        </p:nvCxnSpPr>
        <p:spPr>
          <a:xfrm rot="16200000" flipH="1">
            <a:off x="2576900" y="4634298"/>
            <a:ext cx="408800" cy="685801"/>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4495800" y="4572000"/>
            <a:ext cx="14478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FF0000"/>
                </a:solidFill>
                <a:latin typeface="Arial"/>
                <a:cs typeface="Arial"/>
              </a:rPr>
              <a:t>1,310,400</a:t>
            </a:r>
            <a:endParaRPr lang="en-US" sz="1200" dirty="0">
              <a:solidFill>
                <a:srgbClr val="FF0000"/>
              </a:solidFill>
              <a:latin typeface="Arial"/>
              <a:cs typeface="Arial"/>
            </a:endParaRPr>
          </a:p>
        </p:txBody>
      </p:sp>
      <p:sp>
        <p:nvSpPr>
          <p:cNvPr id="82" name="TextBox 81"/>
          <p:cNvSpPr txBox="1"/>
          <p:nvPr/>
        </p:nvSpPr>
        <p:spPr>
          <a:xfrm>
            <a:off x="5943600" y="5029200"/>
            <a:ext cx="1905000" cy="276999"/>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00B050"/>
                </a:solidFill>
                <a:latin typeface="Arial"/>
                <a:cs typeface="Arial"/>
              </a:rPr>
              <a:t>COGM 1,310,400</a:t>
            </a:r>
            <a:endParaRPr lang="en-US" sz="1200" dirty="0">
              <a:solidFill>
                <a:srgbClr val="00B050"/>
              </a:solidFill>
              <a:latin typeface="Arial"/>
              <a:cs typeface="Arial"/>
            </a:endParaRPr>
          </a:p>
        </p:txBody>
      </p:sp>
      <p:cxnSp>
        <p:nvCxnSpPr>
          <p:cNvPr id="83" name="Shape 43"/>
          <p:cNvCxnSpPr/>
          <p:nvPr/>
        </p:nvCxnSpPr>
        <p:spPr>
          <a:xfrm rot="16200000" flipH="1">
            <a:off x="5518666" y="4692134"/>
            <a:ext cx="316468" cy="68580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7848600" y="4572000"/>
            <a:ext cx="990600" cy="461665"/>
          </a:xfrm>
          <a:prstGeom prst="rect">
            <a:avLst/>
          </a:prstGeom>
          <a:noFill/>
        </p:spPr>
        <p:txBody>
          <a:bodyPr wrap="square" rtlCol="0">
            <a:spAutoFit/>
          </a:bodyPr>
          <a:lstStyle/>
          <a:p>
            <a:r>
              <a:rPr lang="en-US" sz="1200" dirty="0" smtClean="0">
                <a:latin typeface="Arial"/>
                <a:cs typeface="Arial"/>
              </a:rPr>
              <a:t> </a:t>
            </a:r>
            <a:r>
              <a:rPr lang="en-US" sz="1200" dirty="0" smtClean="0">
                <a:solidFill>
                  <a:srgbClr val="FF0000"/>
                </a:solidFill>
                <a:latin typeface="Arial"/>
                <a:cs typeface="Arial"/>
              </a:rPr>
              <a:t>COGS </a:t>
            </a:r>
          </a:p>
          <a:p>
            <a:r>
              <a:rPr lang="en-US" sz="1200" dirty="0" smtClean="0">
                <a:solidFill>
                  <a:srgbClr val="FF0000"/>
                </a:solidFill>
                <a:latin typeface="Arial"/>
                <a:cs typeface="Arial"/>
              </a:rPr>
              <a:t>1,261,400</a:t>
            </a:r>
            <a:endParaRPr lang="en-US" sz="1200" dirty="0">
              <a:solidFill>
                <a:srgbClr val="FF0000"/>
              </a:solidFill>
              <a:latin typeface="Arial"/>
              <a:cs typeface="Arial"/>
            </a:endParaRPr>
          </a:p>
        </p:txBody>
      </p:sp>
    </p:spTree>
    <p:extLst>
      <p:ext uri="{BB962C8B-B14F-4D97-AF65-F5344CB8AC3E}">
        <p14:creationId xmlns:p14="http://schemas.microsoft.com/office/powerpoint/2010/main" val="11586231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4" presetClass="exit" presetSubtype="16" fill="hold" grpId="1" nodeType="clickEffect">
                                  <p:stCondLst>
                                    <p:cond delay="0"/>
                                  </p:stCondLst>
                                  <p:childTnLst>
                                    <p:animEffect transition="out" filter="box(in)">
                                      <p:cBhvr>
                                        <p:cTn id="56" dur="500"/>
                                        <p:tgtEl>
                                          <p:spTgt spid="75"/>
                                        </p:tgtEl>
                                      </p:cBhvr>
                                    </p:animEffect>
                                    <p:set>
                                      <p:cBhvr>
                                        <p:cTn id="57" dur="1" fill="hold">
                                          <p:stCondLst>
                                            <p:cond delay="499"/>
                                          </p:stCondLst>
                                        </p:cTn>
                                        <p:tgtEl>
                                          <p:spTgt spid="7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 presetClass="entr" presetSubtype="12" fill="hold" nodeType="clickEffect">
                                  <p:stCondLst>
                                    <p:cond delay="0"/>
                                  </p:stCondLst>
                                  <p:childTnLst>
                                    <p:set>
                                      <p:cBhvr>
                                        <p:cTn id="61" dur="1" fill="hold">
                                          <p:stCondLst>
                                            <p:cond delay="0"/>
                                          </p:stCondLst>
                                        </p:cTn>
                                        <p:tgtEl>
                                          <p:spTgt spid="78">
                                            <p:txEl>
                                              <p:pRg st="0" end="0"/>
                                            </p:txEl>
                                          </p:spTgt>
                                        </p:tgtEl>
                                        <p:attrNameLst>
                                          <p:attrName>style.visibility</p:attrName>
                                        </p:attrNameLst>
                                      </p:cBhvr>
                                      <p:to>
                                        <p:strVal val="visible"/>
                                      </p:to>
                                    </p:set>
                                    <p:anim calcmode="lin" valueType="num">
                                      <p:cBhvr additive="base">
                                        <p:cTn id="62" dur="500" fill="hold"/>
                                        <p:tgtEl>
                                          <p:spTgt spid="78">
                                            <p:txEl>
                                              <p:pRg st="0" end="0"/>
                                            </p:txEl>
                                          </p:spTgt>
                                        </p:tgtEl>
                                        <p:attrNameLst>
                                          <p:attrName>ppt_x</p:attrName>
                                        </p:attrNameLst>
                                      </p:cBhvr>
                                      <p:tavLst>
                                        <p:tav tm="0">
                                          <p:val>
                                            <p:strVal val="0-#ppt_w/2"/>
                                          </p:val>
                                        </p:tav>
                                        <p:tav tm="100000">
                                          <p:val>
                                            <p:strVal val="#ppt_x"/>
                                          </p:val>
                                        </p:tav>
                                      </p:tavLst>
                                    </p:anim>
                                    <p:anim calcmode="lin" valueType="num">
                                      <p:cBhvr additive="base">
                                        <p:cTn id="63" dur="500" fill="hold"/>
                                        <p:tgtEl>
                                          <p:spTgt spid="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12" fill="hold" nodeType="clickEffect">
                                  <p:stCondLst>
                                    <p:cond delay="0"/>
                                  </p:stCondLst>
                                  <p:childTnLst>
                                    <p:set>
                                      <p:cBhvr>
                                        <p:cTn id="67" dur="1" fill="hold">
                                          <p:stCondLst>
                                            <p:cond delay="0"/>
                                          </p:stCondLst>
                                        </p:cTn>
                                        <p:tgtEl>
                                          <p:spTgt spid="80"/>
                                        </p:tgtEl>
                                        <p:attrNameLst>
                                          <p:attrName>style.visibility</p:attrName>
                                        </p:attrNameLst>
                                      </p:cBhvr>
                                      <p:to>
                                        <p:strVal val="visible"/>
                                      </p:to>
                                    </p:set>
                                    <p:anim calcmode="lin" valueType="num">
                                      <p:cBhvr additive="base">
                                        <p:cTn id="68" dur="500" fill="hold"/>
                                        <p:tgtEl>
                                          <p:spTgt spid="80"/>
                                        </p:tgtEl>
                                        <p:attrNameLst>
                                          <p:attrName>ppt_x</p:attrName>
                                        </p:attrNameLst>
                                      </p:cBhvr>
                                      <p:tavLst>
                                        <p:tav tm="0">
                                          <p:val>
                                            <p:strVal val="0-#ppt_w/2"/>
                                          </p:val>
                                        </p:tav>
                                        <p:tav tm="100000">
                                          <p:val>
                                            <p:strVal val="#ppt_x"/>
                                          </p:val>
                                        </p:tav>
                                      </p:tavLst>
                                    </p:anim>
                                    <p:anim calcmode="lin" valueType="num">
                                      <p:cBhvr additive="base">
                                        <p:cTn id="69" dur="500" fill="hold"/>
                                        <p:tgtEl>
                                          <p:spTgt spid="80"/>
                                        </p:tgtEl>
                                        <p:attrNameLst>
                                          <p:attrName>ppt_y</p:attrName>
                                        </p:attrNameLst>
                                      </p:cBhvr>
                                      <p:tavLst>
                                        <p:tav tm="0">
                                          <p:val>
                                            <p:strVal val="1+#ppt_h/2"/>
                                          </p:val>
                                        </p:tav>
                                        <p:tav tm="100000">
                                          <p:val>
                                            <p:strVal val="#ppt_y"/>
                                          </p:val>
                                        </p:tav>
                                      </p:tavLst>
                                    </p:anim>
                                  </p:childTnLst>
                                </p:cTn>
                              </p:par>
                              <p:par>
                                <p:cTn id="70" presetID="2" presetClass="entr" presetSubtype="12" fill="hold" grpId="0" nodeType="withEffect">
                                  <p:stCondLst>
                                    <p:cond delay="0"/>
                                  </p:stCondLst>
                                  <p:childTnLst>
                                    <p:set>
                                      <p:cBhvr>
                                        <p:cTn id="71" dur="1" fill="hold">
                                          <p:stCondLst>
                                            <p:cond delay="0"/>
                                          </p:stCondLst>
                                        </p:cTn>
                                        <p:tgtEl>
                                          <p:spTgt spid="79"/>
                                        </p:tgtEl>
                                        <p:attrNameLst>
                                          <p:attrName>style.visibility</p:attrName>
                                        </p:attrNameLst>
                                      </p:cBhvr>
                                      <p:to>
                                        <p:strVal val="visible"/>
                                      </p:to>
                                    </p:set>
                                    <p:anim calcmode="lin" valueType="num">
                                      <p:cBhvr additive="base">
                                        <p:cTn id="72" dur="500" fill="hold"/>
                                        <p:tgtEl>
                                          <p:spTgt spid="79"/>
                                        </p:tgtEl>
                                        <p:attrNameLst>
                                          <p:attrName>ppt_x</p:attrName>
                                        </p:attrNameLst>
                                      </p:cBhvr>
                                      <p:tavLst>
                                        <p:tav tm="0">
                                          <p:val>
                                            <p:strVal val="0-#ppt_w/2"/>
                                          </p:val>
                                        </p:tav>
                                        <p:tav tm="100000">
                                          <p:val>
                                            <p:strVal val="#ppt_x"/>
                                          </p:val>
                                        </p:tav>
                                      </p:tavLst>
                                    </p:anim>
                                    <p:anim calcmode="lin" valueType="num">
                                      <p:cBhvr additive="base">
                                        <p:cTn id="73"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7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4" presetClass="exit" presetSubtype="16" fill="hold" grpId="1" nodeType="clickEffect">
                                  <p:stCondLst>
                                    <p:cond delay="0"/>
                                  </p:stCondLst>
                                  <p:childTnLst>
                                    <p:animEffect transition="out" filter="box(in)">
                                      <p:cBhvr>
                                        <p:cTn id="81" dur="500"/>
                                        <p:tgtEl>
                                          <p:spTgt spid="76"/>
                                        </p:tgtEl>
                                      </p:cBhvr>
                                    </p:animEffect>
                                    <p:set>
                                      <p:cBhvr>
                                        <p:cTn id="82" dur="1" fill="hold">
                                          <p:stCondLst>
                                            <p:cond delay="499"/>
                                          </p:stCondLst>
                                        </p:cTn>
                                        <p:tgtEl>
                                          <p:spTgt spid="76"/>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12" fill="hold" nodeType="clickEffect">
                                  <p:stCondLst>
                                    <p:cond delay="0"/>
                                  </p:stCondLst>
                                  <p:childTnLst>
                                    <p:set>
                                      <p:cBhvr>
                                        <p:cTn id="86" dur="1" fill="hold">
                                          <p:stCondLst>
                                            <p:cond delay="0"/>
                                          </p:stCondLst>
                                        </p:cTn>
                                        <p:tgtEl>
                                          <p:spTgt spid="81">
                                            <p:txEl>
                                              <p:pRg st="0" end="0"/>
                                            </p:txEl>
                                          </p:spTgt>
                                        </p:tgtEl>
                                        <p:attrNameLst>
                                          <p:attrName>style.visibility</p:attrName>
                                        </p:attrNameLst>
                                      </p:cBhvr>
                                      <p:to>
                                        <p:strVal val="visible"/>
                                      </p:to>
                                    </p:set>
                                    <p:anim calcmode="lin" valueType="num">
                                      <p:cBhvr additive="base">
                                        <p:cTn id="87" dur="500" fill="hold"/>
                                        <p:tgtEl>
                                          <p:spTgt spid="81">
                                            <p:txEl>
                                              <p:pRg st="0" end="0"/>
                                            </p:txEl>
                                          </p:spTgt>
                                        </p:tgtEl>
                                        <p:attrNameLst>
                                          <p:attrName>ppt_x</p:attrName>
                                        </p:attrNameLst>
                                      </p:cBhvr>
                                      <p:tavLst>
                                        <p:tav tm="0">
                                          <p:val>
                                            <p:strVal val="0-#ppt_w/2"/>
                                          </p:val>
                                        </p:tav>
                                        <p:tav tm="100000">
                                          <p:val>
                                            <p:strVal val="#ppt_x"/>
                                          </p:val>
                                        </p:tav>
                                      </p:tavLst>
                                    </p:anim>
                                    <p:anim calcmode="lin" valueType="num">
                                      <p:cBhvr additive="base">
                                        <p:cTn id="88" dur="500" fill="hold"/>
                                        <p:tgtEl>
                                          <p:spTgt spid="8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12" fill="hold" nodeType="clickEffect">
                                  <p:stCondLst>
                                    <p:cond delay="0"/>
                                  </p:stCondLst>
                                  <p:childTnLst>
                                    <p:set>
                                      <p:cBhvr>
                                        <p:cTn id="92" dur="1" fill="hold">
                                          <p:stCondLst>
                                            <p:cond delay="0"/>
                                          </p:stCondLst>
                                        </p:cTn>
                                        <p:tgtEl>
                                          <p:spTgt spid="83"/>
                                        </p:tgtEl>
                                        <p:attrNameLst>
                                          <p:attrName>style.visibility</p:attrName>
                                        </p:attrNameLst>
                                      </p:cBhvr>
                                      <p:to>
                                        <p:strVal val="visible"/>
                                      </p:to>
                                    </p:set>
                                    <p:anim calcmode="lin" valueType="num">
                                      <p:cBhvr additive="base">
                                        <p:cTn id="93" dur="500" fill="hold"/>
                                        <p:tgtEl>
                                          <p:spTgt spid="83"/>
                                        </p:tgtEl>
                                        <p:attrNameLst>
                                          <p:attrName>ppt_x</p:attrName>
                                        </p:attrNameLst>
                                      </p:cBhvr>
                                      <p:tavLst>
                                        <p:tav tm="0">
                                          <p:val>
                                            <p:strVal val="0-#ppt_w/2"/>
                                          </p:val>
                                        </p:tav>
                                        <p:tav tm="100000">
                                          <p:val>
                                            <p:strVal val="#ppt_x"/>
                                          </p:val>
                                        </p:tav>
                                      </p:tavLst>
                                    </p:anim>
                                    <p:anim calcmode="lin" valueType="num">
                                      <p:cBhvr additive="base">
                                        <p:cTn id="94" dur="500" fill="hold"/>
                                        <p:tgtEl>
                                          <p:spTgt spid="83"/>
                                        </p:tgtEl>
                                        <p:attrNameLst>
                                          <p:attrName>ppt_y</p:attrName>
                                        </p:attrNameLst>
                                      </p:cBhvr>
                                      <p:tavLst>
                                        <p:tav tm="0">
                                          <p:val>
                                            <p:strVal val="1+#ppt_h/2"/>
                                          </p:val>
                                        </p:tav>
                                        <p:tav tm="100000">
                                          <p:val>
                                            <p:strVal val="#ppt_y"/>
                                          </p:val>
                                        </p:tav>
                                      </p:tavLst>
                                    </p:anim>
                                  </p:childTnLst>
                                </p:cTn>
                              </p:par>
                              <p:par>
                                <p:cTn id="95" presetID="2" presetClass="entr" presetSubtype="12" fill="hold" grpId="0" nodeType="withEffect">
                                  <p:stCondLst>
                                    <p:cond delay="0"/>
                                  </p:stCondLst>
                                  <p:childTnLst>
                                    <p:set>
                                      <p:cBhvr>
                                        <p:cTn id="96" dur="1" fill="hold">
                                          <p:stCondLst>
                                            <p:cond delay="0"/>
                                          </p:stCondLst>
                                        </p:cTn>
                                        <p:tgtEl>
                                          <p:spTgt spid="82"/>
                                        </p:tgtEl>
                                        <p:attrNameLst>
                                          <p:attrName>style.visibility</p:attrName>
                                        </p:attrNameLst>
                                      </p:cBhvr>
                                      <p:to>
                                        <p:strVal val="visible"/>
                                      </p:to>
                                    </p:set>
                                    <p:anim calcmode="lin" valueType="num">
                                      <p:cBhvr additive="base">
                                        <p:cTn id="97" dur="500" fill="hold"/>
                                        <p:tgtEl>
                                          <p:spTgt spid="82"/>
                                        </p:tgtEl>
                                        <p:attrNameLst>
                                          <p:attrName>ppt_x</p:attrName>
                                        </p:attrNameLst>
                                      </p:cBhvr>
                                      <p:tavLst>
                                        <p:tav tm="0">
                                          <p:val>
                                            <p:strVal val="0-#ppt_w/2"/>
                                          </p:val>
                                        </p:tav>
                                        <p:tav tm="100000">
                                          <p:val>
                                            <p:strVal val="#ppt_x"/>
                                          </p:val>
                                        </p:tav>
                                      </p:tavLst>
                                    </p:anim>
                                    <p:anim calcmode="lin" valueType="num">
                                      <p:cBhvr additive="base">
                                        <p:cTn id="98"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4" presetClass="exit" presetSubtype="16" fill="hold" grpId="1" nodeType="clickEffect">
                                  <p:stCondLst>
                                    <p:cond delay="0"/>
                                  </p:stCondLst>
                                  <p:childTnLst>
                                    <p:animEffect transition="out" filter="box(in)">
                                      <p:cBhvr>
                                        <p:cTn id="106" dur="500"/>
                                        <p:tgtEl>
                                          <p:spTgt spid="77"/>
                                        </p:tgtEl>
                                      </p:cBhvr>
                                    </p:animEffect>
                                    <p:set>
                                      <p:cBhvr>
                                        <p:cTn id="107" dur="1" fill="hold">
                                          <p:stCondLst>
                                            <p:cond delay="499"/>
                                          </p:stCondLst>
                                        </p:cTn>
                                        <p:tgtEl>
                                          <p:spTgt spid="77"/>
                                        </p:tgtEl>
                                        <p:attrNameLst>
                                          <p:attrName>style.visibility</p:attrName>
                                        </p:attrNameLst>
                                      </p:cBhvr>
                                      <p:to>
                                        <p:strVal val="hidden"/>
                                      </p:to>
                                    </p:set>
                                  </p:childTnLst>
                                </p:cTn>
                              </p:par>
                              <p:par>
                                <p:cTn id="108" presetID="2" presetClass="entr" presetSubtype="12" fill="hold" grpId="0" nodeType="withEffect">
                                  <p:stCondLst>
                                    <p:cond delay="0"/>
                                  </p:stCondLst>
                                  <p:childTnLst>
                                    <p:set>
                                      <p:cBhvr>
                                        <p:cTn id="109" dur="1" fill="hold">
                                          <p:stCondLst>
                                            <p:cond delay="0"/>
                                          </p:stCondLst>
                                        </p:cTn>
                                        <p:tgtEl>
                                          <p:spTgt spid="84"/>
                                        </p:tgtEl>
                                        <p:attrNameLst>
                                          <p:attrName>style.visibility</p:attrName>
                                        </p:attrNameLst>
                                      </p:cBhvr>
                                      <p:to>
                                        <p:strVal val="visible"/>
                                      </p:to>
                                    </p:set>
                                    <p:anim calcmode="lin" valueType="num">
                                      <p:cBhvr additive="base">
                                        <p:cTn id="110" dur="500" fill="hold"/>
                                        <p:tgtEl>
                                          <p:spTgt spid="84"/>
                                        </p:tgtEl>
                                        <p:attrNameLst>
                                          <p:attrName>ppt_x</p:attrName>
                                        </p:attrNameLst>
                                      </p:cBhvr>
                                      <p:tavLst>
                                        <p:tav tm="0">
                                          <p:val>
                                            <p:strVal val="0-#ppt_w/2"/>
                                          </p:val>
                                        </p:tav>
                                        <p:tav tm="100000">
                                          <p:val>
                                            <p:strVal val="#ppt_x"/>
                                          </p:val>
                                        </p:tav>
                                      </p:tavLst>
                                    </p:anim>
                                    <p:anim calcmode="lin" valueType="num">
                                      <p:cBhvr additive="base">
                                        <p:cTn id="111" dur="500" fill="hold"/>
                                        <p:tgtEl>
                                          <p:spTgt spid="84"/>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1" nodeType="clickEffect">
                                  <p:stCondLst>
                                    <p:cond delay="0"/>
                                  </p:stCondLst>
                                  <p:childTnLst>
                                    <p:set>
                                      <p:cBhvr>
                                        <p:cTn id="115"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64" grpId="0"/>
      <p:bldP spid="70" grpId="0"/>
      <p:bldP spid="71" grpId="0"/>
      <p:bldP spid="72" grpId="0"/>
      <p:bldP spid="73" grpId="0"/>
      <p:bldP spid="74" grpId="0"/>
      <p:bldP spid="75" grpId="0"/>
      <p:bldP spid="75" grpId="1"/>
      <p:bldP spid="76" grpId="0"/>
      <p:bldP spid="76" grpId="1"/>
      <p:bldP spid="77" grpId="0"/>
      <p:bldP spid="77" grpId="1"/>
      <p:bldP spid="79" grpId="0"/>
      <p:bldP spid="82" grpId="0"/>
      <p:bldP spid="84" grpId="0"/>
      <p:bldP spid="84"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066800" y="762000"/>
            <a:ext cx="7162800" cy="517064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eaLnBrk="0" fontAlgn="base" hangingPunct="0">
              <a:spcBef>
                <a:spcPct val="0"/>
              </a:spcBef>
              <a:spcAft>
                <a:spcPct val="0"/>
              </a:spcAft>
            </a:pPr>
            <a:r>
              <a:rPr lang="en-US" sz="1200" dirty="0">
                <a:latin typeface="Arial"/>
                <a:ea typeface="Calibri" pitchFamily="34" charset="0"/>
                <a:cs typeface="Arial"/>
              </a:rPr>
              <a:t>Assume ABC Company has a cost pool that varies with the number of machine hours used in production and another that varies with the number of production runs during the period.  They must estimate the machine-related costs and the number of machine hours they will use in the coming period.  And, they must estimate the production run costs and how many production runs will be required for the coming period.  Let’s assume that machine-related costs are estimated to be $500,000 and machine hours are estimated at 50,000 and that production run costs are estimated to be $400,000 and that 400 production runs will be required.</a:t>
            </a:r>
          </a:p>
          <a:p>
            <a:pPr marL="0" lvl="1" indent="-342900" eaLnBrk="0" fontAlgn="base" hangingPunct="0">
              <a:spcBef>
                <a:spcPct val="0"/>
              </a:spcBef>
              <a:spcAft>
                <a:spcPct val="0"/>
              </a:spcAft>
            </a:pPr>
            <a:endParaRPr lang="en-US" sz="1200" dirty="0">
              <a:latin typeface="Arial"/>
              <a:cs typeface="Arial"/>
            </a:endParaRPr>
          </a:p>
          <a:p>
            <a:pPr marL="0" lvl="1" eaLnBrk="0" fontAlgn="base" hangingPunct="0">
              <a:spcBef>
                <a:spcPct val="0"/>
              </a:spcBef>
              <a:spcAft>
                <a:spcPct val="0"/>
              </a:spcAft>
            </a:pPr>
            <a:r>
              <a:rPr lang="en-US" sz="1200" b="1" dirty="0">
                <a:latin typeface="Arial"/>
                <a:ea typeface="Calibri" pitchFamily="34" charset="0"/>
                <a:cs typeface="Arial"/>
              </a:rPr>
              <a:t>What are the predetermined overhead rates?</a:t>
            </a:r>
            <a:endParaRPr lang="en-US" sz="1200" b="1" dirty="0">
              <a:latin typeface="Arial"/>
              <a:cs typeface="Arial"/>
            </a:endParaRPr>
          </a:p>
          <a:p>
            <a:pPr marL="0" lvl="1" eaLnBrk="0" fontAlgn="base" hangingPunct="0">
              <a:spcBef>
                <a:spcPct val="0"/>
              </a:spcBef>
              <a:spcAft>
                <a:spcPct val="0"/>
              </a:spcAft>
            </a:pPr>
            <a:r>
              <a:rPr lang="en-US" sz="1200" i="1" dirty="0">
                <a:latin typeface="Arial"/>
                <a:ea typeface="Calibri" pitchFamily="34" charset="0"/>
                <a:cs typeface="Arial"/>
              </a:rPr>
              <a:t>Answer:</a:t>
            </a:r>
            <a:endParaRPr lang="en-US" sz="1200" i="1"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The cost per machine hour is $10 ($500,000/50,000) </a:t>
            </a:r>
          </a:p>
          <a:p>
            <a:pPr marL="0" lvl="1" eaLnBrk="0" fontAlgn="base" hangingPunct="0">
              <a:spcBef>
                <a:spcPct val="0"/>
              </a:spcBef>
              <a:spcAft>
                <a:spcPct val="0"/>
              </a:spcAft>
            </a:pPr>
            <a:r>
              <a:rPr lang="en-US" sz="1200" dirty="0">
                <a:latin typeface="Arial"/>
                <a:ea typeface="Calibri" pitchFamily="34" charset="0"/>
                <a:cs typeface="Arial"/>
              </a:rPr>
              <a:t>The cost per production run is $1,000 ($400,000/400)  </a:t>
            </a:r>
            <a:endParaRPr lang="en-US" sz="1200" dirty="0">
              <a:latin typeface="Arial"/>
              <a:cs typeface="Arial"/>
            </a:endParaRPr>
          </a:p>
          <a:p>
            <a:pPr marL="0" lvl="1" eaLnBrk="0" fontAlgn="base" hangingPunct="0">
              <a:spcBef>
                <a:spcPct val="0"/>
              </a:spcBef>
              <a:spcAft>
                <a:spcPct val="0"/>
              </a:spcAft>
            </a:pPr>
            <a:endParaRPr lang="en-US" sz="1200" dirty="0">
              <a:latin typeface="Arial"/>
              <a:ea typeface="Calibri" pitchFamily="34" charset="0"/>
              <a:cs typeface="Arial"/>
            </a:endParaRPr>
          </a:p>
          <a:p>
            <a:pPr marL="0" lvl="1" eaLnBrk="0" fontAlgn="base" hangingPunct="0">
              <a:spcBef>
                <a:spcPct val="0"/>
              </a:spcBef>
              <a:spcAft>
                <a:spcPct val="0"/>
              </a:spcAft>
            </a:pPr>
            <a:r>
              <a:rPr lang="en-US" sz="1200" dirty="0">
                <a:latin typeface="Arial"/>
                <a:ea typeface="Calibri" pitchFamily="34" charset="0"/>
                <a:cs typeface="Arial"/>
              </a:rPr>
              <a:t>Let’s assume the following activity for the month:</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Machine Hours Used	Production Runs Used</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1		8,000		125		</a:t>
            </a:r>
          </a:p>
          <a:p>
            <a:pPr marL="0" lvl="1" eaLnBrk="0" fontAlgn="base" hangingPunct="0">
              <a:spcBef>
                <a:spcPct val="0"/>
              </a:spcBef>
              <a:spcAft>
                <a:spcPct val="0"/>
              </a:spcAft>
            </a:pPr>
            <a:r>
              <a:rPr lang="en-US" sz="1200" dirty="0">
                <a:latin typeface="Arial"/>
                <a:ea typeface="Calibri" pitchFamily="34" charset="0"/>
                <a:cs typeface="Arial"/>
              </a:rPr>
              <a:t>	Week 2		8,400		100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3		8,500		  80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4		8,800		130</a:t>
            </a:r>
            <a:endParaRPr lang="en-US" sz="1200" dirty="0">
              <a:latin typeface="Arial"/>
              <a:cs typeface="Arial"/>
            </a:endParaRPr>
          </a:p>
          <a:p>
            <a:pPr marL="0" lvl="1" eaLnBrk="0" fontAlgn="base" hangingPunct="0">
              <a:spcBef>
                <a:spcPct val="0"/>
              </a:spcBef>
              <a:spcAft>
                <a:spcPct val="0"/>
              </a:spcAft>
            </a:pPr>
            <a:endParaRPr lang="en-US" sz="1200" dirty="0">
              <a:latin typeface="Arial"/>
              <a:ea typeface="Calibri" pitchFamily="34" charset="0"/>
              <a:cs typeface="Arial"/>
            </a:endParaRPr>
          </a:p>
          <a:p>
            <a:pPr marL="0" lvl="1" eaLnBrk="0" fontAlgn="base" hangingPunct="0">
              <a:spcBef>
                <a:spcPct val="0"/>
              </a:spcBef>
              <a:spcAft>
                <a:spcPct val="0"/>
              </a:spcAft>
            </a:pPr>
            <a:r>
              <a:rPr lang="en-US" sz="1200" b="1" dirty="0">
                <a:latin typeface="Arial"/>
                <a:ea typeface="Calibri" pitchFamily="34" charset="0"/>
                <a:cs typeface="Arial"/>
              </a:rPr>
              <a:t>How much overhead would be applied to work-in-process each week?</a:t>
            </a:r>
            <a:endParaRPr lang="en-US" sz="1200" b="1" dirty="0">
              <a:latin typeface="Arial"/>
              <a:cs typeface="Arial"/>
            </a:endParaRPr>
          </a:p>
          <a:p>
            <a:pPr marL="0" lvl="1" eaLnBrk="0" fontAlgn="base" hangingPunct="0">
              <a:spcBef>
                <a:spcPct val="0"/>
              </a:spcBef>
              <a:spcAft>
                <a:spcPct val="0"/>
              </a:spcAft>
            </a:pPr>
            <a:r>
              <a:rPr lang="en-US" sz="1200" i="1" dirty="0">
                <a:latin typeface="Arial"/>
                <a:ea typeface="Calibri" pitchFamily="34" charset="0"/>
                <a:cs typeface="Arial"/>
              </a:rPr>
              <a:t>Answer:</a:t>
            </a:r>
            <a:endParaRPr lang="en-US" sz="1200" i="1"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ABC would apply manufacturing overhead to work-in-process as follows:</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Machine Overhead	Production Run Overhead</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1	       	$80,000	         	$125,000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2		$84,000		 $100,000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3		$85,000		  $ 80,000</a:t>
            </a:r>
            <a:endParaRPr lang="en-US" sz="1200" dirty="0">
              <a:latin typeface="Arial"/>
              <a:cs typeface="Arial"/>
            </a:endParaRPr>
          </a:p>
          <a:p>
            <a:pPr marL="0" lvl="1" eaLnBrk="0" fontAlgn="base" hangingPunct="0">
              <a:spcBef>
                <a:spcPct val="0"/>
              </a:spcBef>
              <a:spcAft>
                <a:spcPct val="0"/>
              </a:spcAft>
            </a:pPr>
            <a:r>
              <a:rPr lang="en-US" sz="1200" dirty="0">
                <a:latin typeface="Arial"/>
                <a:ea typeface="Calibri" pitchFamily="34" charset="0"/>
                <a:cs typeface="Arial"/>
              </a:rPr>
              <a:t>	Week 4		$88,000		 $130,000</a:t>
            </a:r>
            <a:endParaRPr lang="en-US" sz="1200" dirty="0">
              <a:latin typeface="Arial"/>
              <a:cs typeface="Arial"/>
            </a:endParaRPr>
          </a:p>
        </p:txBody>
      </p:sp>
    </p:spTree>
    <p:extLst>
      <p:ext uri="{BB962C8B-B14F-4D97-AF65-F5344CB8AC3E}">
        <p14:creationId xmlns:p14="http://schemas.microsoft.com/office/powerpoint/2010/main" val="297611668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066800" y="762000"/>
            <a:ext cx="7162800" cy="443198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fontAlgn="base">
              <a:spcBef>
                <a:spcPct val="0"/>
              </a:spcBef>
              <a:spcAft>
                <a:spcPct val="0"/>
              </a:spcAft>
              <a:tabLst>
                <a:tab pos="228600" algn="l"/>
              </a:tabLst>
            </a:pPr>
            <a:r>
              <a:rPr lang="en-US" sz="1200" b="1" dirty="0">
                <a:latin typeface="Arial"/>
                <a:ea typeface="Calibri" pitchFamily="34" charset="0"/>
                <a:cs typeface="Arial"/>
              </a:rPr>
              <a:t>XYZ Company had the following account balances at the beginning of the period:</a:t>
            </a:r>
          </a:p>
          <a:p>
            <a:pPr marL="0" lvl="1" fontAlgn="base">
              <a:spcBef>
                <a:spcPct val="0"/>
              </a:spcBef>
              <a:spcAft>
                <a:spcPct val="0"/>
              </a:spcAft>
              <a:tabLst>
                <a:tab pos="228600" algn="l"/>
              </a:tabLst>
            </a:pP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			Direct materials inventory		$10,000</a:t>
            </a: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			Work-in-process inventory		    5,200</a:t>
            </a: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			Finished goods inventory		  16,500</a:t>
            </a:r>
          </a:p>
          <a:p>
            <a:pPr marL="0" lvl="1" eaLnBrk="0" fontAlgn="base" hangingPunct="0">
              <a:spcBef>
                <a:spcPct val="0"/>
              </a:spcBef>
              <a:spcAft>
                <a:spcPct val="0"/>
              </a:spcAft>
              <a:tabLst>
                <a:tab pos="228600" algn="l"/>
              </a:tabLst>
            </a:pP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XYZ has only one overhead account and it is assigned to production at the rate of $40 per machine hour.  Direct laborers are paid $6 per hour.</a:t>
            </a:r>
          </a:p>
          <a:p>
            <a:pPr marL="0" lvl="1" eaLnBrk="0" fontAlgn="base" hangingPunct="0">
              <a:spcBef>
                <a:spcPct val="0"/>
              </a:spcBef>
              <a:spcAft>
                <a:spcPct val="0"/>
              </a:spcAft>
              <a:tabLst>
                <a:tab pos="228600" algn="l"/>
              </a:tabLst>
            </a:pPr>
            <a:endParaRPr lang="en-US" sz="1200" dirty="0">
              <a:latin typeface="Arial"/>
              <a:cs typeface="Arial"/>
            </a:endParaRPr>
          </a:p>
          <a:p>
            <a:pPr marL="0" lvl="1" eaLnBrk="0" fontAlgn="base" hangingPunct="0">
              <a:spcBef>
                <a:spcPct val="0"/>
              </a:spcBef>
              <a:spcAft>
                <a:spcPct val="0"/>
              </a:spcAft>
              <a:tabLst>
                <a:tab pos="228600" algn="l"/>
              </a:tabLst>
            </a:pPr>
            <a:r>
              <a:rPr lang="en-US" sz="1200" dirty="0">
                <a:latin typeface="Arial"/>
                <a:ea typeface="Calibri" pitchFamily="34" charset="0"/>
                <a:cs typeface="Arial"/>
              </a:rPr>
              <a:t>The following activities and costs were incurred during the period.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950 </a:t>
            </a:r>
            <a:r>
              <a:rPr lang="en-US" sz="1200" dirty="0">
                <a:latin typeface="Arial"/>
                <a:ea typeface="Calibri" pitchFamily="34" charset="0"/>
                <a:cs typeface="Arial"/>
              </a:rPr>
              <a:t>direct labor hours were used.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175 </a:t>
            </a:r>
            <a:r>
              <a:rPr lang="en-US" sz="1200" dirty="0">
                <a:latin typeface="Arial"/>
                <a:ea typeface="Calibri" pitchFamily="34" charset="0"/>
                <a:cs typeface="Arial"/>
              </a:rPr>
              <a:t>machine hours were used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20,000 of materials were purchased on acct. ($17,500 were direct materials)</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19,000 of direct materials were issued into production</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2,500 of indirect materials were issued into production</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2,000 of indirect labor was used in production</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3,000 of miscellaneous overhead costs were incurred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a:t>
            </a:r>
            <a:r>
              <a:rPr lang="en-US" sz="1200" dirty="0">
                <a:latin typeface="Arial"/>
                <a:ea typeface="Calibri" pitchFamily="34" charset="0"/>
                <a:cs typeface="Arial"/>
              </a:rPr>
              <a:t>8,600 of selling and administrative costs were incurred</a:t>
            </a:r>
            <a:endParaRPr lang="en-US" sz="1200" dirty="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Jobs </a:t>
            </a:r>
            <a:r>
              <a:rPr lang="en-US" sz="1200" dirty="0">
                <a:latin typeface="Arial"/>
                <a:ea typeface="Calibri" pitchFamily="34" charset="0"/>
                <a:cs typeface="Arial"/>
              </a:rPr>
              <a:t>costing $26,900 were finished during the </a:t>
            </a:r>
            <a:r>
              <a:rPr lang="en-US" sz="1200" dirty="0" smtClean="0">
                <a:latin typeface="Arial"/>
                <a:ea typeface="Calibri" pitchFamily="34" charset="0"/>
                <a:cs typeface="Arial"/>
              </a:rPr>
              <a:t>period</a:t>
            </a:r>
            <a:endParaRPr lang="en-US" sz="1200" dirty="0" smtClean="0">
              <a:latin typeface="Arial"/>
              <a:cs typeface="Arial"/>
            </a:endParaRPr>
          </a:p>
          <a:p>
            <a:pPr marL="228600" lvl="1" indent="-228600" eaLnBrk="0" fontAlgn="base" hangingPunct="0">
              <a:spcBef>
                <a:spcPct val="0"/>
              </a:spcBef>
              <a:spcAft>
                <a:spcPct val="0"/>
              </a:spcAft>
              <a:buFont typeface="+mj-lt"/>
              <a:buAutoNum type="arabicPeriod"/>
              <a:tabLst>
                <a:tab pos="228600" algn="l"/>
              </a:tabLst>
            </a:pPr>
            <a:r>
              <a:rPr lang="en-US" sz="1200" dirty="0" smtClean="0">
                <a:latin typeface="Arial"/>
                <a:ea typeface="Calibri" pitchFamily="34" charset="0"/>
                <a:cs typeface="Arial"/>
              </a:rPr>
              <a:t>  Jobs </a:t>
            </a:r>
            <a:r>
              <a:rPr lang="en-US" sz="1200" dirty="0">
                <a:latin typeface="Arial"/>
                <a:ea typeface="Calibri" pitchFamily="34" charset="0"/>
                <a:cs typeface="Arial"/>
              </a:rPr>
              <a:t>costing $28,400 were sold for $55,000 during the period</a:t>
            </a:r>
          </a:p>
          <a:p>
            <a:pPr marL="0" lvl="1" indent="-228600" eaLnBrk="0" fontAlgn="base" hangingPunct="0">
              <a:spcBef>
                <a:spcPct val="0"/>
              </a:spcBef>
              <a:spcAft>
                <a:spcPct val="0"/>
              </a:spcAft>
              <a:buAutoNum type="arabicPeriod"/>
              <a:tabLst>
                <a:tab pos="228600" algn="l"/>
              </a:tabLst>
            </a:pPr>
            <a:endParaRPr lang="en-US" sz="1200" dirty="0">
              <a:latin typeface="Arial"/>
              <a:cs typeface="Arial"/>
            </a:endParaRPr>
          </a:p>
          <a:p>
            <a:pPr marL="0" lvl="1" eaLnBrk="0" fontAlgn="base" hangingPunct="0">
              <a:spcBef>
                <a:spcPct val="0"/>
              </a:spcBef>
              <a:spcAft>
                <a:spcPct val="0"/>
              </a:spcAft>
              <a:tabLst>
                <a:tab pos="228600" algn="l"/>
              </a:tabLst>
            </a:pPr>
            <a:r>
              <a:rPr lang="en-US" sz="1200" b="1" dirty="0">
                <a:latin typeface="Arial"/>
                <a:ea typeface="Calibri" pitchFamily="34" charset="0"/>
                <a:cs typeface="Arial"/>
              </a:rPr>
              <a:t>Journalize the events, adjust COGS for under or over applied MOH, and determine the amounts shown on the income statement and the current asset section of the balance sheet. </a:t>
            </a:r>
            <a:r>
              <a:rPr lang="en-US" sz="1200" b="1" i="1" dirty="0">
                <a:latin typeface="Arial"/>
                <a:ea typeface="Calibri" pitchFamily="34" charset="0"/>
                <a:cs typeface="Arial"/>
              </a:rPr>
              <a:t>(T-Accounts are useful for this problem and are provided)</a:t>
            </a:r>
            <a:r>
              <a:rPr lang="en-US" sz="1200" dirty="0">
                <a:latin typeface="Arial"/>
                <a:cs typeface="Arial"/>
              </a:rPr>
              <a:t> </a:t>
            </a:r>
          </a:p>
        </p:txBody>
      </p:sp>
    </p:spTree>
    <p:extLst>
      <p:ext uri="{BB962C8B-B14F-4D97-AF65-F5344CB8AC3E}">
        <p14:creationId xmlns:p14="http://schemas.microsoft.com/office/powerpoint/2010/main" val="210017925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3"/>
          <p:cNvPicPr>
            <a:picLocks noChangeAspect="1" noChangeArrowheads="1"/>
          </p:cNvPicPr>
          <p:nvPr/>
        </p:nvPicPr>
        <p:blipFill>
          <a:blip r:embed="rId3" cstate="print"/>
          <a:srcRect/>
          <a:stretch>
            <a:fillRect/>
          </a:stretch>
        </p:blipFill>
        <p:spPr bwMode="auto">
          <a:xfrm>
            <a:off x="1668101" y="533400"/>
            <a:ext cx="5963970" cy="5803169"/>
          </a:xfrm>
          <a:prstGeom prst="rect">
            <a:avLst/>
          </a:prstGeom>
          <a:noFill/>
        </p:spPr>
      </p:pic>
      <p:sp>
        <p:nvSpPr>
          <p:cNvPr id="4" name="TextBox 3"/>
          <p:cNvSpPr txBox="1"/>
          <p:nvPr/>
        </p:nvSpPr>
        <p:spPr>
          <a:xfrm>
            <a:off x="990600" y="4648200"/>
            <a:ext cx="1612272" cy="246221"/>
          </a:xfrm>
          <a:prstGeom prst="rect">
            <a:avLst/>
          </a:prstGeom>
          <a:noFill/>
        </p:spPr>
        <p:txBody>
          <a:bodyPr wrap="square" rtlCol="0">
            <a:spAutoFit/>
          </a:bodyPr>
          <a:lstStyle/>
          <a:p>
            <a:r>
              <a:rPr lang="en-US" sz="1000" b="1" i="1" dirty="0" smtClean="0">
                <a:latin typeface="Arial"/>
                <a:cs typeface="Arial"/>
              </a:rPr>
              <a:t>1.  DL	5,700</a:t>
            </a:r>
            <a:endParaRPr lang="en-US" sz="1000" b="1" i="1" dirty="0">
              <a:latin typeface="Arial"/>
              <a:cs typeface="Arial"/>
            </a:endParaRPr>
          </a:p>
        </p:txBody>
      </p:sp>
      <p:sp>
        <p:nvSpPr>
          <p:cNvPr id="5" name="TextBox 4"/>
          <p:cNvSpPr txBox="1"/>
          <p:nvPr/>
        </p:nvSpPr>
        <p:spPr>
          <a:xfrm>
            <a:off x="4810408" y="1734293"/>
            <a:ext cx="1056992" cy="400110"/>
          </a:xfrm>
          <a:prstGeom prst="rect">
            <a:avLst/>
          </a:prstGeom>
          <a:noFill/>
        </p:spPr>
        <p:txBody>
          <a:bodyPr wrap="square" rtlCol="0">
            <a:spAutoFit/>
          </a:bodyPr>
          <a:lstStyle/>
          <a:p>
            <a:pPr marL="228600" indent="-228600">
              <a:buAutoNum type="arabicPeriod"/>
            </a:pPr>
            <a:r>
              <a:rPr lang="en-US" sz="1000" b="1" i="1" dirty="0" smtClean="0">
                <a:latin typeface="Arial"/>
                <a:cs typeface="Arial"/>
              </a:rPr>
              <a:t>5,700</a:t>
            </a:r>
          </a:p>
          <a:p>
            <a:r>
              <a:rPr lang="en-US" sz="1000" b="1" i="1" dirty="0">
                <a:latin typeface="Arial"/>
                <a:cs typeface="Arial"/>
              </a:rPr>
              <a:t>6.  </a:t>
            </a:r>
            <a:r>
              <a:rPr lang="en-US" sz="1000" b="1" i="1" dirty="0" smtClean="0">
                <a:latin typeface="Arial"/>
                <a:cs typeface="Arial"/>
              </a:rPr>
              <a:t>2,000</a:t>
            </a:r>
            <a:endParaRPr lang="en-US" sz="1000" b="1" i="1" dirty="0">
              <a:latin typeface="Arial"/>
              <a:cs typeface="Arial"/>
            </a:endParaRPr>
          </a:p>
        </p:txBody>
      </p:sp>
      <p:sp>
        <p:nvSpPr>
          <p:cNvPr id="7" name="TextBox 6"/>
          <p:cNvSpPr txBox="1"/>
          <p:nvPr/>
        </p:nvSpPr>
        <p:spPr>
          <a:xfrm>
            <a:off x="990600" y="4835763"/>
            <a:ext cx="1524000" cy="246221"/>
          </a:xfrm>
          <a:prstGeom prst="rect">
            <a:avLst/>
          </a:prstGeom>
          <a:noFill/>
        </p:spPr>
        <p:txBody>
          <a:bodyPr wrap="square" rtlCol="0">
            <a:spAutoFit/>
          </a:bodyPr>
          <a:lstStyle/>
          <a:p>
            <a:r>
              <a:rPr lang="en-US" sz="1000" b="1" i="1" dirty="0" smtClean="0">
                <a:latin typeface="Arial"/>
                <a:cs typeface="Arial"/>
              </a:rPr>
              <a:t>2.  App MOH	7,000</a:t>
            </a:r>
            <a:endParaRPr lang="en-US" sz="1000" b="1" i="1" dirty="0">
              <a:latin typeface="Arial"/>
              <a:cs typeface="Arial"/>
            </a:endParaRPr>
          </a:p>
        </p:txBody>
      </p:sp>
      <p:sp>
        <p:nvSpPr>
          <p:cNvPr id="8" name="TextBox 7"/>
          <p:cNvSpPr txBox="1"/>
          <p:nvPr/>
        </p:nvSpPr>
        <p:spPr>
          <a:xfrm>
            <a:off x="6629400" y="2362200"/>
            <a:ext cx="1053974" cy="246221"/>
          </a:xfrm>
          <a:prstGeom prst="rect">
            <a:avLst/>
          </a:prstGeom>
          <a:noFill/>
        </p:spPr>
        <p:txBody>
          <a:bodyPr wrap="square" rtlCol="0">
            <a:spAutoFit/>
          </a:bodyPr>
          <a:lstStyle/>
          <a:p>
            <a:r>
              <a:rPr lang="en-US" sz="1000" b="1" i="1" dirty="0" smtClean="0">
                <a:latin typeface="Arial"/>
                <a:cs typeface="Arial"/>
              </a:rPr>
              <a:t>2.  7,000</a:t>
            </a:r>
            <a:endParaRPr lang="en-US" sz="1000" b="1" i="1" dirty="0">
              <a:latin typeface="Arial"/>
              <a:cs typeface="Arial"/>
            </a:endParaRPr>
          </a:p>
        </p:txBody>
      </p:sp>
      <p:sp>
        <p:nvSpPr>
          <p:cNvPr id="9" name="TextBox 8"/>
          <p:cNvSpPr txBox="1"/>
          <p:nvPr/>
        </p:nvSpPr>
        <p:spPr>
          <a:xfrm>
            <a:off x="1631456" y="2649379"/>
            <a:ext cx="1035544" cy="246221"/>
          </a:xfrm>
          <a:prstGeom prst="rect">
            <a:avLst/>
          </a:prstGeom>
          <a:noFill/>
        </p:spPr>
        <p:txBody>
          <a:bodyPr wrap="square" rtlCol="0">
            <a:spAutoFit/>
          </a:bodyPr>
          <a:lstStyle/>
          <a:p>
            <a:r>
              <a:rPr lang="en-US" sz="1000" b="1" i="1" dirty="0" smtClean="0">
                <a:latin typeface="Arial"/>
                <a:cs typeface="Arial"/>
              </a:rPr>
              <a:t>3.  2,500</a:t>
            </a:r>
            <a:endParaRPr lang="en-US" sz="1000" b="1" i="1" dirty="0">
              <a:latin typeface="Arial"/>
              <a:cs typeface="Arial"/>
            </a:endParaRPr>
          </a:p>
        </p:txBody>
      </p:sp>
      <p:sp>
        <p:nvSpPr>
          <p:cNvPr id="10" name="TextBox 9"/>
          <p:cNvSpPr txBox="1"/>
          <p:nvPr/>
        </p:nvSpPr>
        <p:spPr>
          <a:xfrm>
            <a:off x="1631456" y="3744259"/>
            <a:ext cx="1023042" cy="246221"/>
          </a:xfrm>
          <a:prstGeom prst="rect">
            <a:avLst/>
          </a:prstGeom>
          <a:noFill/>
        </p:spPr>
        <p:txBody>
          <a:bodyPr wrap="square" rtlCol="0">
            <a:spAutoFit/>
          </a:bodyPr>
          <a:lstStyle/>
          <a:p>
            <a:r>
              <a:rPr lang="en-US" sz="1000" b="1" i="1" dirty="0" smtClean="0">
                <a:latin typeface="Arial"/>
                <a:cs typeface="Arial"/>
              </a:rPr>
              <a:t>3.  17,500</a:t>
            </a:r>
            <a:endParaRPr lang="en-US" sz="1000" b="1" i="1" dirty="0">
              <a:latin typeface="Arial"/>
              <a:cs typeface="Arial"/>
            </a:endParaRPr>
          </a:p>
        </p:txBody>
      </p:sp>
      <p:sp>
        <p:nvSpPr>
          <p:cNvPr id="11" name="TextBox 10"/>
          <p:cNvSpPr txBox="1"/>
          <p:nvPr/>
        </p:nvSpPr>
        <p:spPr>
          <a:xfrm>
            <a:off x="4650086" y="964749"/>
            <a:ext cx="1141114" cy="553998"/>
          </a:xfrm>
          <a:prstGeom prst="rect">
            <a:avLst/>
          </a:prstGeom>
          <a:noFill/>
        </p:spPr>
        <p:txBody>
          <a:bodyPr wrap="square" rtlCol="0">
            <a:spAutoFit/>
          </a:bodyPr>
          <a:lstStyle/>
          <a:p>
            <a:pPr marL="228600" indent="-228600">
              <a:buAutoNum type="arabicPeriod" startAt="3"/>
            </a:pPr>
            <a:r>
              <a:rPr lang="en-US" sz="1000" b="1" i="1" dirty="0" smtClean="0">
                <a:latin typeface="Arial"/>
                <a:cs typeface="Arial"/>
              </a:rPr>
              <a:t>20,000</a:t>
            </a:r>
          </a:p>
          <a:p>
            <a:pPr marL="228600" indent="-228600">
              <a:buAutoNum type="arabicPeriod" startAt="7"/>
            </a:pPr>
            <a:r>
              <a:rPr lang="en-US" sz="1000" b="1" i="1" dirty="0" smtClean="0">
                <a:latin typeface="Arial"/>
                <a:cs typeface="Arial"/>
              </a:rPr>
              <a:t>3,000</a:t>
            </a:r>
          </a:p>
          <a:p>
            <a:pPr marL="228600" indent="-228600">
              <a:buAutoNum type="arabicPeriod" startAt="8"/>
            </a:pPr>
            <a:r>
              <a:rPr lang="en-US" sz="1000" b="1" i="1" dirty="0" smtClean="0">
                <a:latin typeface="Arial"/>
                <a:cs typeface="Arial"/>
              </a:rPr>
              <a:t>8,600</a:t>
            </a:r>
            <a:endParaRPr lang="en-US" sz="1000" b="1" i="1" dirty="0">
              <a:latin typeface="Arial"/>
              <a:cs typeface="Arial"/>
            </a:endParaRPr>
          </a:p>
        </p:txBody>
      </p:sp>
      <p:sp>
        <p:nvSpPr>
          <p:cNvPr id="12" name="TextBox 11"/>
          <p:cNvSpPr txBox="1"/>
          <p:nvPr/>
        </p:nvSpPr>
        <p:spPr>
          <a:xfrm>
            <a:off x="990600" y="5025745"/>
            <a:ext cx="1600200" cy="246221"/>
          </a:xfrm>
          <a:prstGeom prst="rect">
            <a:avLst/>
          </a:prstGeom>
          <a:noFill/>
        </p:spPr>
        <p:txBody>
          <a:bodyPr wrap="square" rtlCol="0">
            <a:spAutoFit/>
          </a:bodyPr>
          <a:lstStyle/>
          <a:p>
            <a:r>
              <a:rPr lang="en-US" sz="1000" b="1" i="1" dirty="0" smtClean="0">
                <a:latin typeface="Arial"/>
                <a:cs typeface="Arial"/>
              </a:rPr>
              <a:t>4.  DM 	19,000</a:t>
            </a:r>
            <a:endParaRPr lang="en-US" sz="1000" b="1" i="1" dirty="0">
              <a:latin typeface="Arial"/>
              <a:cs typeface="Arial"/>
            </a:endParaRPr>
          </a:p>
        </p:txBody>
      </p:sp>
      <p:sp>
        <p:nvSpPr>
          <p:cNvPr id="13" name="TextBox 12"/>
          <p:cNvSpPr txBox="1"/>
          <p:nvPr/>
        </p:nvSpPr>
        <p:spPr>
          <a:xfrm>
            <a:off x="2694160" y="3744259"/>
            <a:ext cx="1115840" cy="246221"/>
          </a:xfrm>
          <a:prstGeom prst="rect">
            <a:avLst/>
          </a:prstGeom>
          <a:noFill/>
        </p:spPr>
        <p:txBody>
          <a:bodyPr wrap="square" rtlCol="0">
            <a:spAutoFit/>
          </a:bodyPr>
          <a:lstStyle/>
          <a:p>
            <a:r>
              <a:rPr lang="en-US" sz="1000" b="1" i="1" dirty="0" smtClean="0">
                <a:latin typeface="Arial"/>
                <a:cs typeface="Arial"/>
              </a:rPr>
              <a:t>4.  19,000</a:t>
            </a:r>
            <a:endParaRPr lang="en-US" sz="1000" b="1" i="1" dirty="0">
              <a:latin typeface="Arial"/>
              <a:cs typeface="Arial"/>
            </a:endParaRPr>
          </a:p>
        </p:txBody>
      </p:sp>
      <p:sp>
        <p:nvSpPr>
          <p:cNvPr id="14" name="TextBox 13"/>
          <p:cNvSpPr txBox="1"/>
          <p:nvPr/>
        </p:nvSpPr>
        <p:spPr>
          <a:xfrm>
            <a:off x="5427959" y="2362200"/>
            <a:ext cx="1049041" cy="861774"/>
          </a:xfrm>
          <a:prstGeom prst="rect">
            <a:avLst/>
          </a:prstGeom>
          <a:noFill/>
        </p:spPr>
        <p:txBody>
          <a:bodyPr wrap="square" rtlCol="0">
            <a:spAutoFit/>
          </a:bodyPr>
          <a:lstStyle/>
          <a:p>
            <a:r>
              <a:rPr lang="en-US" sz="1000" b="1" i="1" dirty="0" smtClean="0">
                <a:latin typeface="Arial"/>
                <a:cs typeface="Arial"/>
              </a:rPr>
              <a:t>5.  2,500</a:t>
            </a:r>
          </a:p>
          <a:p>
            <a:pPr marL="228600" indent="-228600">
              <a:buAutoNum type="arabicPeriod" startAt="6"/>
            </a:pPr>
            <a:r>
              <a:rPr lang="en-US" sz="1000" b="1" i="1" dirty="0" smtClean="0">
                <a:latin typeface="Arial"/>
                <a:cs typeface="Arial"/>
              </a:rPr>
              <a:t>2,000</a:t>
            </a:r>
          </a:p>
          <a:p>
            <a:r>
              <a:rPr lang="en-US" sz="1000" b="1" i="1" dirty="0">
                <a:latin typeface="Arial"/>
                <a:cs typeface="Arial"/>
              </a:rPr>
              <a:t>7.  </a:t>
            </a:r>
            <a:r>
              <a:rPr lang="en-US" sz="1000" b="1" i="1" dirty="0" smtClean="0">
                <a:latin typeface="Arial"/>
                <a:cs typeface="Arial"/>
              </a:rPr>
              <a:t>3,000</a:t>
            </a:r>
            <a:endParaRPr lang="en-US" sz="1000" b="1" i="1" dirty="0">
              <a:latin typeface="Arial"/>
              <a:cs typeface="Arial"/>
            </a:endParaRPr>
          </a:p>
          <a:p>
            <a:pPr marL="228600" indent="-228600">
              <a:buAutoNum type="arabicPeriod" startAt="6"/>
            </a:pPr>
            <a:endParaRPr lang="en-US" sz="1000" b="1" i="1" dirty="0" smtClean="0">
              <a:latin typeface="Arial"/>
              <a:cs typeface="Arial"/>
            </a:endParaRPr>
          </a:p>
          <a:p>
            <a:pPr marL="228600" indent="-228600">
              <a:buAutoNum type="arabicPeriod" startAt="5"/>
            </a:pPr>
            <a:endParaRPr lang="en-US" sz="1000" b="1" i="1" dirty="0">
              <a:latin typeface="Arial"/>
              <a:cs typeface="Arial"/>
            </a:endParaRPr>
          </a:p>
        </p:txBody>
      </p:sp>
      <p:sp>
        <p:nvSpPr>
          <p:cNvPr id="15" name="TextBox 14"/>
          <p:cNvSpPr txBox="1"/>
          <p:nvPr/>
        </p:nvSpPr>
        <p:spPr>
          <a:xfrm>
            <a:off x="2694160" y="2649379"/>
            <a:ext cx="1039640" cy="246221"/>
          </a:xfrm>
          <a:prstGeom prst="rect">
            <a:avLst/>
          </a:prstGeom>
          <a:noFill/>
        </p:spPr>
        <p:txBody>
          <a:bodyPr wrap="square" rtlCol="0">
            <a:spAutoFit/>
          </a:bodyPr>
          <a:lstStyle/>
          <a:p>
            <a:r>
              <a:rPr lang="en-US" sz="1000" b="1" i="1" dirty="0" smtClean="0">
                <a:latin typeface="Arial"/>
                <a:cs typeface="Arial"/>
              </a:rPr>
              <a:t>5.  2,500</a:t>
            </a:r>
            <a:endParaRPr lang="en-US" sz="1000" b="1" i="1" dirty="0">
              <a:latin typeface="Arial"/>
              <a:cs typeface="Arial"/>
            </a:endParaRPr>
          </a:p>
        </p:txBody>
      </p:sp>
      <p:sp>
        <p:nvSpPr>
          <p:cNvPr id="20" name="TextBox 19"/>
          <p:cNvSpPr txBox="1"/>
          <p:nvPr/>
        </p:nvSpPr>
        <p:spPr>
          <a:xfrm>
            <a:off x="5530398" y="5091016"/>
            <a:ext cx="1099002" cy="246221"/>
          </a:xfrm>
          <a:prstGeom prst="rect">
            <a:avLst/>
          </a:prstGeom>
          <a:noFill/>
        </p:spPr>
        <p:txBody>
          <a:bodyPr wrap="square" rtlCol="0">
            <a:spAutoFit/>
          </a:bodyPr>
          <a:lstStyle/>
          <a:p>
            <a:r>
              <a:rPr lang="en-US" sz="1000" b="1" i="1" dirty="0" smtClean="0">
                <a:latin typeface="Arial"/>
                <a:cs typeface="Arial"/>
              </a:rPr>
              <a:t>8.  8,600</a:t>
            </a:r>
            <a:endParaRPr lang="en-US" sz="1000" b="1" i="1" dirty="0">
              <a:latin typeface="Arial"/>
              <a:cs typeface="Arial"/>
            </a:endParaRPr>
          </a:p>
        </p:txBody>
      </p:sp>
      <p:sp>
        <p:nvSpPr>
          <p:cNvPr id="22" name="TextBox 21"/>
          <p:cNvSpPr txBox="1"/>
          <p:nvPr/>
        </p:nvSpPr>
        <p:spPr>
          <a:xfrm>
            <a:off x="1631456" y="5966788"/>
            <a:ext cx="1111744" cy="246221"/>
          </a:xfrm>
          <a:prstGeom prst="rect">
            <a:avLst/>
          </a:prstGeom>
          <a:noFill/>
        </p:spPr>
        <p:txBody>
          <a:bodyPr wrap="square" rtlCol="0">
            <a:spAutoFit/>
          </a:bodyPr>
          <a:lstStyle/>
          <a:p>
            <a:r>
              <a:rPr lang="en-US" sz="1000" b="1" i="1" dirty="0" smtClean="0">
                <a:latin typeface="Arial"/>
                <a:cs typeface="Arial"/>
              </a:rPr>
              <a:t>9.  26,900</a:t>
            </a:r>
            <a:endParaRPr lang="en-US" sz="1000" b="1" i="1" dirty="0">
              <a:latin typeface="Arial"/>
              <a:cs typeface="Arial"/>
            </a:endParaRPr>
          </a:p>
        </p:txBody>
      </p:sp>
      <p:sp>
        <p:nvSpPr>
          <p:cNvPr id="23" name="TextBox 22"/>
          <p:cNvSpPr txBox="1"/>
          <p:nvPr/>
        </p:nvSpPr>
        <p:spPr>
          <a:xfrm>
            <a:off x="2694160" y="4657059"/>
            <a:ext cx="1115840" cy="246221"/>
          </a:xfrm>
          <a:prstGeom prst="rect">
            <a:avLst/>
          </a:prstGeom>
          <a:noFill/>
        </p:spPr>
        <p:txBody>
          <a:bodyPr wrap="square" rtlCol="0">
            <a:spAutoFit/>
          </a:bodyPr>
          <a:lstStyle/>
          <a:p>
            <a:r>
              <a:rPr lang="en-US" sz="1000" b="1" i="1" dirty="0" smtClean="0">
                <a:latin typeface="Arial"/>
                <a:cs typeface="Arial"/>
              </a:rPr>
              <a:t>9.  26,900</a:t>
            </a:r>
            <a:endParaRPr lang="en-US" sz="1000" b="1" i="1" dirty="0">
              <a:latin typeface="Arial"/>
              <a:cs typeface="Arial"/>
            </a:endParaRPr>
          </a:p>
        </p:txBody>
      </p:sp>
      <p:sp>
        <p:nvSpPr>
          <p:cNvPr id="24" name="TextBox 23"/>
          <p:cNvSpPr txBox="1"/>
          <p:nvPr/>
        </p:nvSpPr>
        <p:spPr>
          <a:xfrm>
            <a:off x="5410470" y="4171184"/>
            <a:ext cx="1040634" cy="246221"/>
          </a:xfrm>
          <a:prstGeom prst="rect">
            <a:avLst/>
          </a:prstGeom>
          <a:noFill/>
        </p:spPr>
        <p:txBody>
          <a:bodyPr wrap="square" rtlCol="0">
            <a:spAutoFit/>
          </a:bodyPr>
          <a:lstStyle/>
          <a:p>
            <a:r>
              <a:rPr lang="en-US" sz="1000" b="1" i="1" dirty="0" smtClean="0">
                <a:latin typeface="Arial"/>
                <a:cs typeface="Arial"/>
              </a:rPr>
              <a:t>10.  28,400</a:t>
            </a:r>
            <a:endParaRPr lang="en-US" sz="1000" b="1" i="1" dirty="0">
              <a:latin typeface="Arial"/>
              <a:cs typeface="Arial"/>
            </a:endParaRPr>
          </a:p>
        </p:txBody>
      </p:sp>
      <p:sp>
        <p:nvSpPr>
          <p:cNvPr id="25" name="TextBox 24"/>
          <p:cNvSpPr txBox="1"/>
          <p:nvPr/>
        </p:nvSpPr>
        <p:spPr>
          <a:xfrm>
            <a:off x="2694160" y="5958757"/>
            <a:ext cx="1039640" cy="246221"/>
          </a:xfrm>
          <a:prstGeom prst="rect">
            <a:avLst/>
          </a:prstGeom>
          <a:noFill/>
        </p:spPr>
        <p:txBody>
          <a:bodyPr wrap="square" rtlCol="0">
            <a:spAutoFit/>
          </a:bodyPr>
          <a:lstStyle/>
          <a:p>
            <a:r>
              <a:rPr lang="en-US" sz="1000" b="1" i="1" dirty="0" smtClean="0">
                <a:latin typeface="Arial"/>
                <a:cs typeface="Arial"/>
              </a:rPr>
              <a:t>10.  28,400</a:t>
            </a:r>
            <a:endParaRPr lang="en-US" sz="1000" b="1" i="1" dirty="0">
              <a:latin typeface="Arial"/>
              <a:cs typeface="Arial"/>
            </a:endParaRPr>
          </a:p>
        </p:txBody>
      </p:sp>
      <p:sp>
        <p:nvSpPr>
          <p:cNvPr id="26" name="TextBox 25"/>
          <p:cNvSpPr txBox="1"/>
          <p:nvPr/>
        </p:nvSpPr>
        <p:spPr>
          <a:xfrm>
            <a:off x="1631456" y="1734293"/>
            <a:ext cx="1340344" cy="246221"/>
          </a:xfrm>
          <a:prstGeom prst="rect">
            <a:avLst/>
          </a:prstGeom>
          <a:noFill/>
        </p:spPr>
        <p:txBody>
          <a:bodyPr wrap="square" rtlCol="0">
            <a:spAutoFit/>
          </a:bodyPr>
          <a:lstStyle/>
          <a:p>
            <a:r>
              <a:rPr lang="en-US" sz="1000" b="1" i="1" dirty="0" smtClean="0">
                <a:latin typeface="Arial"/>
                <a:cs typeface="Arial"/>
              </a:rPr>
              <a:t>10.  55,000</a:t>
            </a:r>
            <a:endParaRPr lang="en-US" sz="1000" b="1" i="1" dirty="0">
              <a:latin typeface="Arial"/>
              <a:cs typeface="Arial"/>
            </a:endParaRPr>
          </a:p>
        </p:txBody>
      </p:sp>
      <p:sp>
        <p:nvSpPr>
          <p:cNvPr id="27" name="TextBox 26"/>
          <p:cNvSpPr txBox="1"/>
          <p:nvPr/>
        </p:nvSpPr>
        <p:spPr>
          <a:xfrm>
            <a:off x="6414459" y="957590"/>
            <a:ext cx="1205541" cy="246221"/>
          </a:xfrm>
          <a:prstGeom prst="rect">
            <a:avLst/>
          </a:prstGeom>
          <a:noFill/>
        </p:spPr>
        <p:txBody>
          <a:bodyPr wrap="square" rtlCol="0">
            <a:spAutoFit/>
          </a:bodyPr>
          <a:lstStyle/>
          <a:p>
            <a:r>
              <a:rPr lang="en-US" sz="1000" b="1" i="1" dirty="0" smtClean="0">
                <a:latin typeface="Arial"/>
                <a:cs typeface="Arial"/>
              </a:rPr>
              <a:t>10.  55,000</a:t>
            </a:r>
            <a:endParaRPr lang="en-US" sz="1000" b="1" i="1" dirty="0">
              <a:latin typeface="Arial"/>
              <a:cs typeface="Arial"/>
            </a:endParaRPr>
          </a:p>
        </p:txBody>
      </p:sp>
      <p:cxnSp>
        <p:nvCxnSpPr>
          <p:cNvPr id="28" name="Straight Connector 27"/>
          <p:cNvCxnSpPr/>
          <p:nvPr/>
        </p:nvCxnSpPr>
        <p:spPr>
          <a:xfrm>
            <a:off x="5530398" y="3189040"/>
            <a:ext cx="1653605"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034858" y="3214817"/>
            <a:ext cx="1518342" cy="246221"/>
          </a:xfrm>
          <a:prstGeom prst="rect">
            <a:avLst/>
          </a:prstGeom>
          <a:noFill/>
        </p:spPr>
        <p:txBody>
          <a:bodyPr wrap="square" rtlCol="0">
            <a:spAutoFit/>
          </a:bodyPr>
          <a:lstStyle/>
          <a:p>
            <a:r>
              <a:rPr lang="en-US" sz="1000" dirty="0" smtClean="0">
                <a:latin typeface="Arial"/>
                <a:cs typeface="Arial"/>
              </a:rPr>
              <a:t>$500 Under applied</a:t>
            </a:r>
            <a:endParaRPr lang="en-US" sz="1000" dirty="0">
              <a:latin typeface="Arial"/>
              <a:cs typeface="Arial"/>
            </a:endParaRPr>
          </a:p>
        </p:txBody>
      </p:sp>
      <p:sp>
        <p:nvSpPr>
          <p:cNvPr id="30" name="TextBox 29"/>
          <p:cNvSpPr txBox="1"/>
          <p:nvPr/>
        </p:nvSpPr>
        <p:spPr>
          <a:xfrm>
            <a:off x="6446940" y="3232991"/>
            <a:ext cx="1477860" cy="246221"/>
          </a:xfrm>
          <a:prstGeom prst="rect">
            <a:avLst/>
          </a:prstGeom>
          <a:noFill/>
        </p:spPr>
        <p:txBody>
          <a:bodyPr wrap="square" rtlCol="0">
            <a:spAutoFit/>
          </a:bodyPr>
          <a:lstStyle/>
          <a:p>
            <a:r>
              <a:rPr lang="en-US" sz="1000" b="1" i="1" dirty="0" smtClean="0">
                <a:latin typeface="Arial"/>
                <a:cs typeface="Arial"/>
              </a:rPr>
              <a:t>Close MOH    $500 </a:t>
            </a:r>
            <a:endParaRPr lang="en-US" sz="1000" b="1" i="1" dirty="0">
              <a:latin typeface="Arial"/>
              <a:cs typeface="Arial"/>
            </a:endParaRPr>
          </a:p>
        </p:txBody>
      </p:sp>
      <p:sp>
        <p:nvSpPr>
          <p:cNvPr id="31" name="TextBox 30"/>
          <p:cNvSpPr txBox="1"/>
          <p:nvPr/>
        </p:nvSpPr>
        <p:spPr>
          <a:xfrm>
            <a:off x="4724400" y="4343400"/>
            <a:ext cx="1521678" cy="246221"/>
          </a:xfrm>
          <a:prstGeom prst="rect">
            <a:avLst/>
          </a:prstGeom>
          <a:noFill/>
        </p:spPr>
        <p:txBody>
          <a:bodyPr wrap="square" rtlCol="0">
            <a:spAutoFit/>
          </a:bodyPr>
          <a:lstStyle/>
          <a:p>
            <a:pPr algn="r"/>
            <a:r>
              <a:rPr lang="en-US" sz="1000" b="1" i="1" dirty="0" smtClean="0">
                <a:latin typeface="Arial"/>
                <a:cs typeface="Arial"/>
              </a:rPr>
              <a:t> Close MOH    $500 </a:t>
            </a:r>
            <a:endParaRPr lang="en-US" sz="1000" b="1" i="1" dirty="0">
              <a:latin typeface="Arial"/>
              <a:cs typeface="Arial"/>
            </a:endParaRPr>
          </a:p>
        </p:txBody>
      </p:sp>
      <p:sp>
        <p:nvSpPr>
          <p:cNvPr id="32" name="TextBox 31"/>
          <p:cNvSpPr txBox="1"/>
          <p:nvPr/>
        </p:nvSpPr>
        <p:spPr>
          <a:xfrm>
            <a:off x="6387182" y="2139880"/>
            <a:ext cx="1613817" cy="246221"/>
          </a:xfrm>
          <a:prstGeom prst="rect">
            <a:avLst/>
          </a:prstGeom>
          <a:noFill/>
        </p:spPr>
        <p:txBody>
          <a:bodyPr wrap="square" rtlCol="0">
            <a:spAutoFit/>
          </a:bodyPr>
          <a:lstStyle/>
          <a:p>
            <a:pPr algn="ctr"/>
            <a:r>
              <a:rPr lang="en-US" sz="1000" dirty="0" smtClean="0">
                <a:latin typeface="Arial"/>
                <a:cs typeface="Arial"/>
              </a:rPr>
              <a:t>Applied (Estimate)</a:t>
            </a:r>
            <a:endParaRPr lang="en-US" sz="1000" dirty="0">
              <a:latin typeface="Arial"/>
              <a:cs typeface="Arial"/>
            </a:endParaRPr>
          </a:p>
        </p:txBody>
      </p:sp>
      <p:sp>
        <p:nvSpPr>
          <p:cNvPr id="33" name="TextBox 32"/>
          <p:cNvSpPr txBox="1"/>
          <p:nvPr/>
        </p:nvSpPr>
        <p:spPr>
          <a:xfrm>
            <a:off x="5107941" y="2114896"/>
            <a:ext cx="1249260" cy="246221"/>
          </a:xfrm>
          <a:prstGeom prst="rect">
            <a:avLst/>
          </a:prstGeom>
          <a:noFill/>
        </p:spPr>
        <p:txBody>
          <a:bodyPr wrap="square" rtlCol="0">
            <a:spAutoFit/>
          </a:bodyPr>
          <a:lstStyle/>
          <a:p>
            <a:pPr algn="ctr"/>
            <a:r>
              <a:rPr lang="en-US" sz="1000" dirty="0" smtClean="0">
                <a:latin typeface="Arial"/>
                <a:cs typeface="Arial"/>
              </a:rPr>
              <a:t>Actual</a:t>
            </a:r>
            <a:endParaRPr lang="en-US" sz="1000" dirty="0">
              <a:latin typeface="Arial"/>
              <a:cs typeface="Arial"/>
            </a:endParaRPr>
          </a:p>
        </p:txBody>
      </p:sp>
    </p:spTree>
    <p:extLst>
      <p:ext uri="{BB962C8B-B14F-4D97-AF65-F5344CB8AC3E}">
        <p14:creationId xmlns:p14="http://schemas.microsoft.com/office/powerpoint/2010/main" val="39925977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ext uri="{D42A27DB-BD31-4B8C-83A1-F6EECF244321}">
                <p14:modId xmlns:p14="http://schemas.microsoft.com/office/powerpoint/2010/main" val="1818203937"/>
              </p:ext>
            </p:extLst>
          </p:nvPr>
        </p:nvGraphicFramePr>
        <p:xfrm>
          <a:off x="579912" y="533403"/>
          <a:ext cx="8077200" cy="5562599"/>
        </p:xfrm>
        <a:graphic>
          <a:graphicData uri="http://schemas.openxmlformats.org/drawingml/2006/table">
            <a:tbl>
              <a:tblPr firstRow="1" firstCol="1" lastRow="1" lastCol="1" bandRow="1" bandCol="1"/>
              <a:tblGrid>
                <a:gridCol w="503287"/>
                <a:gridCol w="5703934"/>
                <a:gridCol w="706370"/>
                <a:gridCol w="117298"/>
                <a:gridCol w="1046311"/>
              </a:tblGrid>
              <a:tr h="365116">
                <a:tc gridSpan="5">
                  <a:txBody>
                    <a:bodyPr/>
                    <a:lstStyle/>
                    <a:p>
                      <a:pPr marL="0" marR="0">
                        <a:spcBef>
                          <a:spcPts val="0"/>
                        </a:spcBef>
                        <a:spcAft>
                          <a:spcPts val="0"/>
                        </a:spcAft>
                      </a:pPr>
                      <a:r>
                        <a:rPr lang="en-US" sz="900" b="1" dirty="0" smtClean="0">
                          <a:effectLst/>
                          <a:latin typeface="Arial"/>
                          <a:ea typeface="Times New Roman" panose="02020603050405020304" pitchFamily="18" charset="0"/>
                          <a:cs typeface="Arial"/>
                        </a:rPr>
                        <a:t>MODULE </a:t>
                      </a:r>
                      <a:r>
                        <a:rPr lang="en-US" sz="900" b="1" dirty="0">
                          <a:effectLst/>
                          <a:latin typeface="Arial"/>
                          <a:ea typeface="Times New Roman" panose="02020603050405020304" pitchFamily="18" charset="0"/>
                          <a:cs typeface="Arial"/>
                        </a:rPr>
                        <a:t>4: ACCOUNTING FOR SALES AND INVENTORY  Chapter 9 &amp; 10</a:t>
                      </a:r>
                      <a:endParaRPr lang="en-US" sz="900" dirty="0">
                        <a:effectLst/>
                        <a:latin typeface="Arial"/>
                        <a:ea typeface="Times New Roman" panose="02020603050405020304" pitchFamily="18" charset="0"/>
                        <a:cs typeface="Arial"/>
                      </a:endParaRPr>
                    </a:p>
                  </a:txBody>
                  <a:tcPr marL="55245" marR="55245" marT="0" marB="0" anchor="ctr">
                    <a:lnL w="6350" cap="flat" cmpd="sng" algn="ctr">
                      <a:solidFill>
                        <a:scrgbClr r="0" g="0" b="0"/>
                      </a:solidFill>
                      <a:prstDash val="solid"/>
                      <a:round/>
                      <a:headEnd type="none" w="med" len="med"/>
                      <a:tailEnd type="none" w="med" len="med"/>
                    </a:lnL>
                    <a:lnR w="6350" cap="flat" cmpd="sng" algn="ctr">
                      <a:solidFill>
                        <a:scrgbClr r="0" g="0" b="0"/>
                      </a:solidFill>
                      <a:prstDash val="solid"/>
                      <a:round/>
                      <a:headEnd type="none" w="med" len="med"/>
                      <a:tailEnd type="none" w="med" len="med"/>
                    </a:lnR>
                    <a:lnT w="6350" cap="flat" cmpd="sng" algn="ctr">
                      <a:solidFill>
                        <a:scrgbClr r="0" g="0" b="0"/>
                      </a:solidFill>
                      <a:prstDash val="solid"/>
                      <a:round/>
                      <a:headEnd type="none" w="med" len="med"/>
                      <a:tailEnd type="none" w="med" len="med"/>
                    </a:lnT>
                    <a:lnB w="6350" cap="flat" cmpd="sng" algn="ctr">
                      <a:solidFill>
                        <a:scrgbClr r="0" g="0" b="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47674">
                <a:tc gridSpan="5">
                  <a:txBody>
                    <a:bodyPr/>
                    <a:lstStyle/>
                    <a:p>
                      <a:pPr marL="0" marR="0">
                        <a:spcBef>
                          <a:spcPts val="0"/>
                        </a:spcBef>
                        <a:spcAft>
                          <a:spcPts val="0"/>
                        </a:spcAft>
                      </a:pPr>
                      <a:r>
                        <a:rPr lang="en-US" sz="900" b="1" dirty="0">
                          <a:effectLst/>
                          <a:latin typeface="Arial"/>
                          <a:ea typeface="Times New Roman" panose="02020603050405020304" pitchFamily="18" charset="0"/>
                          <a:cs typeface="Arial"/>
                        </a:rPr>
                        <a:t>Learning Objectives:  </a:t>
                      </a:r>
                      <a:endParaRPr lang="en-US" sz="900" dirty="0">
                        <a:effectLst/>
                        <a:latin typeface="Arial"/>
                        <a:ea typeface="Times New Roman" panose="02020603050405020304" pitchFamily="18" charset="0"/>
                        <a:cs typeface="Arial"/>
                      </a:endParaRPr>
                    </a:p>
                    <a:p>
                      <a:pPr marL="342900" marR="0" lvl="0" indent="-342900">
                        <a:spcBef>
                          <a:spcPts val="0"/>
                        </a:spcBef>
                        <a:spcAft>
                          <a:spcPts val="0"/>
                        </a:spcAft>
                        <a:buFont typeface="+mj-lt"/>
                        <a:buAutoNum type="arabicPeriod"/>
                      </a:pPr>
                      <a:r>
                        <a:rPr lang="en-US" sz="900" b="1" dirty="0">
                          <a:effectLst/>
                          <a:latin typeface="Arial"/>
                          <a:ea typeface="Times New Roman" panose="02020603050405020304" pitchFamily="18" charset="0"/>
                          <a:cs typeface="Arial"/>
                        </a:rPr>
                        <a:t>Apply generally accepted accounting principles to the sales and collection process.</a:t>
                      </a:r>
                      <a:endParaRPr lang="en-US" sz="900" dirty="0">
                        <a:effectLst/>
                        <a:latin typeface="Arial"/>
                        <a:ea typeface="Times New Roman" panose="02020603050405020304" pitchFamily="18" charset="0"/>
                        <a:cs typeface="Arial"/>
                      </a:endParaRPr>
                    </a:p>
                    <a:p>
                      <a:pPr marL="342900" marR="0" lvl="0" indent="-342900">
                        <a:spcBef>
                          <a:spcPts val="0"/>
                        </a:spcBef>
                        <a:spcAft>
                          <a:spcPts val="0"/>
                        </a:spcAft>
                        <a:buFont typeface="+mj-lt"/>
                        <a:buAutoNum type="arabicPeriod"/>
                      </a:pPr>
                      <a:r>
                        <a:rPr lang="en-US" sz="900" b="1" dirty="0">
                          <a:effectLst/>
                          <a:latin typeface="Arial"/>
                          <a:ea typeface="Times New Roman" panose="02020603050405020304" pitchFamily="18" charset="0"/>
                          <a:cs typeface="Arial"/>
                        </a:rPr>
                        <a:t>Apply generally accepted accounting principles to the inventory and cost of goods sold.  </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5491">
                <a:tc gridSpan="2">
                  <a:txBody>
                    <a:bodyPr/>
                    <a:lstStyle/>
                    <a:p>
                      <a:pPr marL="7620" marR="0">
                        <a:spcBef>
                          <a:spcPts val="0"/>
                        </a:spcBef>
                        <a:spcAft>
                          <a:spcPts val="0"/>
                        </a:spcAft>
                        <a:tabLst>
                          <a:tab pos="1531620" algn="ctr"/>
                        </a:tabLst>
                      </a:pPr>
                      <a:r>
                        <a:rPr lang="en-US" sz="900" b="1" dirty="0">
                          <a:effectLst/>
                          <a:latin typeface="Arial"/>
                          <a:ea typeface="Times New Roman" panose="02020603050405020304" pitchFamily="18" charset="0"/>
                          <a:cs typeface="Arial"/>
                        </a:rPr>
                        <a:t>Student Outcomes</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a:txBody>
                    <a:bodyPr/>
                    <a:lstStyle/>
                    <a:p>
                      <a:pPr marL="0" marR="0">
                        <a:spcBef>
                          <a:spcPts val="0"/>
                        </a:spcBef>
                        <a:spcAft>
                          <a:spcPts val="0"/>
                        </a:spcAft>
                      </a:pPr>
                      <a:r>
                        <a:rPr lang="en-US" sz="900" b="1" dirty="0">
                          <a:effectLst/>
                          <a:latin typeface="Arial"/>
                          <a:ea typeface="Times New Roman" panose="02020603050405020304" pitchFamily="18" charset="0"/>
                          <a:cs typeface="Arial"/>
                        </a:rPr>
                        <a:t>Topic*</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gridSpan="2">
                  <a:txBody>
                    <a:bodyPr/>
                    <a:lstStyle/>
                    <a:p>
                      <a:pPr marL="0" marR="26035">
                        <a:spcBef>
                          <a:spcPts val="0"/>
                        </a:spcBef>
                        <a:spcAft>
                          <a:spcPts val="0"/>
                        </a:spcAft>
                      </a:pPr>
                      <a:r>
                        <a:rPr lang="en-US" sz="900" b="1" dirty="0" err="1">
                          <a:effectLst/>
                          <a:latin typeface="Arial"/>
                          <a:ea typeface="Times New Roman" panose="02020603050405020304" pitchFamily="18" charset="0"/>
                          <a:cs typeface="Arial"/>
                        </a:rPr>
                        <a:t>Ch</a:t>
                      </a:r>
                      <a:r>
                        <a:rPr lang="en-US" sz="900" b="1" dirty="0">
                          <a:effectLst/>
                          <a:latin typeface="Arial"/>
                          <a:ea typeface="Times New Roman" panose="02020603050405020304" pitchFamily="18" charset="0"/>
                          <a:cs typeface="Arial"/>
                        </a:rPr>
                        <a:t> &amp; Time</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r>
              <a:tr h="225491">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4.1</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Describe the criteria used to determine revenue recognition.</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gridSpan="2">
                  <a:txBody>
                    <a:bodyPr/>
                    <a:lstStyle/>
                    <a:p>
                      <a:pPr marL="0" marR="0">
                        <a:spcBef>
                          <a:spcPts val="0"/>
                        </a:spcBef>
                        <a:spcAft>
                          <a:spcPts val="0"/>
                        </a:spcAft>
                      </a:pPr>
                      <a:r>
                        <a:rPr lang="en-US" sz="900" dirty="0" err="1">
                          <a:effectLst/>
                          <a:latin typeface="Arial"/>
                          <a:ea typeface="Times New Roman" panose="02020603050405020304" pitchFamily="18" charset="0"/>
                          <a:cs typeface="Arial"/>
                        </a:rPr>
                        <a:t>Ch</a:t>
                      </a:r>
                      <a:r>
                        <a:rPr lang="en-US" sz="900" dirty="0">
                          <a:effectLst/>
                          <a:latin typeface="Arial"/>
                          <a:ea typeface="Times New Roman" panose="02020603050405020304" pitchFamily="18" charset="0"/>
                          <a:cs typeface="Arial"/>
                        </a:rPr>
                        <a:t> 10 </a:t>
                      </a:r>
                    </a:p>
                    <a:p>
                      <a:pPr marL="0" marR="0">
                        <a:spcBef>
                          <a:spcPts val="0"/>
                        </a:spcBef>
                        <a:spcAft>
                          <a:spcPts val="0"/>
                        </a:spcAft>
                      </a:pPr>
                      <a:r>
                        <a:rPr lang="en-US" sz="900" dirty="0" smtClean="0">
                          <a:effectLst/>
                          <a:latin typeface="Arial"/>
                          <a:ea typeface="Times New Roman" panose="02020603050405020304" pitchFamily="18" charset="0"/>
                          <a:cs typeface="Arial"/>
                        </a:rPr>
                        <a:t>6 </a:t>
                      </a:r>
                      <a:r>
                        <a:rPr lang="en-US" sz="900" dirty="0">
                          <a:effectLst/>
                          <a:latin typeface="Arial"/>
                          <a:ea typeface="Times New Roman" panose="02020603050405020304" pitchFamily="18" charset="0"/>
                          <a:cs typeface="Arial"/>
                        </a:rPr>
                        <a:t>hours </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hMerge="1">
                  <a:txBody>
                    <a:bodyPr/>
                    <a:lstStyle/>
                    <a:p>
                      <a:endParaRPr lang="en-US"/>
                    </a:p>
                  </a:txBody>
                  <a:tcPr/>
                </a:tc>
              </a:tr>
              <a:tr h="182558">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4.2</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7620" marR="0">
                        <a:spcBef>
                          <a:spcPts val="0"/>
                        </a:spcBef>
                        <a:spcAft>
                          <a:spcPts val="0"/>
                        </a:spcAft>
                      </a:pPr>
                      <a:r>
                        <a:rPr lang="en-US" sz="900" dirty="0">
                          <a:effectLst/>
                          <a:latin typeface="Arial"/>
                          <a:ea typeface="Times New Roman" panose="02020603050405020304" pitchFamily="18" charset="0"/>
                          <a:cs typeface="Arial"/>
                        </a:rPr>
                        <a:t>Record revenue-related transactions.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547674">
                <a:tc>
                  <a:txBody>
                    <a:bodyPr/>
                    <a:lstStyle/>
                    <a:p>
                      <a:pPr marL="0" marR="0">
                        <a:spcBef>
                          <a:spcPts val="0"/>
                        </a:spcBef>
                        <a:spcAft>
                          <a:spcPts val="0"/>
                        </a:spcAft>
                      </a:pPr>
                      <a:r>
                        <a:rPr lang="en-US" sz="900">
                          <a:effectLst/>
                          <a:latin typeface="Arial"/>
                          <a:ea typeface="Times New Roman" panose="02020603050405020304" pitchFamily="18" charset="0"/>
                          <a:cs typeface="Arial"/>
                        </a:rPr>
                        <a:t>4.3</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7620" marR="0">
                        <a:spcBef>
                          <a:spcPts val="0"/>
                        </a:spcBef>
                        <a:spcAft>
                          <a:spcPts val="0"/>
                        </a:spcAft>
                      </a:pPr>
                      <a:r>
                        <a:rPr lang="en-US" sz="900" dirty="0">
                          <a:effectLst/>
                          <a:latin typeface="Arial"/>
                          <a:ea typeface="Times New Roman" panose="02020603050405020304" pitchFamily="18" charset="0"/>
                          <a:cs typeface="Arial"/>
                        </a:rPr>
                        <a:t>Explain the accounting methods used to determine the value of accounts receivable to be reported on the balance sheet and describe the effect on the income statement.</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65116">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4.4</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22225" marR="0">
                        <a:spcBef>
                          <a:spcPts val="0"/>
                        </a:spcBef>
                        <a:spcAft>
                          <a:spcPts val="0"/>
                        </a:spcAft>
                      </a:pPr>
                      <a:r>
                        <a:rPr lang="en-US" sz="900">
                          <a:effectLst/>
                          <a:latin typeface="Arial"/>
                          <a:ea typeface="Times New Roman" panose="02020603050405020304" pitchFamily="18" charset="0"/>
                          <a:cs typeface="Arial"/>
                        </a:rPr>
                        <a:t>Record transactions for accounts receivable, including uncollectible accounts, write-offs, and recoveries.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65116">
                <a:tc>
                  <a:txBody>
                    <a:bodyPr/>
                    <a:lstStyle/>
                    <a:p>
                      <a:pPr marL="0" marR="0">
                        <a:spcBef>
                          <a:spcPts val="0"/>
                        </a:spcBef>
                        <a:spcAft>
                          <a:spcPts val="0"/>
                        </a:spcAft>
                      </a:pPr>
                      <a:r>
                        <a:rPr lang="en-US" sz="900">
                          <a:effectLst/>
                          <a:latin typeface="Arial"/>
                          <a:ea typeface="Times New Roman" panose="02020603050405020304" pitchFamily="18" charset="0"/>
                          <a:cs typeface="Arial"/>
                        </a:rPr>
                        <a:t>4.5</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7620" marR="0">
                        <a:spcBef>
                          <a:spcPts val="0"/>
                        </a:spcBef>
                        <a:spcAft>
                          <a:spcPts val="0"/>
                        </a:spcAft>
                      </a:pPr>
                      <a:r>
                        <a:rPr lang="en-US" sz="900" dirty="0">
                          <a:effectLst/>
                          <a:latin typeface="Arial"/>
                          <a:ea typeface="Times New Roman" panose="02020603050405020304" pitchFamily="18" charset="0"/>
                          <a:cs typeface="Arial"/>
                        </a:rPr>
                        <a:t>Identify and describe the cost flow assumptions for inventory and explain the impact on the balance sheet and income statement.</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65116">
                <a:tc>
                  <a:txBody>
                    <a:bodyPr/>
                    <a:lstStyle/>
                    <a:p>
                      <a:pPr marL="0" marR="0">
                        <a:spcBef>
                          <a:spcPts val="0"/>
                        </a:spcBef>
                        <a:spcAft>
                          <a:spcPts val="0"/>
                        </a:spcAft>
                      </a:pPr>
                      <a:r>
                        <a:rPr lang="en-US" sz="900">
                          <a:effectLst/>
                          <a:latin typeface="Arial"/>
                          <a:ea typeface="Times New Roman" panose="02020603050405020304" pitchFamily="18" charset="0"/>
                          <a:cs typeface="Arial"/>
                        </a:rPr>
                        <a:t>4.6</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22225" marR="0">
                        <a:spcBef>
                          <a:spcPts val="0"/>
                        </a:spcBef>
                        <a:spcAft>
                          <a:spcPts val="0"/>
                        </a:spcAft>
                      </a:pPr>
                      <a:r>
                        <a:rPr lang="en-US" sz="900">
                          <a:effectLst/>
                          <a:latin typeface="Arial"/>
                          <a:ea typeface="Times New Roman" panose="02020603050405020304" pitchFamily="18" charset="0"/>
                          <a:cs typeface="Arial"/>
                        </a:rPr>
                        <a:t>Calculate cost of goods sold and ending inventory using LIFO and FIFO inventory costing methods.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F</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65116">
                <a:tc>
                  <a:txBody>
                    <a:bodyPr/>
                    <a:lstStyle/>
                    <a:p>
                      <a:pPr marL="0" marR="0">
                        <a:spcBef>
                          <a:spcPts val="0"/>
                        </a:spcBef>
                        <a:spcAft>
                          <a:spcPts val="0"/>
                        </a:spcAft>
                      </a:pPr>
                      <a:r>
                        <a:rPr lang="en-US" sz="900">
                          <a:effectLst/>
                          <a:latin typeface="Arial"/>
                          <a:ea typeface="Times New Roman" panose="02020603050405020304" pitchFamily="18" charset="0"/>
                          <a:cs typeface="Arial"/>
                        </a:rPr>
                        <a:t>4.7</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Explain how inventory for a manufacturing business differs from inventory for a merchandising business.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gridSpan="2">
                  <a:txBody>
                    <a:bodyPr/>
                    <a:lstStyle/>
                    <a:p>
                      <a:pPr marL="0" marR="0">
                        <a:spcBef>
                          <a:spcPts val="0"/>
                        </a:spcBef>
                        <a:spcAft>
                          <a:spcPts val="0"/>
                        </a:spcAft>
                      </a:pPr>
                      <a:r>
                        <a:rPr lang="en-US" sz="900" dirty="0" err="1">
                          <a:effectLst/>
                          <a:latin typeface="Arial"/>
                          <a:ea typeface="Times New Roman" panose="02020603050405020304" pitchFamily="18" charset="0"/>
                          <a:cs typeface="Arial"/>
                        </a:rPr>
                        <a:t>Ch</a:t>
                      </a:r>
                      <a:r>
                        <a:rPr lang="en-US" sz="900" dirty="0">
                          <a:effectLst/>
                          <a:latin typeface="Arial"/>
                          <a:ea typeface="Times New Roman" panose="02020603050405020304" pitchFamily="18" charset="0"/>
                          <a:cs typeface="Arial"/>
                        </a:rPr>
                        <a:t> </a:t>
                      </a:r>
                      <a:r>
                        <a:rPr lang="en-US" sz="900" dirty="0" smtClean="0">
                          <a:effectLst/>
                          <a:latin typeface="Arial"/>
                          <a:ea typeface="Times New Roman" panose="02020603050405020304" pitchFamily="18" charset="0"/>
                          <a:cs typeface="Arial"/>
                        </a:rPr>
                        <a:t>9</a:t>
                      </a:r>
                      <a:br>
                        <a:rPr lang="en-US" sz="900" dirty="0" smtClean="0">
                          <a:effectLst/>
                          <a:latin typeface="Arial"/>
                          <a:ea typeface="Times New Roman" panose="02020603050405020304" pitchFamily="18" charset="0"/>
                          <a:cs typeface="Arial"/>
                        </a:rPr>
                      </a:br>
                      <a:r>
                        <a:rPr lang="en-US" sz="900" dirty="0" smtClean="0">
                          <a:effectLst/>
                          <a:latin typeface="Arial"/>
                          <a:ea typeface="Times New Roman" panose="02020603050405020304" pitchFamily="18" charset="0"/>
                          <a:cs typeface="Arial"/>
                        </a:rPr>
                        <a:t>4 </a:t>
                      </a:r>
                      <a:r>
                        <a:rPr lang="en-US" sz="900" dirty="0">
                          <a:effectLst/>
                          <a:latin typeface="Arial"/>
                          <a:ea typeface="Times New Roman" panose="02020603050405020304" pitchFamily="18" charset="0"/>
                          <a:cs typeface="Arial"/>
                        </a:rPr>
                        <a:t>hours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hMerge="1">
                  <a:txBody>
                    <a:bodyPr/>
                    <a:lstStyle/>
                    <a:p>
                      <a:endParaRPr lang="en-US"/>
                    </a:p>
                  </a:txBody>
                  <a:tcPr/>
                </a:tc>
              </a:tr>
              <a:tr h="328603">
                <a:tc>
                  <a:txBody>
                    <a:bodyPr/>
                    <a:lstStyle/>
                    <a:p>
                      <a:pPr marL="0" marR="0">
                        <a:spcBef>
                          <a:spcPts val="0"/>
                        </a:spcBef>
                        <a:spcAft>
                          <a:spcPts val="0"/>
                        </a:spcAft>
                      </a:pPr>
                      <a:r>
                        <a:rPr lang="en-US" sz="900">
                          <a:effectLst/>
                          <a:latin typeface="Arial"/>
                          <a:ea typeface="Times New Roman" panose="02020603050405020304" pitchFamily="18" charset="0"/>
                          <a:cs typeface="Arial"/>
                        </a:rPr>
                        <a:t>4.8</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200"/>
                        </a:spcBef>
                        <a:spcAft>
                          <a:spcPts val="200"/>
                        </a:spcAft>
                      </a:pPr>
                      <a:r>
                        <a:rPr lang="en-US" sz="900" dirty="0">
                          <a:effectLst/>
                          <a:latin typeface="Arial"/>
                          <a:ea typeface="Times New Roman" panose="02020603050405020304" pitchFamily="18" charset="0"/>
                          <a:cs typeface="Arial"/>
                        </a:rPr>
                        <a:t>Explain how an activity-based costing system operates, including the identification of activity cost pools, and the selection of cost drivers.</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28603">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4.9</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200"/>
                        </a:spcBef>
                        <a:spcAft>
                          <a:spcPts val="200"/>
                        </a:spcAft>
                      </a:pPr>
                      <a:r>
                        <a:rPr lang="en-US" sz="900">
                          <a:effectLst/>
                          <a:latin typeface="Arial"/>
                          <a:ea typeface="Times New Roman" panose="02020603050405020304" pitchFamily="18" charset="0"/>
                          <a:cs typeface="Arial"/>
                        </a:rPr>
                        <a:t>Explain the flow of costs through the manufacturing accounts used in product costing.</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28603">
                <a:tc>
                  <a:txBody>
                    <a:bodyPr/>
                    <a:lstStyle/>
                    <a:p>
                      <a:pPr marL="0" marR="0">
                        <a:spcBef>
                          <a:spcPts val="0"/>
                        </a:spcBef>
                        <a:spcAft>
                          <a:spcPts val="0"/>
                        </a:spcAft>
                      </a:pPr>
                      <a:r>
                        <a:rPr lang="en-US" sz="900">
                          <a:effectLst/>
                          <a:latin typeface="Arial"/>
                          <a:ea typeface="Times New Roman" panose="02020603050405020304" pitchFamily="18" charset="0"/>
                          <a:cs typeface="Arial"/>
                        </a:rPr>
                        <a:t>4.10</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900" dirty="0">
                          <a:effectLst/>
                          <a:latin typeface="Arial"/>
                          <a:ea typeface="Times New Roman" panose="02020603050405020304" pitchFamily="18" charset="0"/>
                          <a:cs typeface="Arial"/>
                        </a:rPr>
                        <a:t>Compute a predetermined overhead rate, and explain its use in job-order costing.</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182558">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4.11</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Determine whether manufacturing overhead is over/under-applied.</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28603">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4.12</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200"/>
                        </a:spcBef>
                        <a:spcAft>
                          <a:spcPts val="200"/>
                        </a:spcAft>
                      </a:pPr>
                      <a:r>
                        <a:rPr lang="en-US" sz="900">
                          <a:effectLst/>
                          <a:latin typeface="Arial"/>
                          <a:ea typeface="Times New Roman" panose="02020603050405020304" pitchFamily="18" charset="0"/>
                          <a:cs typeface="Arial"/>
                        </a:rPr>
                        <a:t>Prepare journal entries to record the costs of direct material, direct labor, and manufacturing overhead in a job-order costing system. </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328603">
                <a:tc>
                  <a:txBody>
                    <a:bodyPr/>
                    <a:lstStyle/>
                    <a:p>
                      <a:pPr marL="0" marR="0">
                        <a:spcBef>
                          <a:spcPts val="0"/>
                        </a:spcBef>
                        <a:spcAft>
                          <a:spcPts val="0"/>
                        </a:spcAft>
                      </a:pPr>
                      <a:r>
                        <a:rPr lang="en-US" sz="900" dirty="0">
                          <a:effectLst/>
                          <a:latin typeface="Arial"/>
                          <a:ea typeface="Times New Roman" panose="02020603050405020304" pitchFamily="18" charset="0"/>
                          <a:cs typeface="Arial"/>
                        </a:rPr>
                        <a:t>4.12</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spcBef>
                          <a:spcPts val="200"/>
                        </a:spcBef>
                        <a:spcAft>
                          <a:spcPts val="200"/>
                        </a:spcAft>
                      </a:pPr>
                      <a:r>
                        <a:rPr lang="en-US" sz="900">
                          <a:effectLst/>
                          <a:latin typeface="Arial"/>
                          <a:ea typeface="Times New Roman" panose="02020603050405020304" pitchFamily="18" charset="0"/>
                          <a:cs typeface="Arial"/>
                        </a:rPr>
                        <a:t>Prepare a schedule of cost of goods manufactured, a schedule of cost of goods sold, and an income statement for a manufacturer.</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a:ea typeface="Times New Roman" panose="02020603050405020304" pitchFamily="18" charset="0"/>
                          <a:cs typeface="Arial"/>
                        </a:rPr>
                        <a:t>M</a:t>
                      </a: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r>
              <a:tr h="182558">
                <a:tc>
                  <a:txBody>
                    <a:bodyPr/>
                    <a:lstStyle/>
                    <a:p>
                      <a:pPr marL="0" marR="0" algn="r">
                        <a:spcBef>
                          <a:spcPts val="0"/>
                        </a:spcBef>
                        <a:spcAft>
                          <a:spcPts val="0"/>
                        </a:spcAft>
                      </a:pPr>
                      <a:r>
                        <a:rPr lang="en-US" sz="900" b="1" dirty="0">
                          <a:effectLst/>
                          <a:latin typeface="Arial"/>
                          <a:ea typeface="Times New Roman" panose="02020603050405020304" pitchFamily="18" charset="0"/>
                          <a:cs typeface="Arial"/>
                        </a:rPr>
                        <a:t> </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gridSpan="3">
                  <a:txBody>
                    <a:bodyPr/>
                    <a:lstStyle/>
                    <a:p>
                      <a:pPr marL="0" marR="0" algn="r">
                        <a:spcBef>
                          <a:spcPts val="0"/>
                        </a:spcBef>
                        <a:spcAft>
                          <a:spcPts val="0"/>
                        </a:spcAft>
                      </a:pPr>
                      <a:r>
                        <a:rPr lang="en-US" sz="900" b="1" dirty="0">
                          <a:effectLst/>
                          <a:latin typeface="Arial"/>
                          <a:ea typeface="Times New Roman" panose="02020603050405020304" pitchFamily="18" charset="0"/>
                          <a:cs typeface="Arial"/>
                        </a:rPr>
                        <a:t>Module 4 Total Hours</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hMerge="1">
                  <a:txBody>
                    <a:bodyPr/>
                    <a:lstStyle/>
                    <a:p>
                      <a:endParaRPr lang="en-US"/>
                    </a:p>
                  </a:txBody>
                  <a:tcPr/>
                </a:tc>
                <a:tc>
                  <a:txBody>
                    <a:bodyPr/>
                    <a:lstStyle/>
                    <a:p>
                      <a:pPr marL="0" marR="0">
                        <a:spcBef>
                          <a:spcPts val="0"/>
                        </a:spcBef>
                        <a:spcAft>
                          <a:spcPts val="0"/>
                        </a:spcAft>
                      </a:pPr>
                      <a:r>
                        <a:rPr lang="en-US" sz="900" b="1" dirty="0">
                          <a:effectLst/>
                          <a:latin typeface="Arial"/>
                          <a:ea typeface="Times New Roman" panose="02020603050405020304" pitchFamily="18" charset="0"/>
                          <a:cs typeface="Arial"/>
                        </a:rPr>
                        <a:t>10 Hours</a:t>
                      </a:r>
                      <a:endParaRPr lang="en-US" sz="900" dirty="0">
                        <a:effectLst/>
                        <a:latin typeface="Arial"/>
                        <a:ea typeface="Times New Roman" panose="02020603050405020304" pitchFamily="18" charset="0"/>
                        <a:cs typeface="Arial"/>
                      </a:endParaRPr>
                    </a:p>
                  </a:txBody>
                  <a:tcPr marL="55245" marR="552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bl>
          </a:graphicData>
        </a:graphic>
      </p:graphicFrame>
    </p:spTree>
    <p:extLst>
      <p:ext uri="{BB962C8B-B14F-4D97-AF65-F5344CB8AC3E}">
        <p14:creationId xmlns:p14="http://schemas.microsoft.com/office/powerpoint/2010/main" val="38494995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Chapter 10 Overview</a:t>
            </a:r>
            <a:endParaRPr lang="en-US" dirty="0">
              <a:latin typeface="Arial" charset="0"/>
            </a:endParaRPr>
          </a:p>
        </p:txBody>
      </p:sp>
      <p:sp>
        <p:nvSpPr>
          <p:cNvPr id="9" name="Rectangle 3"/>
          <p:cNvSpPr>
            <a:spLocks noGrp="1" noChangeArrowheads="1"/>
          </p:cNvSpPr>
          <p:nvPr>
            <p:ph idx="1"/>
          </p:nvPr>
        </p:nvSpPr>
        <p:spPr>
          <a:xfrm>
            <a:off x="1447800" y="1066800"/>
            <a:ext cx="6248400" cy="5410200"/>
          </a:xfrm>
        </p:spPr>
        <p:txBody>
          <a:bodyPr anchor="ctr"/>
          <a:lstStyle/>
          <a:p>
            <a:r>
              <a:rPr lang="en-US" sz="1800" dirty="0"/>
              <a:t>Revenue Process Activities</a:t>
            </a:r>
          </a:p>
          <a:p>
            <a:pPr lvl="1"/>
            <a:r>
              <a:rPr lang="en-US" sz="1800" dirty="0"/>
              <a:t>Accrual basis</a:t>
            </a:r>
          </a:p>
          <a:p>
            <a:pPr lvl="1"/>
            <a:r>
              <a:rPr lang="en-US" sz="1800" dirty="0"/>
              <a:t>Uncollectible accounts</a:t>
            </a:r>
          </a:p>
          <a:p>
            <a:pPr lvl="1"/>
            <a:r>
              <a:rPr lang="en-US" sz="1800" dirty="0"/>
              <a:t>Cost of goods sold</a:t>
            </a:r>
          </a:p>
          <a:p>
            <a:pPr lvl="2"/>
            <a:r>
              <a:rPr lang="en-US" sz="1800" dirty="0" err="1"/>
              <a:t>Fifo</a:t>
            </a:r>
            <a:endParaRPr lang="en-US" sz="1800" dirty="0"/>
          </a:p>
          <a:p>
            <a:pPr lvl="2"/>
            <a:r>
              <a:rPr lang="en-US" sz="1800" dirty="0" err="1"/>
              <a:t>Lifo</a:t>
            </a:r>
            <a:endParaRPr lang="en-US" sz="1800" dirty="0"/>
          </a:p>
          <a:p>
            <a:r>
              <a:rPr lang="en-US" sz="1800" dirty="0"/>
              <a:t>Revenue Process and Financial Statements</a:t>
            </a:r>
          </a:p>
        </p:txBody>
      </p:sp>
    </p:spTree>
    <p:extLst>
      <p:ext uri="{BB962C8B-B14F-4D97-AF65-F5344CB8AC3E}">
        <p14:creationId xmlns:p14="http://schemas.microsoft.com/office/powerpoint/2010/main" val="415159064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371600" y="1524000"/>
            <a:ext cx="6553200" cy="498598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r>
              <a:rPr lang="en-US" b="1" dirty="0">
                <a:latin typeface="Arial"/>
                <a:cs typeface="Arial"/>
              </a:rPr>
              <a:t>When are revenues recognized?</a:t>
            </a:r>
          </a:p>
          <a:p>
            <a:pPr marL="742950" lvl="1" indent="-285750">
              <a:buFont typeface="Arial"/>
              <a:buChar char="•"/>
            </a:pPr>
            <a:r>
              <a:rPr lang="en-US" dirty="0">
                <a:latin typeface="Arial"/>
                <a:cs typeface="Arial"/>
              </a:rPr>
              <a:t>Revenues are recognized when earned (we have performed) regardless of when cash is paid.</a:t>
            </a:r>
          </a:p>
          <a:p>
            <a:endParaRPr lang="en-US" dirty="0">
              <a:latin typeface="Arial"/>
              <a:cs typeface="Arial"/>
            </a:endParaRPr>
          </a:p>
          <a:p>
            <a:r>
              <a:rPr lang="en-US" b="1" dirty="0">
                <a:latin typeface="Arial"/>
                <a:cs typeface="Arial"/>
              </a:rPr>
              <a:t>What are the revenue accounts used to record revenue process activities</a:t>
            </a:r>
            <a:r>
              <a:rPr lang="en-US" b="1" dirty="0" smtClean="0">
                <a:latin typeface="Arial"/>
                <a:cs typeface="Arial"/>
              </a:rPr>
              <a:t>?</a:t>
            </a:r>
            <a:endParaRPr lang="en-US" dirty="0">
              <a:latin typeface="Arial"/>
              <a:cs typeface="Arial"/>
            </a:endParaRPr>
          </a:p>
          <a:p>
            <a:pPr marL="742950" lvl="1" indent="-285750">
              <a:buFont typeface="Arial"/>
              <a:buChar char="•"/>
            </a:pPr>
            <a:r>
              <a:rPr lang="en-US" dirty="0">
                <a:latin typeface="Arial"/>
                <a:cs typeface="Arial"/>
              </a:rPr>
              <a:t>Sales—revenues earned (gross price)</a:t>
            </a:r>
          </a:p>
          <a:p>
            <a:pPr marL="742950" lvl="1" indent="-285750">
              <a:buFont typeface="Arial"/>
              <a:buChar char="•"/>
            </a:pPr>
            <a:r>
              <a:rPr lang="en-US" dirty="0">
                <a:latin typeface="Arial"/>
                <a:cs typeface="Arial"/>
              </a:rPr>
              <a:t>Sales returns and allowances—gross price of merchandise returned or allowances given to the buyer</a:t>
            </a:r>
          </a:p>
          <a:p>
            <a:pPr marL="742950" lvl="1" indent="-285750">
              <a:buFont typeface="Arial"/>
              <a:buChar char="•"/>
            </a:pPr>
            <a:r>
              <a:rPr lang="en-US" dirty="0">
                <a:latin typeface="Arial"/>
                <a:cs typeface="Arial"/>
              </a:rPr>
              <a:t>Sales discount—amount of cash discounts granted to </a:t>
            </a:r>
            <a:r>
              <a:rPr lang="en-US" dirty="0" smtClean="0">
                <a:latin typeface="Arial"/>
                <a:cs typeface="Arial"/>
              </a:rPr>
              <a:t>customers</a:t>
            </a:r>
          </a:p>
          <a:p>
            <a:pPr marL="742950" lvl="1" indent="-285750">
              <a:buFont typeface="Arial"/>
              <a:buChar char="•"/>
            </a:pPr>
            <a:endParaRPr lang="en-US" dirty="0">
              <a:latin typeface="Arial"/>
              <a:cs typeface="Arial"/>
            </a:endParaRPr>
          </a:p>
          <a:p>
            <a:r>
              <a:rPr lang="en-US" b="1" dirty="0" smtClean="0">
                <a:latin typeface="Arial"/>
                <a:cs typeface="Arial"/>
              </a:rPr>
              <a:t>Other accounts from revenue process</a:t>
            </a:r>
          </a:p>
          <a:p>
            <a:pPr marL="742950" lvl="1" indent="-285750">
              <a:buFont typeface="Arial"/>
              <a:buChar char="•"/>
            </a:pPr>
            <a:r>
              <a:rPr lang="en-US" dirty="0">
                <a:latin typeface="Arial"/>
                <a:cs typeface="Arial"/>
              </a:rPr>
              <a:t>U</a:t>
            </a:r>
            <a:r>
              <a:rPr lang="en-US" dirty="0" smtClean="0">
                <a:latin typeface="Arial"/>
                <a:cs typeface="Arial"/>
              </a:rPr>
              <a:t>nearned revenue (liability)</a:t>
            </a:r>
          </a:p>
          <a:p>
            <a:pPr marL="742950" lvl="1" indent="-285750">
              <a:buFont typeface="Arial"/>
              <a:buChar char="•"/>
            </a:pPr>
            <a:r>
              <a:rPr lang="en-US" dirty="0" smtClean="0">
                <a:latin typeface="Arial"/>
                <a:cs typeface="Arial"/>
              </a:rPr>
              <a:t>Uncollectible Accounts Expense</a:t>
            </a:r>
          </a:p>
          <a:p>
            <a:pPr marL="742950" lvl="1" indent="-285750">
              <a:buFont typeface="Arial"/>
              <a:buChar char="•"/>
            </a:pPr>
            <a:r>
              <a:rPr lang="en-US" dirty="0" smtClean="0">
                <a:latin typeface="Arial"/>
                <a:cs typeface="Arial"/>
              </a:rPr>
              <a:t>Allowance for Uncollectible Accounts (contra asset)</a:t>
            </a:r>
            <a:endParaRPr lang="en-US" dirty="0">
              <a:latin typeface="Arial"/>
              <a:cs typeface="Arial"/>
            </a:endParaRPr>
          </a:p>
          <a:p>
            <a:endParaRPr lang="en-US" dirty="0">
              <a:latin typeface="Arial"/>
              <a:cs typeface="Arial"/>
            </a:endParaRPr>
          </a:p>
          <a:p>
            <a:endParaRPr lang="en-US" dirty="0">
              <a:latin typeface="Arial"/>
              <a:cs typeface="Arial"/>
            </a:endParaRPr>
          </a:p>
        </p:txBody>
      </p:sp>
      <p:sp>
        <p:nvSpPr>
          <p:cNvPr id="3" name="Title 1"/>
          <p:cNvSpPr>
            <a:spLocks noGrp="1"/>
          </p:cNvSpPr>
          <p:nvPr>
            <p:ph type="title"/>
          </p:nvPr>
        </p:nvSpPr>
        <p:spPr>
          <a:xfrm>
            <a:off x="457200" y="274638"/>
            <a:ext cx="8229600" cy="1143000"/>
          </a:xfrm>
        </p:spPr>
        <p:txBody>
          <a:bodyPr/>
          <a:lstStyle/>
          <a:p>
            <a:r>
              <a:rPr lang="en-US" dirty="0" smtClean="0">
                <a:latin typeface="Arial" charset="0"/>
              </a:rPr>
              <a:t>Revenue Process</a:t>
            </a:r>
            <a:endParaRPr lang="en-US" dirty="0">
              <a:latin typeface="Arial" charset="0"/>
            </a:endParaRPr>
          </a:p>
        </p:txBody>
      </p:sp>
    </p:spTree>
    <p:extLst>
      <p:ext uri="{BB962C8B-B14F-4D97-AF65-F5344CB8AC3E}">
        <p14:creationId xmlns:p14="http://schemas.microsoft.com/office/powerpoint/2010/main" val="31580985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371600" y="1752600"/>
            <a:ext cx="6553200" cy="387798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b="1" dirty="0" smtClean="0">
                <a:latin typeface="Arial"/>
                <a:cs typeface="Arial"/>
              </a:rPr>
              <a:t>FIFO</a:t>
            </a:r>
            <a:r>
              <a:rPr lang="en-US" dirty="0" smtClean="0">
                <a:latin typeface="Arial"/>
                <a:cs typeface="Arial"/>
              </a:rPr>
              <a:t> </a:t>
            </a:r>
            <a:r>
              <a:rPr lang="en-US" dirty="0">
                <a:latin typeface="Arial"/>
                <a:cs typeface="Arial"/>
              </a:rPr>
              <a:t>stands for first-in, first-out.  It means that the first costs recorded (first-in) are the first costs expensed to cost of goods sold (first-out).</a:t>
            </a:r>
            <a:br>
              <a:rPr lang="en-US" dirty="0">
                <a:latin typeface="Arial"/>
                <a:cs typeface="Arial"/>
              </a:rPr>
            </a:br>
            <a:endParaRPr lang="en-US" dirty="0">
              <a:latin typeface="Arial"/>
              <a:cs typeface="Arial"/>
            </a:endParaRPr>
          </a:p>
          <a:p>
            <a:pPr lvl="0"/>
            <a:r>
              <a:rPr lang="en-US" b="1" dirty="0">
                <a:latin typeface="Arial"/>
                <a:cs typeface="Arial"/>
              </a:rPr>
              <a:t>LIFO</a:t>
            </a:r>
            <a:r>
              <a:rPr lang="en-US" dirty="0">
                <a:latin typeface="Arial"/>
                <a:cs typeface="Arial"/>
              </a:rPr>
              <a:t> stands for last-in, first-out.  It means that the last costs recorded (last-in) are the first costs expensed to cost of goods sold (first-out).</a:t>
            </a:r>
            <a:br>
              <a:rPr lang="en-US" dirty="0">
                <a:latin typeface="Arial"/>
                <a:cs typeface="Arial"/>
              </a:rPr>
            </a:br>
            <a:endParaRPr lang="en-US" dirty="0">
              <a:latin typeface="Arial"/>
              <a:cs typeface="Arial"/>
            </a:endParaRPr>
          </a:p>
          <a:p>
            <a:pPr lvl="0"/>
            <a:r>
              <a:rPr lang="en-US" b="1" dirty="0">
                <a:latin typeface="Arial"/>
                <a:cs typeface="Arial"/>
              </a:rPr>
              <a:t>Do NOT confuse cost flows with product </a:t>
            </a:r>
            <a:r>
              <a:rPr lang="en-US" b="1" dirty="0" smtClean="0">
                <a:latin typeface="Arial"/>
                <a:cs typeface="Arial"/>
              </a:rPr>
              <a:t>flows</a:t>
            </a:r>
            <a:r>
              <a:rPr lang="en-US" dirty="0" smtClean="0">
                <a:latin typeface="Arial"/>
                <a:cs typeface="Arial"/>
              </a:rPr>
              <a:t>.</a:t>
            </a:r>
            <a:br>
              <a:rPr lang="en-US" dirty="0" smtClean="0">
                <a:latin typeface="Arial"/>
                <a:cs typeface="Arial"/>
              </a:rPr>
            </a:br>
            <a:r>
              <a:rPr lang="en-US" dirty="0" smtClean="0">
                <a:latin typeface="Arial"/>
                <a:cs typeface="Arial"/>
              </a:rPr>
              <a:t>A </a:t>
            </a:r>
            <a:r>
              <a:rPr lang="en-US" dirty="0">
                <a:latin typeface="Arial"/>
                <a:cs typeface="Arial"/>
              </a:rPr>
              <a:t>company that uses LIFO is not necessarily selling the latest items purchased; it is merely assigning the most recent costs incurred to expense.  This is a timing issue only.  If the company sells its entire inventory, FIFO and LIFO would be the same. </a:t>
            </a:r>
          </a:p>
          <a:p>
            <a:endParaRPr lang="en-US" dirty="0">
              <a:latin typeface="Arial"/>
              <a:cs typeface="Arial"/>
            </a:endParaRPr>
          </a:p>
        </p:txBody>
      </p:sp>
      <p:sp>
        <p:nvSpPr>
          <p:cNvPr id="3" name="Title 1"/>
          <p:cNvSpPr>
            <a:spLocks noGrp="1"/>
          </p:cNvSpPr>
          <p:nvPr>
            <p:ph type="title"/>
          </p:nvPr>
        </p:nvSpPr>
        <p:spPr>
          <a:xfrm>
            <a:off x="2057400" y="274638"/>
            <a:ext cx="5029200" cy="1143000"/>
          </a:xfrm>
        </p:spPr>
        <p:txBody>
          <a:bodyPr/>
          <a:lstStyle/>
          <a:p>
            <a:r>
              <a:rPr lang="en-US" dirty="0" smtClean="0">
                <a:latin typeface="Arial" charset="0"/>
              </a:rPr>
              <a:t>What do FIFO and LIFO stand for and how do they work?</a:t>
            </a:r>
            <a:endParaRPr lang="en-US" dirty="0">
              <a:latin typeface="Arial" charset="0"/>
            </a:endParaRPr>
          </a:p>
        </p:txBody>
      </p:sp>
    </p:spTree>
    <p:extLst>
      <p:ext uri="{BB962C8B-B14F-4D97-AF65-F5344CB8AC3E}">
        <p14:creationId xmlns:p14="http://schemas.microsoft.com/office/powerpoint/2010/main" val="243281485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371600" y="1752600"/>
            <a:ext cx="6553200" cy="249299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285750" lvl="0" indent="-285750">
              <a:buFont typeface="Arial"/>
              <a:buChar char="•"/>
            </a:pPr>
            <a:r>
              <a:rPr lang="en-US" dirty="0">
                <a:latin typeface="Arial"/>
                <a:cs typeface="Arial"/>
              </a:rPr>
              <a:t>It’s a cost of allowing charge accounts</a:t>
            </a:r>
            <a:r>
              <a:rPr lang="en-US" dirty="0" smtClean="0">
                <a:latin typeface="Arial"/>
                <a:cs typeface="Arial"/>
              </a:rPr>
              <a:t>.</a:t>
            </a:r>
            <a:br>
              <a:rPr lang="en-US" dirty="0" smtClean="0">
                <a:latin typeface="Arial"/>
                <a:cs typeface="Arial"/>
              </a:rPr>
            </a:br>
            <a:endParaRPr lang="en-US" dirty="0">
              <a:latin typeface="Arial"/>
              <a:cs typeface="Arial"/>
            </a:endParaRPr>
          </a:p>
          <a:p>
            <a:pPr marL="285750" lvl="0" indent="-285750">
              <a:buFont typeface="Arial"/>
              <a:buChar char="•"/>
            </a:pPr>
            <a:r>
              <a:rPr lang="en-US" dirty="0">
                <a:latin typeface="Arial"/>
                <a:cs typeface="Arial"/>
              </a:rPr>
              <a:t>Proper matching—we must match the cost (expense) of allowing charge accounts to the revenue earned from charge account sales in the same accounting period</a:t>
            </a:r>
            <a:r>
              <a:rPr lang="en-US" dirty="0" smtClean="0">
                <a:latin typeface="Arial"/>
                <a:cs typeface="Arial"/>
              </a:rPr>
              <a:t>.</a:t>
            </a:r>
            <a:br>
              <a:rPr lang="en-US" dirty="0" smtClean="0">
                <a:latin typeface="Arial"/>
                <a:cs typeface="Arial"/>
              </a:rPr>
            </a:br>
            <a:endParaRPr lang="en-US" dirty="0">
              <a:latin typeface="Arial"/>
              <a:cs typeface="Arial"/>
            </a:endParaRPr>
          </a:p>
          <a:p>
            <a:pPr marL="285750" lvl="0" indent="-285750">
              <a:buFont typeface="Arial"/>
              <a:buChar char="•"/>
            </a:pPr>
            <a:r>
              <a:rPr lang="en-US" dirty="0">
                <a:latin typeface="Arial"/>
                <a:cs typeface="Arial"/>
              </a:rPr>
              <a:t>Asset definition—if we believe that not all accounts receivables are collectible, then these amounts have no future value and, therefore, are not </a:t>
            </a:r>
            <a:r>
              <a:rPr lang="en-US" dirty="0" smtClean="0">
                <a:latin typeface="Arial"/>
                <a:cs typeface="Arial"/>
              </a:rPr>
              <a:t>assets</a:t>
            </a:r>
            <a:endParaRPr lang="en-US" dirty="0">
              <a:latin typeface="Arial"/>
              <a:cs typeface="Arial"/>
            </a:endParaRPr>
          </a:p>
        </p:txBody>
      </p:sp>
      <p:sp>
        <p:nvSpPr>
          <p:cNvPr id="3" name="Title 1"/>
          <p:cNvSpPr>
            <a:spLocks noGrp="1"/>
          </p:cNvSpPr>
          <p:nvPr>
            <p:ph type="title"/>
          </p:nvPr>
        </p:nvSpPr>
        <p:spPr>
          <a:xfrm>
            <a:off x="1600200" y="274638"/>
            <a:ext cx="5943600" cy="1143000"/>
          </a:xfrm>
        </p:spPr>
        <p:txBody>
          <a:bodyPr/>
          <a:lstStyle/>
          <a:p>
            <a:r>
              <a:rPr lang="en-US" dirty="0" smtClean="0">
                <a:latin typeface="Arial" charset="0"/>
              </a:rPr>
              <a:t>Why is it necessary to estimate uncollectible accounts?</a:t>
            </a:r>
            <a:endParaRPr lang="en-US" dirty="0">
              <a:latin typeface="Arial" charset="0"/>
            </a:endParaRPr>
          </a:p>
        </p:txBody>
      </p:sp>
    </p:spTree>
    <p:extLst>
      <p:ext uri="{BB962C8B-B14F-4D97-AF65-F5344CB8AC3E}">
        <p14:creationId xmlns:p14="http://schemas.microsoft.com/office/powerpoint/2010/main" val="17798930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Chapter 9 Overview</a:t>
            </a:r>
            <a:endParaRPr lang="en-US" dirty="0">
              <a:latin typeface="Arial" charset="0"/>
            </a:endParaRPr>
          </a:p>
        </p:txBody>
      </p:sp>
      <p:sp>
        <p:nvSpPr>
          <p:cNvPr id="9" name="Rectangle 3"/>
          <p:cNvSpPr>
            <a:spLocks noGrp="1" noChangeArrowheads="1"/>
          </p:cNvSpPr>
          <p:nvPr>
            <p:ph idx="1"/>
          </p:nvPr>
        </p:nvSpPr>
        <p:spPr>
          <a:xfrm>
            <a:off x="1447800" y="1066800"/>
            <a:ext cx="6248400" cy="5410200"/>
          </a:xfrm>
        </p:spPr>
        <p:txBody>
          <a:bodyPr anchor="ctr"/>
          <a:lstStyle/>
          <a:p>
            <a:r>
              <a:rPr lang="en-US" sz="1800" dirty="0"/>
              <a:t>Conversion process</a:t>
            </a:r>
          </a:p>
          <a:p>
            <a:r>
              <a:rPr lang="en-US" sz="1800" dirty="0"/>
              <a:t>Manufacturing costs</a:t>
            </a:r>
          </a:p>
          <a:p>
            <a:pPr lvl="1"/>
            <a:r>
              <a:rPr lang="en-US" sz="1800" dirty="0"/>
              <a:t>Direct Materials</a:t>
            </a:r>
          </a:p>
          <a:p>
            <a:pPr lvl="1"/>
            <a:r>
              <a:rPr lang="en-US" sz="1800" dirty="0"/>
              <a:t>Direct Labor</a:t>
            </a:r>
          </a:p>
          <a:p>
            <a:pPr lvl="1"/>
            <a:r>
              <a:rPr lang="en-US" sz="1800" dirty="0"/>
              <a:t>Manufacturing Overhead</a:t>
            </a:r>
          </a:p>
          <a:p>
            <a:r>
              <a:rPr lang="en-US" sz="1800" dirty="0"/>
              <a:t>Cost drivers used to estimate overhead for </a:t>
            </a:r>
          </a:p>
          <a:p>
            <a:pPr lvl="1"/>
            <a:r>
              <a:rPr lang="en-US" sz="1800" dirty="0"/>
              <a:t>Facility-sustaining</a:t>
            </a:r>
          </a:p>
          <a:p>
            <a:pPr lvl="1"/>
            <a:r>
              <a:rPr lang="en-US" sz="1800" dirty="0"/>
              <a:t>Product-sustaining</a:t>
            </a:r>
          </a:p>
          <a:p>
            <a:pPr lvl="1"/>
            <a:r>
              <a:rPr lang="en-US" sz="1800" dirty="0"/>
              <a:t>Batch-related</a:t>
            </a:r>
          </a:p>
          <a:p>
            <a:pPr lvl="1"/>
            <a:r>
              <a:rPr lang="en-US" sz="1800" dirty="0"/>
              <a:t>Unit-</a:t>
            </a:r>
            <a:r>
              <a:rPr lang="en-US" sz="1800" dirty="0" smtClean="0"/>
              <a:t>related</a:t>
            </a:r>
            <a:endParaRPr lang="en-US" sz="1800" dirty="0"/>
          </a:p>
        </p:txBody>
      </p:sp>
    </p:spTree>
    <p:extLst>
      <p:ext uri="{BB962C8B-B14F-4D97-AF65-F5344CB8AC3E}">
        <p14:creationId xmlns:p14="http://schemas.microsoft.com/office/powerpoint/2010/main" val="2596062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Chapter 9 </a:t>
            </a:r>
            <a:r>
              <a:rPr lang="mr-IN" dirty="0" smtClean="0">
                <a:latin typeface="Arial" charset="0"/>
              </a:rPr>
              <a:t>–</a:t>
            </a:r>
            <a:r>
              <a:rPr lang="en-US" dirty="0" smtClean="0">
                <a:latin typeface="Arial" charset="0"/>
              </a:rPr>
              <a:t> Conversion Process</a:t>
            </a:r>
            <a:endParaRPr lang="en-US" dirty="0">
              <a:latin typeface="Arial" charset="0"/>
            </a:endParaRPr>
          </a:p>
        </p:txBody>
      </p:sp>
      <p:sp>
        <p:nvSpPr>
          <p:cNvPr id="9" name="Rectangle 3"/>
          <p:cNvSpPr>
            <a:spLocks noGrp="1" noChangeArrowheads="1"/>
          </p:cNvSpPr>
          <p:nvPr>
            <p:ph idx="1"/>
          </p:nvPr>
        </p:nvSpPr>
        <p:spPr>
          <a:xfrm>
            <a:off x="1066800" y="1066800"/>
            <a:ext cx="6934200" cy="5029200"/>
          </a:xfrm>
        </p:spPr>
        <p:txBody>
          <a:bodyPr anchor="ctr"/>
          <a:lstStyle/>
          <a:p>
            <a:pPr marL="457200" lvl="1" indent="0" fontAlgn="base">
              <a:spcBef>
                <a:spcPct val="0"/>
              </a:spcBef>
              <a:spcAft>
                <a:spcPct val="0"/>
              </a:spcAft>
              <a:buNone/>
            </a:pPr>
            <a:r>
              <a:rPr lang="en-US" dirty="0">
                <a:latin typeface="Arial"/>
                <a:ea typeface="Calibri" pitchFamily="34" charset="0"/>
                <a:cs typeface="Arial"/>
              </a:rPr>
              <a:t>Conversion process is only involved in </a:t>
            </a:r>
            <a:r>
              <a:rPr lang="en-US" b="1" dirty="0">
                <a:latin typeface="Arial"/>
                <a:ea typeface="Calibri" pitchFamily="34" charset="0"/>
                <a:cs typeface="Arial"/>
              </a:rPr>
              <a:t>manufacturing</a:t>
            </a:r>
            <a:r>
              <a:rPr lang="en-US" dirty="0">
                <a:latin typeface="Arial"/>
                <a:ea typeface="Calibri" pitchFamily="34" charset="0"/>
                <a:cs typeface="Arial"/>
              </a:rPr>
              <a:t> businesses.</a:t>
            </a:r>
            <a:endParaRPr lang="en-US" dirty="0">
              <a:latin typeface="Arial"/>
              <a:cs typeface="Arial"/>
            </a:endParaRPr>
          </a:p>
          <a:p>
            <a:pPr lvl="1" eaLnBrk="0" fontAlgn="base" hangingPunct="0">
              <a:spcBef>
                <a:spcPct val="0"/>
              </a:spcBef>
              <a:spcAft>
                <a:spcPct val="0"/>
              </a:spcAft>
            </a:pPr>
            <a:endParaRPr lang="en-US" b="1" dirty="0">
              <a:latin typeface="Arial"/>
              <a:ea typeface="Calibri" pitchFamily="34" charset="0"/>
              <a:cs typeface="Arial"/>
            </a:endParaRPr>
          </a:p>
          <a:p>
            <a:pPr marL="457200" lvl="1" indent="0" eaLnBrk="0" fontAlgn="base" hangingPunct="0">
              <a:spcBef>
                <a:spcPct val="0"/>
              </a:spcBef>
              <a:spcAft>
                <a:spcPct val="0"/>
              </a:spcAft>
              <a:buNone/>
            </a:pPr>
            <a:r>
              <a:rPr lang="en-US" b="1" dirty="0">
                <a:latin typeface="Arial"/>
                <a:ea typeface="Calibri" pitchFamily="34" charset="0"/>
                <a:cs typeface="Arial"/>
              </a:rPr>
              <a:t>What are the conversion process activities?</a:t>
            </a:r>
            <a:endParaRPr lang="en-US" dirty="0">
              <a:latin typeface="Arial"/>
              <a:cs typeface="Arial"/>
            </a:endParaRPr>
          </a:p>
          <a:p>
            <a:pPr lvl="1" eaLnBrk="0" fontAlgn="base" hangingPunct="0">
              <a:spcBef>
                <a:spcPct val="0"/>
              </a:spcBef>
              <a:spcAft>
                <a:spcPct val="0"/>
              </a:spcAft>
              <a:buFontTx/>
              <a:buChar char="•"/>
            </a:pPr>
            <a:r>
              <a:rPr lang="en-US" dirty="0">
                <a:latin typeface="Arial"/>
                <a:ea typeface="Calibri" pitchFamily="34" charset="0"/>
                <a:cs typeface="Arial"/>
              </a:rPr>
              <a:t>Schedule production.</a:t>
            </a:r>
            <a:endParaRPr lang="en-US" dirty="0">
              <a:latin typeface="Arial"/>
              <a:cs typeface="Arial"/>
            </a:endParaRPr>
          </a:p>
          <a:p>
            <a:pPr lvl="1" eaLnBrk="0" fontAlgn="base" hangingPunct="0">
              <a:spcBef>
                <a:spcPct val="0"/>
              </a:spcBef>
              <a:spcAft>
                <a:spcPct val="0"/>
              </a:spcAft>
              <a:buFontTx/>
              <a:buChar char="•"/>
            </a:pPr>
            <a:r>
              <a:rPr lang="en-US" dirty="0">
                <a:latin typeface="Arial"/>
                <a:ea typeface="Calibri" pitchFamily="34" charset="0"/>
                <a:cs typeface="Arial"/>
              </a:rPr>
              <a:t>Obtain direct materials.</a:t>
            </a:r>
            <a:endParaRPr lang="en-US" dirty="0">
              <a:latin typeface="Arial"/>
              <a:cs typeface="Arial"/>
            </a:endParaRPr>
          </a:p>
          <a:p>
            <a:pPr lvl="1" eaLnBrk="0" fontAlgn="base" hangingPunct="0">
              <a:spcBef>
                <a:spcPct val="0"/>
              </a:spcBef>
              <a:spcAft>
                <a:spcPct val="0"/>
              </a:spcAft>
              <a:buFontTx/>
              <a:buChar char="•"/>
            </a:pPr>
            <a:r>
              <a:rPr lang="en-US" dirty="0">
                <a:latin typeface="Arial"/>
                <a:ea typeface="Calibri" pitchFamily="34" charset="0"/>
                <a:cs typeface="Arial"/>
              </a:rPr>
              <a:t>Use labor and resources to convert materials into finished goods.</a:t>
            </a:r>
            <a:endParaRPr lang="en-US" dirty="0">
              <a:latin typeface="Arial"/>
              <a:cs typeface="Arial"/>
            </a:endParaRPr>
          </a:p>
          <a:p>
            <a:pPr lvl="1" eaLnBrk="0" fontAlgn="base" hangingPunct="0">
              <a:spcBef>
                <a:spcPct val="0"/>
              </a:spcBef>
              <a:spcAft>
                <a:spcPct val="0"/>
              </a:spcAft>
              <a:buFontTx/>
              <a:buChar char="•"/>
            </a:pPr>
            <a:r>
              <a:rPr lang="en-US" dirty="0">
                <a:latin typeface="Arial"/>
                <a:ea typeface="Calibri" pitchFamily="34" charset="0"/>
                <a:cs typeface="Arial"/>
              </a:rPr>
              <a:t>Store finished goods until sold.</a:t>
            </a:r>
            <a:endParaRPr lang="en-US" dirty="0">
              <a:latin typeface="Arial"/>
              <a:cs typeface="Arial"/>
            </a:endParaRPr>
          </a:p>
        </p:txBody>
      </p:sp>
    </p:spTree>
    <p:extLst>
      <p:ext uri="{BB962C8B-B14F-4D97-AF65-F5344CB8AC3E}">
        <p14:creationId xmlns:p14="http://schemas.microsoft.com/office/powerpoint/2010/main" val="21387637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p:spPr>
        <p:txBody>
          <a:bodyPr/>
          <a:lstStyle/>
          <a:p>
            <a:r>
              <a:rPr lang="en-US" dirty="0" smtClean="0">
                <a:latin typeface="Arial" charset="0"/>
              </a:rPr>
              <a:t>What are the costs in the manufacturing process?</a:t>
            </a:r>
            <a:endParaRPr lang="en-US" dirty="0">
              <a:latin typeface="Arial"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889924606"/>
              </p:ext>
            </p:extLst>
          </p:nvPr>
        </p:nvGraphicFramePr>
        <p:xfrm>
          <a:off x="1066800" y="2514600"/>
          <a:ext cx="7010400" cy="1828800"/>
        </p:xfrm>
        <a:graphic>
          <a:graphicData uri="http://schemas.openxmlformats.org/drawingml/2006/table">
            <a:tbl>
              <a:tblPr bandRow="1">
                <a:tableStyleId>{3B4B98B0-60AC-42C2-AFA5-B58CD77FA1E5}</a:tableStyleId>
              </a:tblPr>
              <a:tblGrid>
                <a:gridCol w="3093806"/>
                <a:gridCol w="3916594"/>
              </a:tblGrid>
              <a:tr h="365760">
                <a:tc>
                  <a:txBody>
                    <a:bodyPr/>
                    <a:lstStyle/>
                    <a:p>
                      <a:pPr marL="0" marR="0" algn="l"/>
                      <a:r>
                        <a:rPr lang="en-US" sz="1600" dirty="0">
                          <a:latin typeface="Arial"/>
                          <a:cs typeface="Arial"/>
                        </a:rPr>
                        <a:t>IPods </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Plastic cases, components, processors</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Publishing company </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Paper, ink, book covers, </a:t>
                      </a:r>
                      <a:r>
                        <a:rPr lang="en-US" sz="1600" dirty="0" smtClean="0">
                          <a:latin typeface="Arial"/>
                          <a:cs typeface="Arial"/>
                        </a:rPr>
                        <a:t>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Automobile manufacturer </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Tires, automobile metal parts,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Computer manufacturer </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Hard drives, monitors, etc.</a:t>
                      </a:r>
                      <a:endParaRPr lang="en-US" sz="1600" dirty="0">
                        <a:latin typeface="Arial"/>
                        <a:ea typeface="Times New Roman"/>
                        <a:cs typeface="Arial"/>
                      </a:endParaRPr>
                    </a:p>
                  </a:txBody>
                  <a:tcPr marL="100885" marR="100885" marT="0" marB="0" anchor="ctr"/>
                </a:tc>
              </a:tr>
              <a:tr h="365760">
                <a:tc>
                  <a:txBody>
                    <a:bodyPr/>
                    <a:lstStyle/>
                    <a:p>
                      <a:pPr marL="0" marR="0" algn="l"/>
                      <a:r>
                        <a:rPr lang="en-US" sz="1600" dirty="0">
                          <a:latin typeface="Arial"/>
                          <a:cs typeface="Arial"/>
                        </a:rPr>
                        <a:t>Keebler chocolate chip cookies</a:t>
                      </a:r>
                      <a:endParaRPr lang="en-US" sz="1600" dirty="0">
                        <a:latin typeface="Arial"/>
                        <a:ea typeface="Times New Roman"/>
                        <a:cs typeface="Arial"/>
                      </a:endParaRPr>
                    </a:p>
                  </a:txBody>
                  <a:tcPr marL="100885" marR="100885" marT="0" marB="0" anchor="ctr"/>
                </a:tc>
                <a:tc>
                  <a:txBody>
                    <a:bodyPr/>
                    <a:lstStyle/>
                    <a:p>
                      <a:pPr marL="0" marR="0" algn="l"/>
                      <a:r>
                        <a:rPr lang="en-US" sz="1600" dirty="0">
                          <a:latin typeface="Arial"/>
                          <a:cs typeface="Arial"/>
                        </a:rPr>
                        <a:t>Chocolate chips, flour, sugar</a:t>
                      </a:r>
                      <a:endParaRPr lang="en-US" sz="1600" dirty="0">
                        <a:latin typeface="Arial"/>
                        <a:ea typeface="Times New Roman"/>
                        <a:cs typeface="Arial"/>
                      </a:endParaRPr>
                    </a:p>
                  </a:txBody>
                  <a:tcPr marL="100885" marR="100885" marT="0" marB="0" anchor="ctr"/>
                </a:tc>
              </a:tr>
            </a:tbl>
          </a:graphicData>
        </a:graphic>
      </p:graphicFrame>
      <p:sp>
        <p:nvSpPr>
          <p:cNvPr id="6" name="Rectangle 1"/>
          <p:cNvSpPr>
            <a:spLocks noChangeArrowheads="1"/>
          </p:cNvSpPr>
          <p:nvPr/>
        </p:nvSpPr>
        <p:spPr bwMode="auto">
          <a:xfrm>
            <a:off x="1066800" y="1676400"/>
            <a:ext cx="7162800" cy="49244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lvl="1" eaLnBrk="0" fontAlgn="base" hangingPunct="0">
              <a:spcBef>
                <a:spcPct val="0"/>
              </a:spcBef>
              <a:spcAft>
                <a:spcPct val="0"/>
              </a:spcAft>
            </a:pPr>
            <a:r>
              <a:rPr kumimoji="0" lang="en-US" sz="1600" b="1" i="0" u="none" strike="noStrike" cap="none" normalizeH="0" baseline="0" dirty="0" smtClean="0">
                <a:ln>
                  <a:noFill/>
                </a:ln>
                <a:solidFill>
                  <a:schemeClr val="tx1"/>
                </a:solidFill>
                <a:effectLst/>
                <a:latin typeface="Arial"/>
                <a:ea typeface="Times New Roman" pitchFamily="18" charset="0"/>
                <a:cs typeface="Arial"/>
              </a:rPr>
              <a:t>Direct Materials</a:t>
            </a:r>
            <a:endParaRPr kumimoji="0" lang="en-US" sz="1600" b="0" i="0" u="none" strike="noStrike" cap="none" normalizeH="0" baseline="0" dirty="0" smtClean="0">
              <a:ln>
                <a:noFill/>
              </a:ln>
              <a:solidFill>
                <a:schemeClr val="tx1"/>
              </a:solidFill>
              <a:effectLst/>
              <a:latin typeface="Arial"/>
              <a:ea typeface="Times New Roman" pitchFamily="18" charset="0"/>
              <a:cs typeface="Arial"/>
            </a:endParaRPr>
          </a:p>
          <a:p>
            <a:pPr marL="0" lvl="1" eaLnBrk="0" fontAlgn="base" hangingPunct="0">
              <a:spcBef>
                <a:spcPct val="0"/>
              </a:spcBef>
              <a:spcAft>
                <a:spcPct val="0"/>
              </a:spcAft>
            </a:pPr>
            <a:r>
              <a:rPr kumimoji="0" lang="en-US" sz="1600" b="0" i="0" u="none" strike="noStrike" cap="none" normalizeH="0" baseline="0" dirty="0" smtClean="0">
                <a:ln>
                  <a:noFill/>
                </a:ln>
                <a:solidFill>
                  <a:schemeClr val="tx1"/>
                </a:solidFill>
                <a:effectLst/>
                <a:latin typeface="Arial"/>
                <a:ea typeface="Calibri" pitchFamily="34" charset="0"/>
                <a:cs typeface="Arial"/>
              </a:rPr>
              <a:t>The traceable costs incurred to purchase and receive direct materials.  </a:t>
            </a:r>
            <a:endParaRPr kumimoji="0" lang="en-US" sz="1600" b="0" i="0" u="none" strike="noStrike" cap="none" normalizeH="0" baseline="0" dirty="0" smtClean="0">
              <a:ln>
                <a:noFill/>
              </a:ln>
              <a:solidFill>
                <a:schemeClr val="tx1"/>
              </a:solidFill>
              <a:effectLst/>
              <a:latin typeface="Arial"/>
              <a:ea typeface="Times New Roman" pitchFamily="18" charset="0"/>
              <a:cs typeface="Arial"/>
            </a:endParaRPr>
          </a:p>
        </p:txBody>
      </p:sp>
      <p:sp>
        <p:nvSpPr>
          <p:cNvPr id="8" name="Rectangle 7"/>
          <p:cNvSpPr/>
          <p:nvPr/>
        </p:nvSpPr>
        <p:spPr>
          <a:xfrm>
            <a:off x="1066800" y="4648200"/>
            <a:ext cx="7162800" cy="830997"/>
          </a:xfrm>
          <a:prstGeom prst="rect">
            <a:avLst/>
          </a:prstGeom>
        </p:spPr>
        <p:txBody>
          <a:bodyPr wrap="square">
            <a:spAutoFit/>
          </a:bodyPr>
          <a:lstStyle/>
          <a:p>
            <a:pPr marL="0" lvl="1" eaLnBrk="0" fontAlgn="base" hangingPunct="0">
              <a:spcBef>
                <a:spcPct val="0"/>
              </a:spcBef>
              <a:spcAft>
                <a:spcPct val="0"/>
              </a:spcAft>
            </a:pPr>
            <a:r>
              <a:rPr lang="en-US" sz="1600" b="1" dirty="0">
                <a:solidFill>
                  <a:prstClr val="black"/>
                </a:solidFill>
                <a:latin typeface="Arial"/>
                <a:ea typeface="Calibri" pitchFamily="34" charset="0"/>
                <a:cs typeface="Arial"/>
              </a:rPr>
              <a:t>Direct Labor</a:t>
            </a:r>
            <a:endParaRPr lang="en-US" sz="1600" dirty="0">
              <a:solidFill>
                <a:prstClr val="black"/>
              </a:solidFill>
              <a:latin typeface="Arial"/>
              <a:ea typeface="Times New Roman" pitchFamily="18" charset="0"/>
              <a:cs typeface="Arial"/>
            </a:endParaRPr>
          </a:p>
          <a:p>
            <a:pPr marL="0" lvl="1" eaLnBrk="0" fontAlgn="base" hangingPunct="0">
              <a:spcBef>
                <a:spcPct val="0"/>
              </a:spcBef>
              <a:spcAft>
                <a:spcPct val="0"/>
              </a:spcAft>
            </a:pPr>
            <a:r>
              <a:rPr lang="en-US" sz="1600" dirty="0">
                <a:solidFill>
                  <a:prstClr val="black"/>
                </a:solidFill>
                <a:latin typeface="Arial"/>
                <a:ea typeface="Calibri" pitchFamily="34" charset="0"/>
                <a:cs typeface="Arial"/>
              </a:rPr>
              <a:t>Labor costs of employees who actually manufacture the product.                </a:t>
            </a:r>
          </a:p>
          <a:p>
            <a:pPr marL="0" lvl="1" eaLnBrk="0" fontAlgn="base" hangingPunct="0">
              <a:spcBef>
                <a:spcPct val="0"/>
              </a:spcBef>
              <a:spcAft>
                <a:spcPct val="0"/>
              </a:spcAft>
            </a:pPr>
            <a:r>
              <a:rPr lang="en-US" sz="1600" dirty="0">
                <a:solidFill>
                  <a:prstClr val="black"/>
                </a:solidFill>
                <a:latin typeface="Arial"/>
                <a:ea typeface="Calibri" pitchFamily="34" charset="0"/>
                <a:cs typeface="Arial"/>
              </a:rPr>
              <a:t>The Keebler Elves’ wages would be included in this classification.  </a:t>
            </a:r>
            <a:r>
              <a:rPr lang="en-US" sz="1600" dirty="0">
                <a:solidFill>
                  <a:prstClr val="black"/>
                </a:solidFill>
                <a:latin typeface="Arial"/>
                <a:ea typeface="Calibri" pitchFamily="34" charset="0"/>
                <a:cs typeface="Arial"/>
                <a:sym typeface="Wingdings" pitchFamily="2" charset="2"/>
              </a:rPr>
              <a:t></a:t>
            </a:r>
          </a:p>
        </p:txBody>
      </p:sp>
    </p:spTree>
    <p:extLst>
      <p:ext uri="{BB962C8B-B14F-4D97-AF65-F5344CB8AC3E}">
        <p14:creationId xmlns:p14="http://schemas.microsoft.com/office/powerpoint/2010/main" val="20482730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925</TotalTime>
  <Words>1514</Words>
  <Application>Microsoft Macintosh PowerPoint</Application>
  <PresentationFormat>On-screen Show (4:3)</PresentationFormat>
  <Paragraphs>329</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Chapter 10 Overview</vt:lpstr>
      <vt:lpstr>Revenue Process</vt:lpstr>
      <vt:lpstr>What do FIFO and LIFO stand for and how do they work?</vt:lpstr>
      <vt:lpstr>Why is it necessary to estimate uncollectible accounts?</vt:lpstr>
      <vt:lpstr>Chapter 9 Overview</vt:lpstr>
      <vt:lpstr>Chapter 9 – Conversion Process</vt:lpstr>
      <vt:lpstr>What are the costs in the manufacturing process?</vt:lpstr>
      <vt:lpstr>Manufacturing Overhead</vt:lpstr>
      <vt:lpstr>Sample Problem</vt:lpstr>
      <vt:lpstr>Controlling accounts for inventory stages:</vt:lpstr>
      <vt:lpstr>Flow of Manufacturing Costs:</vt:lpstr>
      <vt:lpstr>PowerPoint Presentation</vt:lpstr>
      <vt:lpstr>PowerPoint Presentation</vt:lpstr>
      <vt:lpstr>PowerPoint Presentation</vt:lpstr>
      <vt:lpstr>PowerPoint Presentation</vt:lpstr>
    </vt:vector>
  </TitlesOfParts>
  <Company>USD 383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 Short-Term Decision Making  Cost-Volume-Profit Analysis:</dc:title>
  <dc:creator>Manhattan Ogden Schools</dc:creator>
  <cp:lastModifiedBy>Ben Requena</cp:lastModifiedBy>
  <cp:revision>104</cp:revision>
  <dcterms:created xsi:type="dcterms:W3CDTF">2010-06-17T19:11:31Z</dcterms:created>
  <dcterms:modified xsi:type="dcterms:W3CDTF">2018-03-02T15:45:38Z</dcterms:modified>
</cp:coreProperties>
</file>