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18"/>
  </p:notesMasterIdLst>
  <p:handoutMasterIdLst>
    <p:handoutMasterId r:id="rId19"/>
  </p:handoutMasterIdLst>
  <p:sldIdLst>
    <p:sldId id="292" r:id="rId2"/>
    <p:sldId id="287" r:id="rId3"/>
    <p:sldId id="288" r:id="rId4"/>
    <p:sldId id="289" r:id="rId5"/>
    <p:sldId id="263" r:id="rId6"/>
    <p:sldId id="257" r:id="rId7"/>
    <p:sldId id="259" r:id="rId8"/>
    <p:sldId id="278" r:id="rId9"/>
    <p:sldId id="279" r:id="rId10"/>
    <p:sldId id="290" r:id="rId11"/>
    <p:sldId id="281" r:id="rId12"/>
    <p:sldId id="291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01F03A-5E58-456B-A2E5-E1ECC6C88826}">
          <p14:sldIdLst>
            <p14:sldId id="292"/>
            <p14:sldId id="287"/>
            <p14:sldId id="288"/>
            <p14:sldId id="289"/>
            <p14:sldId id="263"/>
            <p14:sldId id="257"/>
            <p14:sldId id="259"/>
            <p14:sldId id="278"/>
            <p14:sldId id="279"/>
            <p14:sldId id="290"/>
            <p14:sldId id="281"/>
            <p14:sldId id="291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8" autoAdjust="0"/>
    <p:restoredTop sz="94660"/>
  </p:normalViewPr>
  <p:slideViewPr>
    <p:cSldViewPr>
      <p:cViewPr varScale="1">
        <p:scale>
          <a:sx n="137" d="100"/>
          <a:sy n="137" d="100"/>
        </p:scale>
        <p:origin x="-112" y="-1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77FA-17DB-4311-9805-B51450308F5C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3A0EF-6799-4F95-B085-227F95E3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797C8-EDD0-4B20-A4E9-6D512DED2576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434B-6FEF-45CB-95EE-90B87E8A2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6258B-449E-4D50-AF27-EF3BC5D360C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6258B-449E-4D50-AF27-EF3BC5D360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1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12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98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87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95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7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5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2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60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1F381C1-E7B7-46CD-848E-2DB4F131C8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47C8B5F-A559-4BA9-B051-46ECD03DD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8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8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7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9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/>
          <a:lstStyle/>
          <a:p>
            <a:fld id="{972F708A-7819-4B67-B583-BC381EF50EF4}" type="datetimeFigureOut">
              <a:rPr lang="en-US" smtClean="0"/>
              <a:t>3/2/18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E7661DC6-5769-4BC9-9A59-A63FDC298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1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11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0" descr="SHGP-APBP_wordmark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 userDrawn="1"/>
        </p:nvSpPr>
        <p:spPr>
          <a:xfrm>
            <a:off x="5486400" y="6400800"/>
            <a:ext cx="3429000" cy="152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600" dirty="0" smtClean="0">
                <a:latin typeface="Arial"/>
                <a:cs typeface="Arial"/>
              </a:rPr>
              <a:t>© Copyright 2017 APBP</a:t>
            </a:r>
            <a:endParaRPr lang="en-US" sz="600" dirty="0"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24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228600" y="228600"/>
            <a:ext cx="0" cy="640080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915400" y="228600"/>
            <a:ext cx="0" cy="640080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228600" y="6629400"/>
            <a:ext cx="32004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715000" y="6629400"/>
            <a:ext cx="32004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20" descr="SHGP-APBP_wordmark_final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248400"/>
            <a:ext cx="17954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 userDrawn="1"/>
        </p:nvCxnSpPr>
        <p:spPr>
          <a:xfrm>
            <a:off x="228600" y="228600"/>
            <a:ext cx="3429000" cy="0"/>
          </a:xfrm>
          <a:prstGeom prst="line">
            <a:avLst/>
          </a:prstGeom>
          <a:ln w="28575" cmpd="sng">
            <a:solidFill>
              <a:srgbClr val="4CC1B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486400" y="228600"/>
            <a:ext cx="3429000" cy="0"/>
          </a:xfrm>
          <a:prstGeom prst="line">
            <a:avLst/>
          </a:prstGeom>
          <a:ln w="28575" cmpd="sng">
            <a:solidFill>
              <a:srgbClr val="B7DA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spc="150" dirty="0" smtClean="0">
                <a:latin typeface="Arial"/>
                <a:cs typeface="Arial"/>
              </a:rPr>
              <a:t>M3 - TRAINING </a:t>
            </a:r>
            <a:endParaRPr lang="en-US" sz="1200" spc="150" dirty="0">
              <a:latin typeface="Arial"/>
              <a:cs typeface="Arial"/>
            </a:endParaRPr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3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32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3" Type="http://schemas.openxmlformats.org/officeDocument/2006/relationships/hyperlink" Target="http://www.disclose.tv/action/viewvideo/57311/IBM_RFID_Commercia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71Kmxv7sm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hhe.com/ainsworth6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715000"/>
          </a:xfrm>
          <a:prstGeom prst="rect">
            <a:avLst/>
          </a:prstGeom>
          <a:solidFill>
            <a:srgbClr val="4CC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Recording and evaluating operating activities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Modules 3 &amp; 4</a:t>
            </a:r>
            <a:endParaRPr lang="en-US" sz="36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914400"/>
            <a:ext cx="7848600" cy="50475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Statement of Cash Flows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For the month ended March 31, 2016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 smtClean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 flows operating activities</a:t>
            </a:r>
          </a:p>
          <a:p>
            <a:pPr lvl="3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Cash received from customers		  </a:t>
            </a:r>
            <a:r>
              <a:rPr lang="en-US" sz="1400" u="sng" dirty="0" smtClean="0">
                <a:latin typeface="Arial"/>
                <a:cs typeface="Arial"/>
              </a:rPr>
              <a:t>$1,000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paid for rent			</a:t>
            </a:r>
            <a:r>
              <a:rPr lang="en-US" sz="1400" u="sng" dirty="0" smtClean="0">
                <a:latin typeface="Arial"/>
                <a:cs typeface="Arial"/>
              </a:rPr>
              <a:t>(18,000)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paid to suppliers			    </a:t>
            </a:r>
            <a:r>
              <a:rPr lang="en-US" sz="1400" u="sng" dirty="0" smtClean="0">
                <a:latin typeface="Arial"/>
                <a:cs typeface="Arial"/>
              </a:rPr>
              <a:t> (375)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paid to employees		  </a:t>
            </a:r>
            <a:r>
              <a:rPr lang="en-US" sz="1400" u="sng" dirty="0" smtClean="0">
                <a:latin typeface="Arial"/>
                <a:cs typeface="Arial"/>
              </a:rPr>
              <a:t>(1,025)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Net cash flows				</a:t>
            </a:r>
            <a:r>
              <a:rPr lang="en-US" sz="1400" u="sng" dirty="0" smtClean="0">
                <a:latin typeface="Arial"/>
                <a:cs typeface="Arial"/>
              </a:rPr>
              <a:t>(18,400)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 flows from investing activities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paid for office equipment</a:t>
            </a:r>
            <a:r>
              <a:rPr lang="en-US" sz="1400" dirty="0">
                <a:cs typeface="Arial"/>
              </a:rPr>
              <a:t>		</a:t>
            </a:r>
            <a:r>
              <a:rPr lang="en-US" sz="1400" dirty="0" smtClean="0">
                <a:cs typeface="Arial"/>
              </a:rPr>
              <a:t>  </a:t>
            </a:r>
            <a:r>
              <a:rPr lang="en-US" sz="1400" u="sng" dirty="0" smtClean="0">
                <a:cs typeface="Arial"/>
              </a:rPr>
              <a:t>(</a:t>
            </a:r>
            <a:r>
              <a:rPr lang="en-US" sz="1400" u="sng" dirty="0">
                <a:cs typeface="Arial"/>
              </a:rPr>
              <a:t>5,000</a:t>
            </a:r>
            <a:r>
              <a:rPr lang="en-US" sz="1400" u="sng" dirty="0" smtClean="0">
                <a:cs typeface="Arial"/>
              </a:rPr>
              <a:t>)</a:t>
            </a:r>
            <a:endParaRPr lang="en-US" sz="1400" u="sng" dirty="0" smtClean="0">
              <a:latin typeface="Arial"/>
              <a:cs typeface="Arial"/>
            </a:endParaRPr>
          </a:p>
          <a:p>
            <a:pPr lvl="4"/>
            <a:r>
              <a:rPr lang="en-US" sz="1400" dirty="0" smtClean="0">
                <a:latin typeface="Arial"/>
                <a:cs typeface="Arial"/>
              </a:rPr>
              <a:t>Net cash flows				  </a:t>
            </a:r>
            <a:r>
              <a:rPr lang="en-US" sz="1400" u="sng" dirty="0" smtClean="0">
                <a:latin typeface="Arial"/>
                <a:cs typeface="Arial"/>
              </a:rPr>
              <a:t>(5,000)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 flows from financing activities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received from issuing stock		</a:t>
            </a:r>
            <a:r>
              <a:rPr lang="en-US" sz="1400" u="sng" dirty="0" smtClean="0">
                <a:latin typeface="Arial"/>
                <a:cs typeface="Arial"/>
              </a:rPr>
              <a:t>100,000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Cash paid for dividends		    </a:t>
            </a:r>
            <a:r>
              <a:rPr lang="en-US" sz="1400" u="sng" dirty="0" smtClean="0">
                <a:latin typeface="Arial"/>
                <a:cs typeface="Arial"/>
              </a:rPr>
              <a:t>2,000</a:t>
            </a:r>
          </a:p>
          <a:p>
            <a:pPr lvl="4"/>
            <a:r>
              <a:rPr lang="en-US" sz="1400" dirty="0" smtClean="0">
                <a:latin typeface="Arial"/>
                <a:cs typeface="Arial"/>
              </a:rPr>
              <a:t>Net cash flows				 </a:t>
            </a:r>
            <a:r>
              <a:rPr lang="en-US" sz="1400" u="sng" dirty="0" smtClean="0">
                <a:latin typeface="Arial"/>
                <a:cs typeface="Arial"/>
              </a:rPr>
              <a:t>98,000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Increase (decrease) in cash flows			 </a:t>
            </a:r>
            <a:r>
              <a:rPr lang="en-US" sz="1400" u="sng" dirty="0" smtClean="0">
                <a:latin typeface="Arial"/>
                <a:cs typeface="Arial"/>
              </a:rPr>
              <a:t>74,600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Cash, March 1, 2003				          </a:t>
            </a:r>
            <a:r>
              <a:rPr lang="en-US" sz="1400" u="sng" dirty="0" smtClean="0">
                <a:latin typeface="Arial"/>
                <a:cs typeface="Arial"/>
              </a:rPr>
              <a:t>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Cash, March 31, 2003				 </a:t>
            </a:r>
            <a:r>
              <a:rPr lang="en-US" sz="1400" u="sng" dirty="0" smtClean="0">
                <a:latin typeface="Arial"/>
                <a:cs typeface="Arial"/>
              </a:rPr>
              <a:t>74,600</a:t>
            </a:r>
          </a:p>
          <a:p>
            <a:pPr lvl="4"/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4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914400"/>
            <a:ext cx="7848600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Statement of Retained Earnings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For the month ended March 31, 2016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 smtClean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dirty="0" smtClean="0">
                <a:latin typeface="Arial"/>
                <a:cs typeface="Arial"/>
              </a:rPr>
              <a:t>Beginning balance		       $0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Add net income		 	</a:t>
            </a:r>
            <a:r>
              <a:rPr lang="en-US" sz="1400" u="sng" dirty="0" smtClean="0">
                <a:latin typeface="Arial"/>
                <a:cs typeface="Arial"/>
              </a:rPr>
              <a:t>$3,200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Less dividends			 </a:t>
            </a:r>
            <a:r>
              <a:rPr lang="en-US" sz="1400" u="sng" dirty="0" smtClean="0">
                <a:latin typeface="Arial"/>
                <a:cs typeface="Arial"/>
              </a:rPr>
              <a:t>(2,000)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Ending balance			  </a:t>
            </a:r>
            <a:r>
              <a:rPr lang="en-US" sz="1400" u="sng" dirty="0" smtClean="0">
                <a:latin typeface="Arial"/>
                <a:cs typeface="Arial"/>
              </a:rPr>
              <a:t>1,200</a:t>
            </a:r>
          </a:p>
        </p:txBody>
      </p:sp>
    </p:spTree>
    <p:extLst>
      <p:ext uri="{BB962C8B-B14F-4D97-AF65-F5344CB8AC3E}">
        <p14:creationId xmlns:p14="http://schemas.microsoft.com/office/powerpoint/2010/main" val="387125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914400"/>
            <a:ext cx="7848600" cy="54784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Balance Sheet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March 31, 2016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b="1" dirty="0" smtClean="0">
                <a:latin typeface="Arial"/>
                <a:cs typeface="Arial"/>
              </a:rPr>
              <a:t>Assets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Cash			</a:t>
            </a:r>
            <a:r>
              <a:rPr lang="en-US" sz="1400" u="sng" dirty="0" smtClean="0">
                <a:latin typeface="Arial"/>
                <a:cs typeface="Arial"/>
              </a:rPr>
              <a:t>$74,600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Account receivable	</a:t>
            </a:r>
            <a:r>
              <a:rPr lang="en-US" sz="1400" u="sng" dirty="0" smtClean="0">
                <a:latin typeface="Arial"/>
                <a:cs typeface="Arial"/>
              </a:rPr>
              <a:t>4,500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Prepaid rent		</a:t>
            </a:r>
            <a:r>
              <a:rPr lang="en-US" sz="1400" u="sng" dirty="0" smtClean="0">
                <a:latin typeface="Arial"/>
                <a:cs typeface="Arial"/>
              </a:rPr>
              <a:t>18,000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Office supplies		</a:t>
            </a:r>
            <a:r>
              <a:rPr lang="en-US" sz="1400" u="sng" dirty="0" smtClean="0">
                <a:latin typeface="Arial"/>
                <a:cs typeface="Arial"/>
              </a:rPr>
              <a:t>750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Office equipment		</a:t>
            </a:r>
            <a:r>
              <a:rPr lang="en-US" sz="1400" u="sng" dirty="0" smtClean="0">
                <a:latin typeface="Arial"/>
                <a:cs typeface="Arial"/>
              </a:rPr>
              <a:t>35,000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Total assets			$</a:t>
            </a:r>
            <a:r>
              <a:rPr lang="en-US" sz="1400" u="sng" dirty="0" smtClean="0">
                <a:latin typeface="Arial"/>
                <a:cs typeface="Arial"/>
              </a:rPr>
              <a:t>132,850</a:t>
            </a:r>
          </a:p>
          <a:p>
            <a:pPr lvl="3"/>
            <a:endParaRPr lang="en-US" sz="1400" dirty="0">
              <a:latin typeface="Arial"/>
              <a:cs typeface="Arial"/>
            </a:endParaRPr>
          </a:p>
          <a:p>
            <a:pPr lvl="3"/>
            <a:r>
              <a:rPr lang="en-US" sz="1400" b="1" dirty="0" smtClean="0">
                <a:latin typeface="Arial"/>
                <a:cs typeface="Arial"/>
              </a:rPr>
              <a:t>Liabilities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Accounts payable	</a:t>
            </a:r>
            <a:r>
              <a:rPr lang="en-US" sz="1400" u="sng" dirty="0" smtClean="0">
                <a:latin typeface="Arial"/>
                <a:cs typeface="Arial"/>
              </a:rPr>
              <a:t>650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Unearned fees		</a:t>
            </a:r>
            <a:r>
              <a:rPr lang="en-US" sz="1400" u="sng" dirty="0" smtClean="0">
                <a:latin typeface="Arial"/>
                <a:cs typeface="Arial"/>
              </a:rPr>
              <a:t>1,000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Notes payable		</a:t>
            </a:r>
            <a:r>
              <a:rPr lang="en-US" sz="1400" u="sng" dirty="0" smtClean="0">
                <a:latin typeface="Arial"/>
                <a:cs typeface="Arial"/>
              </a:rPr>
              <a:t>30,000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Total liabilities			$</a:t>
            </a:r>
            <a:r>
              <a:rPr lang="en-US" sz="1400" u="sng" dirty="0" smtClean="0">
                <a:latin typeface="Arial"/>
                <a:cs typeface="Arial"/>
              </a:rPr>
              <a:t>31,650</a:t>
            </a:r>
          </a:p>
          <a:p>
            <a:pPr lvl="3"/>
            <a:endParaRPr lang="en-US" sz="1400" dirty="0" smtClean="0">
              <a:latin typeface="Arial"/>
              <a:cs typeface="Arial"/>
            </a:endParaRPr>
          </a:p>
          <a:p>
            <a:pPr lvl="3"/>
            <a:r>
              <a:rPr lang="en-US" sz="1400" b="1" dirty="0" smtClean="0">
                <a:latin typeface="Arial"/>
                <a:cs typeface="Arial"/>
              </a:rPr>
              <a:t>Owners’ equity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Common stock		</a:t>
            </a:r>
            <a:r>
              <a:rPr lang="en-US" sz="1400" u="sng" dirty="0" smtClean="0">
                <a:latin typeface="Arial"/>
                <a:cs typeface="Arial"/>
              </a:rPr>
              <a:t>100,000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Retained earnings	</a:t>
            </a:r>
            <a:r>
              <a:rPr lang="en-US" sz="1400" u="sng" dirty="0" smtClean="0">
                <a:latin typeface="Arial"/>
                <a:cs typeface="Arial"/>
              </a:rPr>
              <a:t>1,200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Total owners’ equity		$</a:t>
            </a:r>
            <a:r>
              <a:rPr lang="en-US" sz="1400" u="sng" dirty="0" smtClean="0">
                <a:latin typeface="Arial"/>
                <a:cs typeface="Arial"/>
              </a:rPr>
              <a:t>101,200</a:t>
            </a:r>
          </a:p>
          <a:p>
            <a:pPr lvl="3"/>
            <a:r>
              <a:rPr lang="en-US" sz="1400" dirty="0" smtClean="0">
                <a:latin typeface="Arial"/>
                <a:cs typeface="Arial"/>
              </a:rPr>
              <a:t>Total liabilities and owners’ equity	$</a:t>
            </a:r>
            <a:r>
              <a:rPr lang="en-US" sz="1400" u="sng" dirty="0" smtClean="0">
                <a:latin typeface="Arial"/>
                <a:cs typeface="Arial"/>
              </a:rPr>
              <a:t>132,850</a:t>
            </a:r>
            <a:endParaRPr lang="en-US" sz="1400" u="sng" dirty="0">
              <a:latin typeface="Arial"/>
              <a:cs typeface="Arial"/>
            </a:endParaRPr>
          </a:p>
          <a:p>
            <a:pPr lvl="3"/>
            <a:endParaRPr lang="en-US" sz="1400" dirty="0" smtClean="0">
              <a:latin typeface="Arial"/>
              <a:cs typeface="Arial"/>
            </a:endParaRPr>
          </a:p>
          <a:p>
            <a:pPr lvl="3"/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1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3" t="39879" r="52692" b="51260"/>
          <a:stretch>
            <a:fillRect/>
          </a:stretch>
        </p:blipFill>
        <p:spPr bwMode="auto">
          <a:xfrm>
            <a:off x="990600" y="2971800"/>
            <a:ext cx="891391" cy="8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23"/>
          <p:cNvSpPr>
            <a:spLocks noChangeArrowheads="1"/>
          </p:cNvSpPr>
          <p:nvPr/>
        </p:nvSpPr>
        <p:spPr bwMode="auto">
          <a:xfrm>
            <a:off x="1912668" y="2971800"/>
            <a:ext cx="6240731" cy="856806"/>
          </a:xfrm>
          <a:prstGeom prst="homePlate">
            <a:avLst>
              <a:gd name="adj" fmla="val 50023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hlinkClick r:id="rId3"/>
              </a:rPr>
              <a:t>http://www.disclose.tv/action/viewvideo/57311/IBM_RFID_Commercial/</a:t>
            </a:r>
            <a:r>
              <a:rPr lang="en-US" sz="14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Inventory &amp; IT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0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1816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Accounts Used:</a:t>
            </a:r>
          </a:p>
          <a:p>
            <a:r>
              <a:rPr lang="en-US" sz="1200" dirty="0">
                <a:solidFill>
                  <a:prstClr val="black"/>
                </a:solidFill>
              </a:rPr>
              <a:t>Purchases</a:t>
            </a:r>
          </a:p>
          <a:p>
            <a:r>
              <a:rPr lang="en-US" sz="1200" dirty="0">
                <a:solidFill>
                  <a:prstClr val="black"/>
                </a:solidFill>
              </a:rPr>
              <a:t>Purchases Returns and </a:t>
            </a:r>
            <a:r>
              <a:rPr lang="en-US" sz="1200" dirty="0" smtClean="0">
                <a:solidFill>
                  <a:prstClr val="black"/>
                </a:solidFill>
              </a:rPr>
              <a:t>Allow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Purchases Discounts</a:t>
            </a:r>
          </a:p>
          <a:p>
            <a:r>
              <a:rPr lang="en-US" sz="1200" dirty="0">
                <a:solidFill>
                  <a:prstClr val="black"/>
                </a:solidFill>
              </a:rPr>
              <a:t>Discounts Lost (net method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81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Accounts Used:</a:t>
            </a:r>
          </a:p>
          <a:p>
            <a:r>
              <a:rPr lang="en-US" sz="1200" dirty="0">
                <a:solidFill>
                  <a:prstClr val="black"/>
                </a:solidFill>
              </a:rPr>
              <a:t>Inventory (Asset)</a:t>
            </a:r>
          </a:p>
          <a:p>
            <a:r>
              <a:rPr lang="en-US" sz="1200" dirty="0">
                <a:solidFill>
                  <a:prstClr val="black"/>
                </a:solidFill>
              </a:rPr>
              <a:t>Discounts Lost (net method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Periodic vs. Perpetual Inventory Systems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600" y="1371600"/>
            <a:ext cx="3733800" cy="3733800"/>
          </a:xfrm>
          <a:prstGeom prst="ellipse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1371600"/>
            <a:ext cx="3733800" cy="3733800"/>
          </a:xfrm>
          <a:prstGeom prst="ellipse">
            <a:avLst/>
          </a:prstGeom>
          <a:noFill/>
          <a:ln w="38100" cmpd="sng">
            <a:solidFill>
              <a:srgbClr val="A1A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1944217"/>
            <a:ext cx="2133600" cy="263148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PERIODIC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Students may be familiar with this system from Accounting 1</a:t>
            </a:r>
            <a:r>
              <a:rPr lang="en-US" sz="1100" dirty="0" smtClean="0"/>
              <a:t>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Typically used for less expensive items</a:t>
            </a:r>
            <a:r>
              <a:rPr lang="en-US" sz="1100" dirty="0" smtClean="0"/>
              <a:t>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More accounts allow for more info kept on purchases, returns, </a:t>
            </a:r>
            <a:r>
              <a:rPr lang="en-US" sz="1100" dirty="0" smtClean="0"/>
              <a:t>discounts.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Somewhat of a dead duck due to the information computer systems can </a:t>
            </a:r>
            <a:r>
              <a:rPr lang="en-US" sz="1100" dirty="0" smtClean="0"/>
              <a:t>track.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5486400" y="1944217"/>
            <a:ext cx="2133600" cy="21236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PERPETUAL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1100" dirty="0" smtClean="0"/>
              <a:t>Everything </a:t>
            </a:r>
            <a:r>
              <a:rPr lang="en-US" sz="1100" dirty="0"/>
              <a:t>is in &amp; out the inventory account</a:t>
            </a:r>
            <a:r>
              <a:rPr lang="en-US" sz="1100" dirty="0" smtClean="0"/>
              <a:t>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Typically used for more expensive items</a:t>
            </a:r>
            <a:r>
              <a:rPr lang="en-US" sz="1100" dirty="0" smtClean="0"/>
              <a:t>.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More prevalent today because computer systems make it easy to keep perpetual records.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43400" y="2286000"/>
            <a:ext cx="91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b="1" dirty="0"/>
          </a:p>
          <a:p>
            <a:pPr algn="ctr"/>
            <a:r>
              <a:rPr lang="en-US" sz="1100" b="1" dirty="0"/>
              <a:t>I</a:t>
            </a:r>
          </a:p>
          <a:p>
            <a:pPr algn="ctr"/>
            <a:r>
              <a:rPr lang="en-US" sz="1100" b="1" dirty="0"/>
              <a:t>N</a:t>
            </a:r>
          </a:p>
          <a:p>
            <a:pPr algn="ctr"/>
            <a:r>
              <a:rPr lang="en-US" sz="1100" b="1" dirty="0"/>
              <a:t>V</a:t>
            </a:r>
          </a:p>
          <a:p>
            <a:pPr algn="ctr"/>
            <a:r>
              <a:rPr lang="en-US" sz="1100" b="1" dirty="0"/>
              <a:t>E</a:t>
            </a:r>
          </a:p>
          <a:p>
            <a:pPr algn="ctr"/>
            <a:r>
              <a:rPr lang="en-US" sz="1100" b="1" dirty="0"/>
              <a:t>N</a:t>
            </a:r>
          </a:p>
          <a:p>
            <a:pPr algn="ctr"/>
            <a:r>
              <a:rPr lang="en-US" sz="1100" b="1" dirty="0"/>
              <a:t>T</a:t>
            </a:r>
          </a:p>
          <a:p>
            <a:pPr algn="ctr"/>
            <a:r>
              <a:rPr lang="en-US" sz="1100" b="1" dirty="0"/>
              <a:t>O</a:t>
            </a:r>
          </a:p>
          <a:p>
            <a:pPr algn="ctr"/>
            <a:r>
              <a:rPr lang="en-US" sz="1100" b="1" dirty="0"/>
              <a:t>R</a:t>
            </a:r>
          </a:p>
          <a:p>
            <a:pPr algn="ctr"/>
            <a:r>
              <a:rPr lang="tr-TR" sz="1100" b="1" dirty="0"/>
              <a:t>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43566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478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Perpetual, Gross</a:t>
            </a:r>
            <a:endParaRPr lang="en-US" sz="1100" b="1" dirty="0"/>
          </a:p>
        </p:txBody>
      </p:sp>
      <p:sp>
        <p:nvSpPr>
          <p:cNvPr id="16" name="Rectangle 15"/>
          <p:cNvSpPr/>
          <p:nvPr/>
        </p:nvSpPr>
        <p:spPr>
          <a:xfrm>
            <a:off x="32766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Periodic, Gross</a:t>
            </a:r>
            <a:endParaRPr lang="en-US" sz="1100" b="1" dirty="0"/>
          </a:p>
        </p:txBody>
      </p:sp>
      <p:sp>
        <p:nvSpPr>
          <p:cNvPr id="17" name="Rectangle 16"/>
          <p:cNvSpPr/>
          <p:nvPr/>
        </p:nvSpPr>
        <p:spPr>
          <a:xfrm>
            <a:off x="50292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Perpetual, Net</a:t>
            </a:r>
            <a:endParaRPr lang="en-US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6781800" y="957590"/>
            <a:ext cx="1752600" cy="2616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100" b="1" dirty="0" smtClean="0"/>
              <a:t>Periodic, Net</a:t>
            </a:r>
            <a:endParaRPr lang="en-US" sz="11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13598"/>
              </p:ext>
            </p:extLst>
          </p:nvPr>
        </p:nvGraphicFramePr>
        <p:xfrm>
          <a:off x="609595" y="1295400"/>
          <a:ext cx="7924806" cy="48006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0534"/>
                <a:gridCol w="880534"/>
                <a:gridCol w="880534"/>
                <a:gridCol w="880534"/>
                <a:gridCol w="880534"/>
                <a:gridCol w="880534"/>
                <a:gridCol w="880534"/>
                <a:gridCol w="880534"/>
                <a:gridCol w="880534"/>
              </a:tblGrid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Inventory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Purchases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Inventory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980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Purchases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980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980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980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Purchase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R&amp;A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Inventory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Purchase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R&amp;A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Inventory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Purchase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Disc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A/P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A/P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784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Disc Lost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Disc Lost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Cash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800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72536" y="468868"/>
            <a:ext cx="2198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 Combos Example</a:t>
            </a:r>
          </a:p>
        </p:txBody>
      </p:sp>
    </p:spTree>
    <p:extLst>
      <p:ext uri="{BB962C8B-B14F-4D97-AF65-F5344CB8AC3E}">
        <p14:creationId xmlns:p14="http://schemas.microsoft.com/office/powerpoint/2010/main" val="415019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0" y="898637"/>
            <a:ext cx="3340180" cy="4997929"/>
            <a:chOff x="5257800" y="609600"/>
            <a:chExt cx="4038600" cy="6042980"/>
          </a:xfrm>
        </p:grpSpPr>
        <p:sp>
          <p:nvSpPr>
            <p:cNvPr id="22" name="TextBox 21"/>
            <p:cNvSpPr txBox="1"/>
            <p:nvPr/>
          </p:nvSpPr>
          <p:spPr>
            <a:xfrm>
              <a:off x="8077200" y="16002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Take away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77200" y="57912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Take away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96000" y="990600"/>
              <a:ext cx="2590800" cy="1295400"/>
              <a:chOff x="6248400" y="990600"/>
              <a:chExt cx="2590800" cy="1295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6096000" y="3048000"/>
              <a:ext cx="2590800" cy="1295400"/>
              <a:chOff x="6248400" y="990600"/>
              <a:chExt cx="2590800" cy="1295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6096000" y="5105400"/>
              <a:ext cx="2590800" cy="1295400"/>
              <a:chOff x="6248400" y="990600"/>
              <a:chExt cx="2590800" cy="12954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248400" y="990600"/>
                <a:ext cx="2590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543800" y="990600"/>
                <a:ext cx="0" cy="12954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477000" y="609600"/>
              <a:ext cx="20574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Prepaid Insurance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0" y="2667000"/>
              <a:ext cx="20574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Salaries Payable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96100" y="4724401"/>
              <a:ext cx="1028701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Supplies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990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Start w/: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1600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Add to it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133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End w/: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5181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Start w/: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5791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Add to it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6324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End w/: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9600" y="3059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Start w/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29600" y="3669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Add to it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29600" y="4202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End w/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800" y="3581400"/>
              <a:ext cx="12192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</a:rPr>
                <a:t>Take away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77000" y="990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1,000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91400" y="1611867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2,000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000" y="2145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1,400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24600" y="1600200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?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0" y="1600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2,400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7000" y="51816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4,000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91400" y="58028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2,800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0" y="6336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5,000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5791200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?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0" y="5791200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3,800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91400" y="3059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20,000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1400" y="36692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150,000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91400" y="42026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15,000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48399" y="3593068"/>
              <a:ext cx="419099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?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0" y="3593068"/>
              <a:ext cx="1066800" cy="31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</a:rPr>
                <a:t>155,000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32143" r="40534" b="18651"/>
          <a:stretch/>
        </p:blipFill>
        <p:spPr bwMode="auto">
          <a:xfrm>
            <a:off x="645874" y="533400"/>
            <a:ext cx="4591602" cy="549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01452" y="2460972"/>
            <a:ext cx="2233313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64124" y="4085671"/>
            <a:ext cx="2673352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64124" y="5731401"/>
            <a:ext cx="2233313" cy="197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2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8382000" cy="5715000"/>
          </a:xfrm>
          <a:prstGeom prst="rect">
            <a:avLst/>
          </a:prstGeom>
          <a:solidFill>
            <a:srgbClr val="4CC1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Chapter </a:t>
            </a:r>
            <a:r>
              <a:rPr lang="en-US" sz="3600" dirty="0" smtClean="0">
                <a:solidFill>
                  <a:srgbClr val="000000"/>
                </a:solidFill>
                <a:latin typeface="Bebas Neue Regular" charset="0"/>
                <a:cs typeface="Bebas Neue Regular" charset="0"/>
              </a:rPr>
              <a:t>7–8</a:t>
            </a:r>
            <a:endParaRPr lang="en-US" sz="36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Accounting information systems and</a:t>
            </a:r>
            <a:br>
              <a:rPr lang="en-US" sz="6000" dirty="0" smtClean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</a:br>
            <a:r>
              <a:rPr lang="en-US" sz="6000" dirty="0" smtClean="0">
                <a:solidFill>
                  <a:schemeClr val="bg1"/>
                </a:solidFill>
                <a:latin typeface="Bebas Neue Regular" charset="0"/>
                <a:cs typeface="Bebas Neue Regular" charset="0"/>
              </a:rPr>
              <a:t>expenditure activities</a:t>
            </a:r>
            <a:endParaRPr lang="en-US" sz="6000" dirty="0">
              <a:solidFill>
                <a:schemeClr val="bg1"/>
              </a:solidFill>
              <a:latin typeface="Bebas Neue Regular" charset="0"/>
              <a:cs typeface="Bebas Neue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33600" y="685800"/>
            <a:ext cx="4876800" cy="579120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3366FF"/>
                </a:solidFill>
                <a:latin typeface="Arial"/>
                <a:cs typeface="Arial"/>
                <a:hlinkClick r:id="rId2"/>
              </a:rPr>
              <a:t>First introduction to debits/credits</a:t>
            </a:r>
            <a:r>
              <a:rPr lang="en-US" alt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altLang="en-US" sz="1600" b="1" dirty="0" smtClean="0">
                <a:solidFill>
                  <a:srgbClr val="3366FF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Familiar territory for students who have taken Accounting I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Introduction/review the accounting cycle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Adjust time on this module as needed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Starburst/Candy Project (in Module 3 folder)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Practice Set (in Module 3 folder)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Chapter 7 Overview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6865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33600" y="685800"/>
            <a:ext cx="4876800" cy="5791200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Builds on Chapter 7 — accounting events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Students should have a solid understanding of the double-entry system</a:t>
            </a:r>
            <a:b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altLang="en-US" sz="16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alt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Focus is on expenditures: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Inventory purchases, returns, discounts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Periodic and perpetual methods</a:t>
            </a: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Net and gross amounts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Cash flows (figured using financial statement info)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Arial"/>
                <a:cs typeface="Arial"/>
              </a:rPr>
              <a:t>Payroll taxes (review from Accounting I)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Chapter 8 Overview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3-02 at 10.3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4038600" cy="582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8366" y="4419600"/>
            <a:ext cx="6554867" cy="1524000"/>
          </a:xfrm>
        </p:spPr>
        <p:txBody>
          <a:bodyPr/>
          <a:lstStyle/>
          <a:p>
            <a:pPr algn="ctr"/>
            <a:r>
              <a:rPr lang="en-US" dirty="0" smtClean="0"/>
              <a:t>Accounting Cycle</a:t>
            </a:r>
            <a:endParaRPr lang="en-US" dirty="0"/>
          </a:p>
        </p:txBody>
      </p:sp>
      <p:pic>
        <p:nvPicPr>
          <p:cNvPr id="5" name="Picture 4" descr="Screen Shot 2018-01-11 at 4.2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66" y="685800"/>
            <a:ext cx="5503334" cy="52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2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r>
              <a:rPr lang="en-US" dirty="0" smtClean="0"/>
              <a:t>Additional Problem P7.1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57200"/>
            <a:ext cx="7848600" cy="6124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	</a:t>
            </a:r>
          </a:p>
          <a:p>
            <a:r>
              <a:rPr lang="en-US" sz="1400" dirty="0" smtClean="0">
                <a:latin typeface="Arial"/>
                <a:cs typeface="Arial"/>
              </a:rPr>
              <a:t>P7.1	Kendall </a:t>
            </a:r>
            <a:r>
              <a:rPr lang="en-US" sz="1400" dirty="0">
                <a:latin typeface="Arial"/>
                <a:cs typeface="Arial"/>
              </a:rPr>
              <a:t>Corporation began operations on March 1, </a:t>
            </a:r>
            <a:r>
              <a:rPr lang="en-US" sz="1400" dirty="0" smtClean="0">
                <a:latin typeface="Arial"/>
                <a:cs typeface="Arial"/>
              </a:rPr>
              <a:t>2016 </a:t>
            </a:r>
            <a:r>
              <a:rPr lang="en-US" sz="1400" dirty="0">
                <a:latin typeface="Arial"/>
                <a:cs typeface="Arial"/>
              </a:rPr>
              <a:t>and completed </a:t>
            </a:r>
            <a:r>
              <a:rPr lang="en-US" sz="1400" dirty="0" smtClean="0">
                <a:latin typeface="Arial"/>
                <a:cs typeface="Arial"/>
              </a:rPr>
              <a:t>the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	following </a:t>
            </a:r>
            <a:r>
              <a:rPr lang="en-US" sz="1400" dirty="0">
                <a:latin typeface="Arial"/>
                <a:cs typeface="Arial"/>
              </a:rPr>
              <a:t>transactions during its first month of operations.</a:t>
            </a:r>
          </a:p>
          <a:p>
            <a:r>
              <a:rPr lang="en-US" sz="1400" dirty="0">
                <a:latin typeface="Arial"/>
                <a:cs typeface="Arial"/>
              </a:rPr>
              <a:t> 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Issued common stock for $100,000.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$18,000 for a one-year lease on office space.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Purchased office equipment costing $35,000 by paying $5,000 cash and signing a five-year note for the balance.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Purchased office supplies on account, $750.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Sent a bill for $4,500 to a customer for services performed.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Received $1,000 from a customer for services to be performed next month.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employees for hours worked, $1,025.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half of the amount owed for office supplies in transaction (D), $375.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Received, but did not pay, the monthly telephone bill, $275.</a:t>
            </a:r>
          </a:p>
          <a:p>
            <a:pPr marL="1257300" lvl="2" indent="-342900">
              <a:buFont typeface="+mj-lt"/>
              <a:buAutoNum type="alphaUcPeriod"/>
            </a:pPr>
            <a:r>
              <a:rPr lang="en-US" sz="1400" dirty="0">
                <a:latin typeface="Arial"/>
                <a:cs typeface="Arial"/>
              </a:rPr>
              <a:t>Paid a dividend to owners, $2,000.</a:t>
            </a:r>
          </a:p>
          <a:p>
            <a:r>
              <a:rPr lang="en-US" sz="1400" dirty="0">
                <a:latin typeface="Arial"/>
                <a:cs typeface="Arial"/>
              </a:rPr>
              <a:t> 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Required: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Determine the effect of each of the preceding events on the accounting equation.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general journal entries to record each of these events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Use T-accounts (see next page) to keep track of balances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Do not prepare the adjusting entries.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income statement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statement of cash flows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statement of retained earnings for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balance sheet at the end of the period.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400" dirty="0">
                <a:latin typeface="Arial"/>
                <a:cs typeface="Arial"/>
              </a:rPr>
              <a:t>Prepare the closing entries—use T-accounts.</a:t>
            </a:r>
          </a:p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810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b="1" dirty="0"/>
              <a:t>From </a:t>
            </a:r>
            <a:r>
              <a:rPr lang="en-US" sz="1000" b="1" u="sng" dirty="0">
                <a:hlinkClick r:id="rId2"/>
              </a:rPr>
              <a:t>www.mhhe.com/ainsworth7e</a:t>
            </a:r>
            <a:r>
              <a:rPr lang="en-US" sz="1000" b="1" dirty="0"/>
              <a:t> - Chapter 7 Additional Problems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60568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53" y="342901"/>
            <a:ext cx="6705600" cy="604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8653" y="6374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A. 100,000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2600" y="1521862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A. 100,000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653" y="3481853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B. 18,000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083" y="6374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B. 18,000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653" y="42378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C. 35,000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083" y="8660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C. 5,000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7083" y="5742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C. 30,000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7083" y="4953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D. 750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8653" y="27519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D. 750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653" y="195185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E. 4,500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2600" y="382091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E. 4,500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653" y="8660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F. 1,000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2600" y="6858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F. 1,000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2400" y="44958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G. 1,025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7083" y="10946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G. 1,025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653" y="4980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H. 375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7083" y="13232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H. 375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2400" y="51816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I. 275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7083" y="516662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I. 275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2400" y="3048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J. 2,000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10946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prstClr val="black"/>
                </a:solidFill>
              </a:rPr>
              <a:t>J. 2,000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32400" y="381000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4,500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600" y="2313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4,500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32600" y="5178256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275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2600" y="4506710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1,025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2400" y="2313801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1,300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2600" y="3029418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1,200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32400" y="2580219"/>
            <a:ext cx="132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Clo</a:t>
            </a:r>
            <a:r>
              <a:rPr lang="en-US" sz="1200" b="1" i="1" dirty="0" smtClean="0">
                <a:solidFill>
                  <a:prstClr val="black"/>
                </a:solidFill>
              </a:rPr>
              <a:t>. 1,200</a:t>
            </a:r>
            <a:endParaRPr lang="en-US" sz="1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8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914400"/>
            <a:ext cx="7848600" cy="3108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KENDALL Corporation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Income Statement</a:t>
            </a:r>
          </a:p>
          <a:p>
            <a:pPr algn="ctr"/>
            <a:r>
              <a:rPr lang="en-US" sz="1400" dirty="0" smtClean="0">
                <a:latin typeface="Arial"/>
                <a:cs typeface="Arial"/>
              </a:rPr>
              <a:t>For the month ended March 31, 2016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endParaRPr lang="en-US" sz="1400" dirty="0" smtClean="0">
              <a:latin typeface="Arial"/>
              <a:cs typeface="Arial"/>
            </a:endParaRP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lvl="4"/>
            <a:r>
              <a:rPr lang="en-US" sz="1400" dirty="0" smtClean="0">
                <a:latin typeface="Arial"/>
                <a:cs typeface="Arial"/>
              </a:rPr>
              <a:t>Revenue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Fees earned		</a:t>
            </a:r>
            <a:r>
              <a:rPr lang="en-US" sz="1400" u="sng" dirty="0" smtClean="0">
                <a:latin typeface="Arial"/>
                <a:cs typeface="Arial"/>
              </a:rPr>
              <a:t>$4,500</a:t>
            </a:r>
          </a:p>
          <a:p>
            <a:pPr lvl="4"/>
            <a:endParaRPr lang="en-US" sz="1400" dirty="0">
              <a:latin typeface="Arial"/>
              <a:cs typeface="Arial"/>
            </a:endParaRPr>
          </a:p>
          <a:p>
            <a:pPr lvl="4"/>
            <a:r>
              <a:rPr lang="en-US" sz="1400" dirty="0" smtClean="0">
                <a:latin typeface="Arial"/>
                <a:cs typeface="Arial"/>
              </a:rPr>
              <a:t>Expenses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Telephone expense	   </a:t>
            </a:r>
            <a:r>
              <a:rPr lang="en-US" sz="1400" u="sng" dirty="0" smtClean="0">
                <a:latin typeface="Arial"/>
                <a:cs typeface="Arial"/>
              </a:rPr>
              <a:t>$275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Wages expense	</a:t>
            </a:r>
            <a:r>
              <a:rPr lang="en-US" sz="1400" u="sng" dirty="0" smtClean="0">
                <a:latin typeface="Arial"/>
                <a:cs typeface="Arial"/>
              </a:rPr>
              <a:t>$1,025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Total expenses		</a:t>
            </a:r>
            <a:r>
              <a:rPr lang="en-US" sz="1400" u="sng" dirty="0" smtClean="0">
                <a:latin typeface="Arial"/>
                <a:cs typeface="Arial"/>
              </a:rPr>
              <a:t>$1,300</a:t>
            </a:r>
          </a:p>
          <a:p>
            <a:pPr lvl="4"/>
            <a:r>
              <a:rPr lang="en-US" sz="1400" dirty="0">
                <a:latin typeface="Arial"/>
                <a:cs typeface="Arial"/>
              </a:rPr>
              <a:t>	</a:t>
            </a:r>
            <a:r>
              <a:rPr lang="en-US" sz="1400" dirty="0" smtClean="0">
                <a:latin typeface="Arial"/>
                <a:cs typeface="Arial"/>
              </a:rPr>
              <a:t>Net Income			</a:t>
            </a:r>
            <a:r>
              <a:rPr lang="en-US" sz="1400" u="sng" dirty="0" smtClean="0">
                <a:latin typeface="Arial"/>
                <a:cs typeface="Arial"/>
              </a:rPr>
              <a:t>$3,200</a:t>
            </a:r>
            <a:endParaRPr lang="en-US" sz="1400" u="sng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22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514</Words>
  <Application>Microsoft Macintosh PowerPoint</Application>
  <PresentationFormat>On-screen Show (4:3)</PresentationFormat>
  <Paragraphs>292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Accounting Cycle</vt:lpstr>
      <vt:lpstr>Additional Problem P7.1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Hutchinson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Equation</dc:title>
  <dc:creator>Administrator</dc:creator>
  <cp:lastModifiedBy>Ben Requena</cp:lastModifiedBy>
  <cp:revision>97</cp:revision>
  <dcterms:created xsi:type="dcterms:W3CDTF">2011-06-01T18:13:10Z</dcterms:created>
  <dcterms:modified xsi:type="dcterms:W3CDTF">2018-03-02T15:40:40Z</dcterms:modified>
</cp:coreProperties>
</file>