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1"/>
  </p:notesMasterIdLst>
  <p:handoutMasterIdLst>
    <p:handoutMasterId r:id="rId12"/>
  </p:handoutMasterIdLst>
  <p:sldIdLst>
    <p:sldId id="278" r:id="rId2"/>
    <p:sldId id="279" r:id="rId3"/>
    <p:sldId id="290" r:id="rId4"/>
    <p:sldId id="281" r:id="rId5"/>
    <p:sldId id="291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01F03A-5E58-456B-A2E5-E1ECC6C88826}">
          <p14:sldIdLst>
            <p14:sldId id="278"/>
            <p14:sldId id="279"/>
            <p14:sldId id="290"/>
            <p14:sldId id="281"/>
            <p14:sldId id="291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0" autoAdjust="0"/>
    <p:restoredTop sz="94660"/>
  </p:normalViewPr>
  <p:slideViewPr>
    <p:cSldViewPr>
      <p:cViewPr varScale="1">
        <p:scale>
          <a:sx n="90" d="100"/>
          <a:sy n="90" d="100"/>
        </p:scale>
        <p:origin x="9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77FA-17DB-4311-9805-B51450308F5C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3A0EF-6799-4F95-B085-227F95E3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8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797C8-EDD0-4B20-A4E9-6D512DED2576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434B-6FEF-45CB-95EE-90B87E8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6258B-449E-4D50-AF27-EF3BC5D360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6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6258B-449E-4D50-AF27-EF3BC5D360C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1071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39151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99798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228887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355895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2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18086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1F381C1-E7B7-46CD-848E-2DB4F131C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47C8B5F-A559-4BA9-B051-46ECD03DD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8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48567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1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32971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</p:spTree>
    <p:extLst>
      <p:ext uri="{BB962C8B-B14F-4D97-AF65-F5344CB8AC3E}">
        <p14:creationId xmlns:p14="http://schemas.microsoft.com/office/powerpoint/2010/main" val="243524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0" descr="SHGP-APBP_wordmark_final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3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3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b532iEpq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53" y="342901"/>
            <a:ext cx="6705600" cy="60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653" y="6374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A. 100,000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2600" y="1521862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A. 100,000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653" y="3481853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B. 18,000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7083" y="6374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B. 18,000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8653" y="423785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C. 35,000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7083" y="8660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C. 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7083" y="5742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C. 30,000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7083" y="49530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D. 750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8653" y="275195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D. 750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653" y="195185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E. 4,500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2600" y="382091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E. 4,500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8653" y="8660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F. 1,000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2600" y="6858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F. 1,000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2400" y="44958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G. 1,025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7083" y="10946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G. 1,025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8653" y="4980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H. 375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7083" y="13232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H. 375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2400" y="51816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I. 275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87083" y="516662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I. 275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2400" y="30480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J. 2,000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0" y="10946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</a:rPr>
              <a:t>J. 2,000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32400" y="38100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prstClr val="black"/>
                </a:solidFill>
              </a:rPr>
              <a:t>Clo</a:t>
            </a:r>
            <a:r>
              <a:rPr lang="en-US" sz="1200" b="1" i="1" dirty="0">
                <a:solidFill>
                  <a:prstClr val="black"/>
                </a:solidFill>
              </a:rPr>
              <a:t>. 4,500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2600" y="2313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prstClr val="black"/>
                </a:solidFill>
              </a:rPr>
              <a:t>Clo</a:t>
            </a:r>
            <a:r>
              <a:rPr lang="en-US" sz="1200" b="1" i="1" dirty="0">
                <a:solidFill>
                  <a:prstClr val="black"/>
                </a:solidFill>
              </a:rPr>
              <a:t>. 4,500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2600" y="5178256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prstClr val="black"/>
                </a:solidFill>
              </a:rPr>
              <a:t>Clo</a:t>
            </a:r>
            <a:r>
              <a:rPr lang="en-US" sz="1200" b="1" i="1" dirty="0">
                <a:solidFill>
                  <a:prstClr val="black"/>
                </a:solidFill>
              </a:rPr>
              <a:t>. 275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2600" y="450671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prstClr val="black"/>
                </a:solidFill>
              </a:rPr>
              <a:t>Clo</a:t>
            </a:r>
            <a:r>
              <a:rPr lang="en-US" sz="1200" b="1" i="1" dirty="0">
                <a:solidFill>
                  <a:prstClr val="black"/>
                </a:solidFill>
              </a:rPr>
              <a:t>. 1,025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32400" y="2313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prstClr val="black"/>
                </a:solidFill>
              </a:rPr>
              <a:t>Clo</a:t>
            </a:r>
            <a:r>
              <a:rPr lang="en-US" sz="1200" b="1" i="1" dirty="0">
                <a:solidFill>
                  <a:prstClr val="black"/>
                </a:solidFill>
              </a:rPr>
              <a:t>. 1,300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2600" y="3029418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prstClr val="black"/>
                </a:solidFill>
              </a:rPr>
              <a:t>Clo</a:t>
            </a:r>
            <a:r>
              <a:rPr lang="en-US" sz="1200" b="1" i="1" dirty="0">
                <a:solidFill>
                  <a:prstClr val="black"/>
                </a:solidFill>
              </a:rPr>
              <a:t>. 1,200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32400" y="2580219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prstClr val="black"/>
                </a:solidFill>
              </a:rPr>
              <a:t>Clo</a:t>
            </a:r>
            <a:r>
              <a:rPr lang="en-US" sz="1200" b="1" i="1" dirty="0">
                <a:solidFill>
                  <a:prstClr val="black"/>
                </a:solidFill>
              </a:rPr>
              <a:t>. 1,200</a:t>
            </a:r>
          </a:p>
        </p:txBody>
      </p:sp>
    </p:spTree>
    <p:extLst>
      <p:ext uri="{BB962C8B-B14F-4D97-AF65-F5344CB8AC3E}">
        <p14:creationId xmlns:p14="http://schemas.microsoft.com/office/powerpoint/2010/main" val="36075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914400"/>
            <a:ext cx="7848600" cy="3108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Income Statement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For the month ended March 31, 2016.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4"/>
            <a:r>
              <a:rPr lang="en-US" sz="1400" dirty="0">
                <a:latin typeface="Arial"/>
                <a:cs typeface="Arial"/>
              </a:rPr>
              <a:t>Revenue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Fees earned		</a:t>
            </a:r>
            <a:r>
              <a:rPr lang="en-US" sz="1400" u="sng" dirty="0">
                <a:latin typeface="Arial"/>
                <a:cs typeface="Arial"/>
              </a:rPr>
              <a:t>$4,500</a:t>
            </a:r>
          </a:p>
          <a:p>
            <a:pPr lvl="4"/>
            <a:endParaRPr lang="en-US" sz="1400" dirty="0">
              <a:latin typeface="Arial"/>
              <a:cs typeface="Arial"/>
            </a:endParaRPr>
          </a:p>
          <a:p>
            <a:pPr lvl="4"/>
            <a:r>
              <a:rPr lang="en-US" sz="1400" dirty="0">
                <a:latin typeface="Arial"/>
                <a:cs typeface="Arial"/>
              </a:rPr>
              <a:t>Expenses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Telephone expense	   </a:t>
            </a:r>
            <a:r>
              <a:rPr lang="en-US" sz="1400" u="sng" dirty="0">
                <a:latin typeface="Arial"/>
                <a:cs typeface="Arial"/>
              </a:rPr>
              <a:t>$275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Wages expense	</a:t>
            </a:r>
            <a:r>
              <a:rPr lang="en-US" sz="1400" u="sng" dirty="0">
                <a:latin typeface="Arial"/>
                <a:cs typeface="Arial"/>
              </a:rPr>
              <a:t>$1,025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Total expenses		</a:t>
            </a:r>
            <a:r>
              <a:rPr lang="en-US" sz="1400" u="sng" dirty="0">
                <a:latin typeface="Arial"/>
                <a:cs typeface="Arial"/>
              </a:rPr>
              <a:t>$1,300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Net Income			</a:t>
            </a:r>
            <a:r>
              <a:rPr lang="en-US" sz="1400" u="sng" dirty="0">
                <a:latin typeface="Arial"/>
                <a:cs typeface="Arial"/>
              </a:rPr>
              <a:t>$3,200</a:t>
            </a:r>
          </a:p>
        </p:txBody>
      </p:sp>
    </p:spTree>
    <p:extLst>
      <p:ext uri="{BB962C8B-B14F-4D97-AF65-F5344CB8AC3E}">
        <p14:creationId xmlns:p14="http://schemas.microsoft.com/office/powerpoint/2010/main" val="398822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914400"/>
            <a:ext cx="7848600" cy="50475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Statement of Cash Flows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For the month ended March 31, 2016.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dirty="0">
                <a:latin typeface="Arial"/>
                <a:cs typeface="Arial"/>
              </a:rPr>
              <a:t>Cash flows operating activities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	Cash received from customers		  </a:t>
            </a:r>
            <a:r>
              <a:rPr lang="en-US" sz="1400" u="sng" dirty="0">
                <a:latin typeface="Arial"/>
                <a:cs typeface="Arial"/>
              </a:rPr>
              <a:t>$1,000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Cash paid for rent			</a:t>
            </a:r>
            <a:r>
              <a:rPr lang="en-US" sz="1400" u="sng" dirty="0">
                <a:latin typeface="Arial"/>
                <a:cs typeface="Arial"/>
              </a:rPr>
              <a:t>(18,000)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Cash paid to suppliers			    </a:t>
            </a:r>
            <a:r>
              <a:rPr lang="en-US" sz="1400" u="sng" dirty="0">
                <a:latin typeface="Arial"/>
                <a:cs typeface="Arial"/>
              </a:rPr>
              <a:t> (375)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Cash paid to employees		  </a:t>
            </a:r>
            <a:r>
              <a:rPr lang="en-US" sz="1400" u="sng" dirty="0">
                <a:latin typeface="Arial"/>
                <a:cs typeface="Arial"/>
              </a:rPr>
              <a:t>(1,025)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Net cash flows				</a:t>
            </a:r>
            <a:r>
              <a:rPr lang="en-US" sz="1400" u="sng" dirty="0">
                <a:latin typeface="Arial"/>
                <a:cs typeface="Arial"/>
              </a:rPr>
              <a:t>(18,400)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Cash flows from investing activities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Cash paid for office equipment</a:t>
            </a:r>
            <a:r>
              <a:rPr lang="en-US" sz="1400" dirty="0">
                <a:cs typeface="Arial"/>
              </a:rPr>
              <a:t>		  </a:t>
            </a:r>
            <a:r>
              <a:rPr lang="en-US" sz="1400" u="sng" dirty="0">
                <a:cs typeface="Arial"/>
              </a:rPr>
              <a:t>(5,000)</a:t>
            </a:r>
            <a:endParaRPr lang="en-US" sz="1400" u="sng" dirty="0">
              <a:latin typeface="Arial"/>
              <a:cs typeface="Arial"/>
            </a:endParaRPr>
          </a:p>
          <a:p>
            <a:pPr lvl="4"/>
            <a:r>
              <a:rPr lang="en-US" sz="1400" dirty="0">
                <a:latin typeface="Arial"/>
                <a:cs typeface="Arial"/>
              </a:rPr>
              <a:t>Net cash flows				  </a:t>
            </a:r>
            <a:r>
              <a:rPr lang="en-US" sz="1400" u="sng" dirty="0">
                <a:latin typeface="Arial"/>
                <a:cs typeface="Arial"/>
              </a:rPr>
              <a:t>(5,000)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Cash flows from financing activities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Cash received from issuing stocks		</a:t>
            </a:r>
            <a:r>
              <a:rPr lang="en-US" sz="1400" u="sng" dirty="0">
                <a:latin typeface="Arial"/>
                <a:cs typeface="Arial"/>
              </a:rPr>
              <a:t>100,000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Cash paid for dividends		    </a:t>
            </a:r>
            <a:r>
              <a:rPr lang="en-US" sz="1400" u="sng" dirty="0">
                <a:latin typeface="Arial"/>
                <a:cs typeface="Arial"/>
              </a:rPr>
              <a:t>2,000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Net cash flows				 </a:t>
            </a:r>
            <a:r>
              <a:rPr lang="en-US" sz="1400" u="sng" dirty="0">
                <a:latin typeface="Arial"/>
                <a:cs typeface="Arial"/>
              </a:rPr>
              <a:t>98,000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Increase (decrease) in cash flows			 </a:t>
            </a:r>
            <a:r>
              <a:rPr lang="en-US" sz="1400" u="sng" dirty="0">
                <a:latin typeface="Arial"/>
                <a:cs typeface="Arial"/>
              </a:rPr>
              <a:t>74,600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Cash, March 1, 2003				          </a:t>
            </a:r>
            <a:r>
              <a:rPr lang="en-US" sz="1400" u="sng" dirty="0">
                <a:latin typeface="Arial"/>
                <a:cs typeface="Arial"/>
              </a:rPr>
              <a:t>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Cash, March 31, 2003				 </a:t>
            </a:r>
            <a:r>
              <a:rPr lang="en-US" sz="1400" u="sng" dirty="0">
                <a:latin typeface="Arial"/>
                <a:cs typeface="Arial"/>
              </a:rPr>
              <a:t>74,600</a:t>
            </a:r>
          </a:p>
          <a:p>
            <a:pPr lvl="4"/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40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914400"/>
            <a:ext cx="7848600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Statement of Retained Earnings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For the month ended March 31, 2016.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dirty="0">
                <a:latin typeface="Arial"/>
                <a:cs typeface="Arial"/>
              </a:rPr>
              <a:t>Beginning balance		       $0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Add net income		 	</a:t>
            </a:r>
            <a:r>
              <a:rPr lang="en-US" sz="1400" u="sng" dirty="0">
                <a:latin typeface="Arial"/>
                <a:cs typeface="Arial"/>
              </a:rPr>
              <a:t>$3,200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Less dividends			 </a:t>
            </a:r>
            <a:r>
              <a:rPr lang="en-US" sz="1400" u="sng" dirty="0">
                <a:latin typeface="Arial"/>
                <a:cs typeface="Arial"/>
              </a:rPr>
              <a:t>(2,000)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Ending balance			  </a:t>
            </a:r>
            <a:r>
              <a:rPr lang="en-US" sz="1400" u="sng" dirty="0">
                <a:latin typeface="Arial"/>
                <a:cs typeface="Arial"/>
              </a:rPr>
              <a:t>1,200</a:t>
            </a:r>
          </a:p>
        </p:txBody>
      </p:sp>
    </p:spTree>
    <p:extLst>
      <p:ext uri="{BB962C8B-B14F-4D97-AF65-F5344CB8AC3E}">
        <p14:creationId xmlns:p14="http://schemas.microsoft.com/office/powerpoint/2010/main" val="387125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914400"/>
            <a:ext cx="7848600" cy="54784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Balance Sheet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March 31, 2016.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b="1" dirty="0">
                <a:latin typeface="Arial"/>
                <a:cs typeface="Arial"/>
              </a:rPr>
              <a:t>Assets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Cash			</a:t>
            </a:r>
            <a:r>
              <a:rPr lang="en-US" sz="1400" u="sng" dirty="0">
                <a:latin typeface="Arial"/>
                <a:cs typeface="Arial"/>
              </a:rPr>
              <a:t>$74,600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Account receivable	</a:t>
            </a:r>
            <a:r>
              <a:rPr lang="en-US" sz="1400" u="sng" dirty="0">
                <a:latin typeface="Arial"/>
                <a:cs typeface="Arial"/>
              </a:rPr>
              <a:t>4,500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Prepaid rent		</a:t>
            </a:r>
            <a:r>
              <a:rPr lang="en-US" sz="1400" u="sng" dirty="0">
                <a:latin typeface="Arial"/>
                <a:cs typeface="Arial"/>
              </a:rPr>
              <a:t>18,000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Office supplies		</a:t>
            </a:r>
            <a:r>
              <a:rPr lang="en-US" sz="1400" u="sng" dirty="0">
                <a:latin typeface="Arial"/>
                <a:cs typeface="Arial"/>
              </a:rPr>
              <a:t>750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Office equipment		</a:t>
            </a:r>
            <a:r>
              <a:rPr lang="en-US" sz="1400" u="sng" dirty="0">
                <a:latin typeface="Arial"/>
                <a:cs typeface="Arial"/>
              </a:rPr>
              <a:t>35,000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Total assets			$</a:t>
            </a:r>
            <a:r>
              <a:rPr lang="en-US" sz="1400" u="sng" dirty="0">
                <a:latin typeface="Arial"/>
                <a:cs typeface="Arial"/>
              </a:rPr>
              <a:t>132,850</a:t>
            </a:r>
          </a:p>
          <a:p>
            <a:pPr lvl="3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b="1" dirty="0">
                <a:latin typeface="Arial"/>
                <a:cs typeface="Arial"/>
              </a:rPr>
              <a:t>Liabilities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Accounts payable	</a:t>
            </a:r>
            <a:r>
              <a:rPr lang="en-US" sz="1400" u="sng" dirty="0">
                <a:latin typeface="Arial"/>
                <a:cs typeface="Arial"/>
              </a:rPr>
              <a:t>650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Unearned fees		</a:t>
            </a:r>
            <a:r>
              <a:rPr lang="en-US" sz="1400" u="sng" dirty="0">
                <a:latin typeface="Arial"/>
                <a:cs typeface="Arial"/>
              </a:rPr>
              <a:t>1,000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Notes payable		</a:t>
            </a:r>
            <a:r>
              <a:rPr lang="en-US" sz="1400" u="sng" dirty="0">
                <a:latin typeface="Arial"/>
                <a:cs typeface="Arial"/>
              </a:rPr>
              <a:t>30,000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Total liabilities			$</a:t>
            </a:r>
            <a:r>
              <a:rPr lang="en-US" sz="1400" u="sng" dirty="0">
                <a:latin typeface="Arial"/>
                <a:cs typeface="Arial"/>
              </a:rPr>
              <a:t>31,650</a:t>
            </a:r>
          </a:p>
          <a:p>
            <a:pPr lvl="3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b="1" dirty="0">
                <a:latin typeface="Arial"/>
                <a:cs typeface="Arial"/>
              </a:rPr>
              <a:t>Owners’ equity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Common stock		</a:t>
            </a:r>
            <a:r>
              <a:rPr lang="en-US" sz="1400" u="sng" dirty="0">
                <a:latin typeface="Arial"/>
                <a:cs typeface="Arial"/>
              </a:rPr>
              <a:t>100,000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Retained earnings	</a:t>
            </a:r>
            <a:r>
              <a:rPr lang="en-US" sz="1400" u="sng" dirty="0">
                <a:latin typeface="Arial"/>
                <a:cs typeface="Arial"/>
              </a:rPr>
              <a:t>1,200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Total owners’ equity		$</a:t>
            </a:r>
            <a:r>
              <a:rPr lang="en-US" sz="1400" u="sng" dirty="0">
                <a:latin typeface="Arial"/>
                <a:cs typeface="Arial"/>
              </a:rPr>
              <a:t>101,200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Total liabilities and owners’ equity	$</a:t>
            </a:r>
            <a:r>
              <a:rPr lang="en-US" sz="1400" u="sng" dirty="0">
                <a:latin typeface="Arial"/>
                <a:cs typeface="Arial"/>
              </a:rPr>
              <a:t>132,850</a:t>
            </a:r>
          </a:p>
          <a:p>
            <a:pPr lvl="3"/>
            <a:endParaRPr lang="en-US" sz="1400" dirty="0">
              <a:latin typeface="Arial"/>
              <a:cs typeface="Arial"/>
            </a:endParaRPr>
          </a:p>
          <a:p>
            <a:pPr lvl="3"/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14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3" t="39879" r="52692" b="51260"/>
          <a:stretch>
            <a:fillRect/>
          </a:stretch>
        </p:blipFill>
        <p:spPr bwMode="auto">
          <a:xfrm>
            <a:off x="990600" y="2971800"/>
            <a:ext cx="891391" cy="8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23"/>
          <p:cNvSpPr>
            <a:spLocks noChangeArrowheads="1"/>
          </p:cNvSpPr>
          <p:nvPr/>
        </p:nvSpPr>
        <p:spPr bwMode="auto">
          <a:xfrm>
            <a:off x="1912668" y="2971800"/>
            <a:ext cx="6240731" cy="856806"/>
          </a:xfrm>
          <a:prstGeom prst="homePlate">
            <a:avLst>
              <a:gd name="adj" fmla="val 50023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400" dirty="0">
                <a:hlinkClick r:id="rId3"/>
              </a:rPr>
              <a:t>https://www.youtube.com/watch?v=eob532iEpqk</a:t>
            </a:r>
            <a:r>
              <a:rPr lang="en-US" sz="14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Arial" charset="0"/>
              </a:rPr>
              <a:t>Inventory &amp; IT</a:t>
            </a:r>
          </a:p>
        </p:txBody>
      </p:sp>
    </p:spTree>
    <p:extLst>
      <p:ext uri="{BB962C8B-B14F-4D97-AF65-F5344CB8AC3E}">
        <p14:creationId xmlns:p14="http://schemas.microsoft.com/office/powerpoint/2010/main" val="88320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81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Accounts Used:</a:t>
            </a:r>
          </a:p>
          <a:p>
            <a:r>
              <a:rPr lang="en-US" sz="1200" dirty="0">
                <a:solidFill>
                  <a:prstClr val="black"/>
                </a:solidFill>
              </a:rPr>
              <a:t>Purchases</a:t>
            </a:r>
          </a:p>
          <a:p>
            <a:r>
              <a:rPr lang="en-US" sz="1200" dirty="0">
                <a:solidFill>
                  <a:prstClr val="black"/>
                </a:solidFill>
              </a:rPr>
              <a:t>Purchases Returns and Allow</a:t>
            </a:r>
          </a:p>
          <a:p>
            <a:r>
              <a:rPr lang="en-US" sz="1200" dirty="0">
                <a:solidFill>
                  <a:prstClr val="black"/>
                </a:solidFill>
              </a:rPr>
              <a:t>Purchases Discounts</a:t>
            </a:r>
          </a:p>
          <a:p>
            <a:r>
              <a:rPr lang="en-US" sz="1200" dirty="0">
                <a:solidFill>
                  <a:prstClr val="black"/>
                </a:solidFill>
              </a:rPr>
              <a:t>Discounts Lost (net method)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5181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Accounts Used:</a:t>
            </a:r>
          </a:p>
          <a:p>
            <a:r>
              <a:rPr lang="en-US" sz="1200" dirty="0">
                <a:solidFill>
                  <a:prstClr val="black"/>
                </a:solidFill>
              </a:rPr>
              <a:t>Inventory (Asset)</a:t>
            </a:r>
          </a:p>
          <a:p>
            <a:r>
              <a:rPr lang="en-US" sz="1200" dirty="0">
                <a:solidFill>
                  <a:prstClr val="black"/>
                </a:solidFill>
              </a:rPr>
              <a:t>Discounts Lost (net method)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Arial" charset="0"/>
              </a:rPr>
              <a:t>Periodic vs. Perpetual Inventory Systems</a:t>
            </a:r>
          </a:p>
        </p:txBody>
      </p:sp>
      <p:sp>
        <p:nvSpPr>
          <p:cNvPr id="11" name="Oval 10"/>
          <p:cNvSpPr/>
          <p:nvPr/>
        </p:nvSpPr>
        <p:spPr>
          <a:xfrm>
            <a:off x="1371600" y="1371600"/>
            <a:ext cx="3733800" cy="3733800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1371600"/>
            <a:ext cx="3733800" cy="3733800"/>
          </a:xfrm>
          <a:prstGeom prst="ellipse">
            <a:avLst/>
          </a:prstGeom>
          <a:noFill/>
          <a:ln w="38100" cmpd="sng">
            <a:solidFill>
              <a:srgbClr val="A1A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1944217"/>
            <a:ext cx="2133600" cy="263148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/>
              <a:t>PERIODIC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Students may be familiar with this system from Accounting 1.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Typically used for less expensive items.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More accounts allow for more info kept on purchases, returns, discounts.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Somewhat of a dead duck due to the information computer systems can track.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1944217"/>
            <a:ext cx="2133600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/>
              <a:t>PERPETUAL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Everything is in &amp; out the inventory account.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Typically used for more expensive items.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More prevalent today because computer systems make it easy to keep perpetual records.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3400" y="2286000"/>
            <a:ext cx="91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b="1" dirty="0"/>
          </a:p>
          <a:p>
            <a:pPr algn="ctr"/>
            <a:r>
              <a:rPr lang="en-US" sz="1100" b="1" dirty="0"/>
              <a:t>I</a:t>
            </a:r>
          </a:p>
          <a:p>
            <a:pPr algn="ctr"/>
            <a:r>
              <a:rPr lang="en-US" sz="1100" b="1" dirty="0"/>
              <a:t>N</a:t>
            </a:r>
          </a:p>
          <a:p>
            <a:pPr algn="ctr"/>
            <a:r>
              <a:rPr lang="en-US" sz="1100" b="1" dirty="0"/>
              <a:t>V</a:t>
            </a:r>
          </a:p>
          <a:p>
            <a:pPr algn="ctr"/>
            <a:r>
              <a:rPr lang="en-US" sz="1100" b="1" dirty="0"/>
              <a:t>E</a:t>
            </a:r>
          </a:p>
          <a:p>
            <a:pPr algn="ctr"/>
            <a:r>
              <a:rPr lang="en-US" sz="1100" b="1" dirty="0"/>
              <a:t>N</a:t>
            </a:r>
          </a:p>
          <a:p>
            <a:pPr algn="ctr"/>
            <a:r>
              <a:rPr lang="en-US" sz="1100" b="1" dirty="0"/>
              <a:t>T</a:t>
            </a:r>
          </a:p>
          <a:p>
            <a:pPr algn="ctr"/>
            <a:r>
              <a:rPr lang="en-US" sz="1100" b="1" dirty="0"/>
              <a:t>O</a:t>
            </a:r>
          </a:p>
          <a:p>
            <a:pPr algn="ctr"/>
            <a:r>
              <a:rPr lang="en-US" sz="1100" b="1" dirty="0"/>
              <a:t>R</a:t>
            </a:r>
          </a:p>
          <a:p>
            <a:pPr algn="ctr"/>
            <a:r>
              <a:rPr lang="tr-TR" sz="1100" b="1" dirty="0"/>
              <a:t>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43566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4478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/>
              <a:t>Perpetual, Gross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2766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/>
              <a:t>Periodic, Gross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92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/>
              <a:t>Perpetual, Net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7818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/>
              <a:t>Periodic, Net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31069"/>
              </p:ext>
            </p:extLst>
          </p:nvPr>
        </p:nvGraphicFramePr>
        <p:xfrm>
          <a:off x="609595" y="1295400"/>
          <a:ext cx="7924806" cy="48006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Purchases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Purchases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Purchase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R&amp;A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Purchase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R&amp;A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Purchase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Disc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Disc Lost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Disc Lost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2536" y="468868"/>
            <a:ext cx="219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Combos Example</a:t>
            </a:r>
          </a:p>
        </p:txBody>
      </p:sp>
    </p:spTree>
    <p:extLst>
      <p:ext uri="{BB962C8B-B14F-4D97-AF65-F5344CB8AC3E}">
        <p14:creationId xmlns:p14="http://schemas.microsoft.com/office/powerpoint/2010/main" val="41501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0" y="898637"/>
            <a:ext cx="3340180" cy="4997929"/>
            <a:chOff x="5257800" y="609600"/>
            <a:chExt cx="4038600" cy="6042980"/>
          </a:xfrm>
        </p:grpSpPr>
        <p:sp>
          <p:nvSpPr>
            <p:cNvPr id="22" name="TextBox 21"/>
            <p:cNvSpPr txBox="1"/>
            <p:nvPr/>
          </p:nvSpPr>
          <p:spPr>
            <a:xfrm>
              <a:off x="8077200" y="1600200"/>
              <a:ext cx="12192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Take away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77200" y="5791200"/>
              <a:ext cx="12192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Take away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96000" y="990600"/>
              <a:ext cx="2590800" cy="1295400"/>
              <a:chOff x="6248400" y="990600"/>
              <a:chExt cx="2590800" cy="1295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248400" y="9906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543800" y="990600"/>
                <a:ext cx="0" cy="1295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096000" y="3048000"/>
              <a:ext cx="2590800" cy="1295400"/>
              <a:chOff x="6248400" y="990600"/>
              <a:chExt cx="2590800" cy="1295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248400" y="9906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543800" y="990600"/>
                <a:ext cx="0" cy="1295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6096000" y="5105400"/>
              <a:ext cx="2590800" cy="1295400"/>
              <a:chOff x="6248400" y="990600"/>
              <a:chExt cx="2590800" cy="1295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248400" y="9906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543800" y="990600"/>
                <a:ext cx="0" cy="1295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477000" y="609600"/>
              <a:ext cx="20574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Prepaid Insurance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2667000"/>
              <a:ext cx="20574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Salaries Payable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6100" y="4724401"/>
              <a:ext cx="1028701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Supplies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990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Start w/: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1600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Add to it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133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End w/: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5181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Start w/: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5791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Add to 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6324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End w/: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29600" y="3059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Start w/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29600" y="3669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Add to it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29600" y="4202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End w/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7800" y="3581400"/>
              <a:ext cx="12192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Take away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77000" y="990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1,000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91400" y="1611867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2,000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7000" y="2145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1,400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4600" y="1600200"/>
              <a:ext cx="419099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7000" y="1600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2,400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77000" y="5181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4,000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91400" y="58028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2,800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6336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5,000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5791200"/>
              <a:ext cx="419099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0" y="5791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3,800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91400" y="3059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20,000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1400" y="3669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150,000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91400" y="4202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15,000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48399" y="3593068"/>
              <a:ext cx="419099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77000" y="35930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155,000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32143" r="40534" b="18651"/>
          <a:stretch/>
        </p:blipFill>
        <p:spPr bwMode="auto">
          <a:xfrm>
            <a:off x="645874" y="533400"/>
            <a:ext cx="4591602" cy="549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01452" y="2460972"/>
            <a:ext cx="2233313" cy="19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64124" y="4085671"/>
            <a:ext cx="2673352" cy="19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64124" y="5731401"/>
            <a:ext cx="2233313" cy="19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28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8716</TotalTime>
  <Words>463</Words>
  <Application>Microsoft Office PowerPoint</Application>
  <PresentationFormat>On-screen Show (4:3)</PresentationFormat>
  <Paragraphs>247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Hutchinson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Equation</dc:title>
  <dc:creator>Administrator</dc:creator>
  <cp:lastModifiedBy>Laura</cp:lastModifiedBy>
  <cp:revision>94</cp:revision>
  <dcterms:created xsi:type="dcterms:W3CDTF">2011-06-01T18:13:10Z</dcterms:created>
  <dcterms:modified xsi:type="dcterms:W3CDTF">2018-03-16T21:21:00Z</dcterms:modified>
</cp:coreProperties>
</file>