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8" r:id="rId2"/>
    <p:sldId id="291" r:id="rId3"/>
    <p:sldId id="292" r:id="rId4"/>
    <p:sldId id="293" r:id="rId5"/>
    <p:sldId id="294" r:id="rId6"/>
    <p:sldId id="295" r:id="rId7"/>
    <p:sldId id="289" r:id="rId8"/>
    <p:sldId id="290" r:id="rId9"/>
    <p:sldId id="296" r:id="rId10"/>
    <p:sldId id="285" r:id="rId11"/>
    <p:sldId id="256" r:id="rId12"/>
    <p:sldId id="286" r:id="rId13"/>
    <p:sldId id="257" r:id="rId14"/>
    <p:sldId id="28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 autoAdjust="0"/>
    <p:restoredTop sz="94671" autoAdjust="0"/>
  </p:normalViewPr>
  <p:slideViewPr>
    <p:cSldViewPr>
      <p:cViewPr varScale="1">
        <p:scale>
          <a:sx n="85" d="100"/>
          <a:sy n="85" d="100"/>
        </p:scale>
        <p:origin x="15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A3F0B-C848-49EA-8197-560D1A081622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71E05-A15D-4C57-85F8-0F961FE1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1E05-A15D-4C57-85F8-0F961FE18DB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4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1E05-A15D-4C57-85F8-0F961FE18DB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40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1E05-A15D-4C57-85F8-0F961FE18D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40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1E05-A15D-4C57-85F8-0F961FE18DB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40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1E05-A15D-4C57-85F8-0F961FE18DB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40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1E05-A15D-4C57-85F8-0F961FE18DB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40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1E05-A15D-4C57-85F8-0F961FE18D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4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1E05-A15D-4C57-85F8-0F961FE18DB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40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1E05-A15D-4C57-85F8-0F961FE18DB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4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9F04E-D830-41F0-8728-896E27CBB886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C6D15-5B30-49B8-BB29-7E61BDD2C4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9F04E-D830-41F0-8728-896E27CBB886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C6D15-5B30-49B8-BB29-7E61BDD2C4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9F04E-D830-41F0-8728-896E27CBB886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C6D15-5B30-49B8-BB29-7E61BDD2C4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9F04E-D830-41F0-8728-896E27CBB886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C6D15-5B30-49B8-BB29-7E61BDD2C4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9F04E-D830-41F0-8728-896E27CBB886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C6D15-5B30-49B8-BB29-7E61BDD2C4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718300"/>
            <a:chOff x="0" y="1"/>
            <a:chExt cx="9144000" cy="6717791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228600" y="228584"/>
              <a:ext cx="0" cy="6400315"/>
            </a:xfrm>
            <a:prstGeom prst="line">
              <a:avLst/>
            </a:prstGeom>
            <a:ln w="28575" cmpd="sng">
              <a:solidFill>
                <a:srgbClr val="4CC1B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8915400" y="228584"/>
              <a:ext cx="0" cy="6400315"/>
            </a:xfrm>
            <a:prstGeom prst="line">
              <a:avLst/>
            </a:prstGeom>
            <a:ln w="28575" cmpd="sng">
              <a:solidFill>
                <a:srgbClr val="B7DA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228600" y="6628899"/>
              <a:ext cx="3200400" cy="0"/>
            </a:xfrm>
            <a:prstGeom prst="line">
              <a:avLst/>
            </a:prstGeom>
            <a:ln w="28575" cmpd="sng">
              <a:solidFill>
                <a:srgbClr val="4CC1B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5715000" y="6628899"/>
              <a:ext cx="3200400" cy="0"/>
            </a:xfrm>
            <a:prstGeom prst="line">
              <a:avLst/>
            </a:prstGeom>
            <a:ln w="28575" cmpd="sng">
              <a:solidFill>
                <a:srgbClr val="B7DA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9" descr="SHGP-APBP_wordmark_final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6248400"/>
              <a:ext cx="1795272" cy="4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 userDrawn="1"/>
          </p:nvCxnSpPr>
          <p:spPr>
            <a:xfrm>
              <a:off x="228600" y="228584"/>
              <a:ext cx="3429000" cy="0"/>
            </a:xfrm>
            <a:prstGeom prst="line">
              <a:avLst/>
            </a:prstGeom>
            <a:ln w="28575" cmpd="sng">
              <a:solidFill>
                <a:srgbClr val="4CC1B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5486400" y="228584"/>
              <a:ext cx="3429000" cy="0"/>
            </a:xfrm>
            <a:prstGeom prst="line">
              <a:avLst/>
            </a:prstGeom>
            <a:ln w="28575" cmpd="sng">
              <a:solidFill>
                <a:srgbClr val="B7DA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itle 1"/>
            <p:cNvSpPr txBox="1">
              <a:spLocks/>
            </p:cNvSpPr>
            <p:nvPr userDrawn="1"/>
          </p:nvSpPr>
          <p:spPr>
            <a:xfrm>
              <a:off x="0" y="1"/>
              <a:ext cx="9144000" cy="457165"/>
            </a:xfrm>
            <a:prstGeom prst="rect">
              <a:avLst/>
            </a:prstGeom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1200" spc="150" dirty="0">
                  <a:latin typeface="Arial"/>
                  <a:cs typeface="Arial"/>
                </a:rPr>
                <a:t>M3 - TRAINING </a:t>
              </a:r>
            </a:p>
          </p:txBody>
        </p:sp>
      </p:grpSp>
      <p:sp>
        <p:nvSpPr>
          <p:cNvPr id="14" name="Subtitle 2"/>
          <p:cNvSpPr txBox="1">
            <a:spLocks/>
          </p:cNvSpPr>
          <p:nvPr userDrawn="1"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ctr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927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0" descr="SHGP-APBP_wordmark_final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>
                <a:latin typeface="Arial"/>
                <a:cs typeface="Arial"/>
              </a:rPr>
              <a:t>M3 - TRAINING 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71Kmxv7sm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hhe.com/ainsworth6e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1-15 at 4.0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5715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90600" y="23622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Janie Patterson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Hutchinson High School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Hutchinson, Kansas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pattersonj@usd308.com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676400"/>
            <a:ext cx="2324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6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82000" cy="5715000"/>
          </a:xfrm>
          <a:prstGeom prst="rect">
            <a:avLst/>
          </a:prstGeom>
          <a:solidFill>
            <a:srgbClr val="4CC1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4" name="Title 1"/>
          <p:cNvSpPr txBox="1">
            <a:spLocks/>
          </p:cNvSpPr>
          <p:nvPr/>
        </p:nvSpPr>
        <p:spPr bwMode="auto">
          <a:xfrm>
            <a:off x="685800" y="381000"/>
            <a:ext cx="777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0000"/>
                </a:solidFill>
                <a:latin typeface="Bebas Neue Regular" charset="0"/>
                <a:cs typeface="Bebas Neue Regular" charset="0"/>
              </a:rPr>
              <a:t>Chapter 7–8</a:t>
            </a:r>
            <a:endParaRPr lang="en-US" sz="3600" dirty="0">
              <a:solidFill>
                <a:schemeClr val="bg1"/>
              </a:solidFill>
              <a:latin typeface="Bebas Neue Regular" charset="0"/>
              <a:cs typeface="Bebas Neue Regular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Bebas Neue Regular" charset="0"/>
                <a:cs typeface="Bebas Neue Regular" charset="0"/>
              </a:rPr>
              <a:t>Accounting information systems and</a:t>
            </a:r>
            <a:br>
              <a:rPr lang="en-US" sz="6000" dirty="0">
                <a:solidFill>
                  <a:schemeClr val="bg1"/>
                </a:solidFill>
                <a:latin typeface="Bebas Neue Regular" charset="0"/>
                <a:cs typeface="Bebas Neue Regular" charset="0"/>
              </a:rPr>
            </a:br>
            <a:r>
              <a:rPr lang="en-US" sz="6000" dirty="0">
                <a:solidFill>
                  <a:schemeClr val="bg1"/>
                </a:solidFill>
                <a:latin typeface="Bebas Neue Regular" charset="0"/>
                <a:cs typeface="Bebas Neue Regular" charset="0"/>
              </a:rPr>
              <a:t>expenditure activities</a:t>
            </a:r>
          </a:p>
        </p:txBody>
      </p:sp>
    </p:spTree>
    <p:extLst>
      <p:ext uri="{BB962C8B-B14F-4D97-AF65-F5344CB8AC3E}">
        <p14:creationId xmlns:p14="http://schemas.microsoft.com/office/powerpoint/2010/main" val="43852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Chapter 7 Overview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685800"/>
            <a:ext cx="4876800" cy="5791200"/>
          </a:xfr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en-US" b="1" dirty="0">
                <a:latin typeface="Arial"/>
                <a:cs typeface="Arial"/>
                <a:hlinkClick r:id="rId3"/>
              </a:rPr>
              <a:t>First introduction to debits/credits</a:t>
            </a:r>
            <a:br>
              <a:rPr lang="en-US" altLang="en-US" b="1" dirty="0">
                <a:latin typeface="Arial"/>
                <a:cs typeface="Arial"/>
                <a:hlinkClick r:id="rId3"/>
              </a:rPr>
            </a:br>
            <a:endParaRPr lang="en-US" altLang="en-US" b="1" dirty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"/>
                <a:cs typeface="Arial"/>
              </a:rPr>
              <a:t>Familiar territory for students who have taken Accounting I</a:t>
            </a:r>
            <a:br>
              <a:rPr lang="en-US" altLang="en-US" b="1" dirty="0">
                <a:latin typeface="Arial"/>
                <a:cs typeface="Arial"/>
              </a:rPr>
            </a:br>
            <a:endParaRPr lang="en-US" altLang="en-US" b="1" dirty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"/>
                <a:cs typeface="Arial"/>
              </a:rPr>
              <a:t>Introduction/review the accounting cycle</a:t>
            </a:r>
            <a:br>
              <a:rPr lang="en-US" altLang="en-US" b="1" dirty="0">
                <a:latin typeface="Arial"/>
                <a:cs typeface="Arial"/>
              </a:rPr>
            </a:br>
            <a:endParaRPr lang="en-US" altLang="en-US" b="1" dirty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"/>
                <a:cs typeface="Arial"/>
              </a:rPr>
              <a:t>Adjust time on this module as needed</a:t>
            </a:r>
            <a:br>
              <a:rPr lang="en-US" altLang="en-US" b="1" dirty="0">
                <a:latin typeface="Arial"/>
                <a:cs typeface="Arial"/>
              </a:rPr>
            </a:br>
            <a:endParaRPr lang="en-US" altLang="en-US" b="1" dirty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"/>
                <a:cs typeface="Arial"/>
              </a:rPr>
              <a:t>Starburst/Candy Project (in Module 3 folder)</a:t>
            </a:r>
            <a:br>
              <a:rPr lang="en-US" altLang="en-US" b="1" dirty="0">
                <a:latin typeface="Arial"/>
                <a:cs typeface="Arial"/>
              </a:rPr>
            </a:br>
            <a:endParaRPr lang="en-US" altLang="en-US" b="1" dirty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"/>
                <a:cs typeface="Arial"/>
              </a:rPr>
              <a:t>Practice Set (in Module 3 folder)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Chapter 8 Overview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685800"/>
            <a:ext cx="4876800" cy="5791200"/>
          </a:xfr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en-US" b="1" dirty="0">
                <a:latin typeface="Arial"/>
                <a:cs typeface="Arial"/>
              </a:rPr>
              <a:t>Builds on Chapter 7 — accounting events</a:t>
            </a:r>
            <a:br>
              <a:rPr lang="en-US" altLang="en-US" b="1" dirty="0">
                <a:latin typeface="Arial"/>
                <a:cs typeface="Arial"/>
              </a:rPr>
            </a:br>
            <a:endParaRPr lang="en-US" altLang="en-US" b="1" dirty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"/>
                <a:cs typeface="Arial"/>
              </a:rPr>
              <a:t>Students should have a solid understanding of the double-entry system</a:t>
            </a:r>
            <a:br>
              <a:rPr lang="en-US" altLang="en-US" b="1" dirty="0">
                <a:latin typeface="Arial"/>
                <a:cs typeface="Arial"/>
              </a:rPr>
            </a:br>
            <a:endParaRPr lang="en-US" altLang="en-US" b="1" dirty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"/>
                <a:cs typeface="Arial"/>
              </a:rPr>
              <a:t>Focus is on expenditures: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/>
                <a:cs typeface="Arial"/>
              </a:rPr>
              <a:t>Inventory purchases, returns, discounts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/>
                <a:cs typeface="Arial"/>
              </a:rPr>
              <a:t>Periodic and perpetual methods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/>
                <a:cs typeface="Arial"/>
              </a:rPr>
              <a:t>Net and gross amounts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/>
                <a:cs typeface="Arial"/>
              </a:rPr>
              <a:t>Cash flows (figured using financial statement info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/>
                <a:cs typeface="Arial"/>
              </a:rPr>
              <a:t>Payroll taxes (review from Accounting I)</a:t>
            </a:r>
          </a:p>
        </p:txBody>
      </p:sp>
    </p:spTree>
    <p:extLst>
      <p:ext uri="{BB962C8B-B14F-4D97-AF65-F5344CB8AC3E}">
        <p14:creationId xmlns:p14="http://schemas.microsoft.com/office/powerpoint/2010/main" val="410909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02 at 10.36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1000"/>
            <a:ext cx="4038600" cy="58228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2-12 at 12.59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62000"/>
            <a:ext cx="5400456" cy="50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77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800" y="533400"/>
            <a:ext cx="7848600" cy="569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	</a:t>
            </a:r>
          </a:p>
          <a:p>
            <a:r>
              <a:rPr lang="en-US" sz="1400" dirty="0">
                <a:latin typeface="Arial"/>
                <a:cs typeface="Arial"/>
              </a:rPr>
              <a:t>P7.1	Kendall Corporation began operations on March 1, 2016 and completed the</a:t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	following transactions during its first month of operations.</a:t>
            </a:r>
          </a:p>
          <a:p>
            <a:r>
              <a:rPr lang="en-US" sz="1400" dirty="0">
                <a:latin typeface="Arial"/>
                <a:cs typeface="Arial"/>
              </a:rPr>
              <a:t> 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sz="1400" dirty="0">
                <a:latin typeface="Arial"/>
                <a:cs typeface="Arial"/>
              </a:rPr>
              <a:t>Issued common stock for $100,000.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sz="1400" dirty="0">
                <a:latin typeface="Arial"/>
                <a:cs typeface="Arial"/>
              </a:rPr>
              <a:t>Paid $18,000 for a one-year lease on office space.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sz="1400" dirty="0">
                <a:latin typeface="Arial"/>
                <a:cs typeface="Arial"/>
              </a:rPr>
              <a:t>Purchased office equipment costing $35,000 by paying $5,000 cash and signing a five-year note for the balance.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sz="1400" dirty="0">
                <a:latin typeface="Arial"/>
                <a:cs typeface="Arial"/>
              </a:rPr>
              <a:t>Purchased office supplies on account, $750.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sz="1400" dirty="0">
                <a:latin typeface="Arial"/>
                <a:cs typeface="Arial"/>
              </a:rPr>
              <a:t>Sent a bill for $4,500 to a customer for services performed.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sz="1400" dirty="0">
                <a:latin typeface="Arial"/>
                <a:cs typeface="Arial"/>
              </a:rPr>
              <a:t>Received $1,000 from a customer for services to be performed next month.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sz="1400" dirty="0">
                <a:latin typeface="Arial"/>
                <a:cs typeface="Arial"/>
              </a:rPr>
              <a:t>Paid employees for hours worked, $1,025.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sz="1400" dirty="0">
                <a:latin typeface="Arial"/>
                <a:cs typeface="Arial"/>
              </a:rPr>
              <a:t>Paid half of the amount owed for office supplies in transaction (D), $375.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sz="1400" dirty="0">
                <a:latin typeface="Arial"/>
                <a:cs typeface="Arial"/>
              </a:rPr>
              <a:t>Received, but did not pay, the monthly telephone bill, $275.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sz="1400" dirty="0">
                <a:latin typeface="Arial"/>
                <a:cs typeface="Arial"/>
              </a:rPr>
              <a:t>Paid a dividend to owners, $2,000.</a:t>
            </a:r>
          </a:p>
          <a:p>
            <a:r>
              <a:rPr lang="en-US" sz="1400" dirty="0">
                <a:latin typeface="Arial"/>
                <a:cs typeface="Arial"/>
              </a:rPr>
              <a:t> </a:t>
            </a:r>
          </a:p>
          <a:p>
            <a:pPr lvl="2"/>
            <a:r>
              <a:rPr lang="en-US" sz="1400" b="1" dirty="0">
                <a:latin typeface="Arial"/>
                <a:cs typeface="Arial"/>
              </a:rPr>
              <a:t>Required: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Determine the effect of each of the preceding events on the accounting equation.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Prepare the general journal entries to record each of these events. Use T-accounts (see next page) to keep track of balances. Do not prepare the adjusting entries.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Prepare the income statement for the period.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Prepare the statement of cash flows for the period.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Prepare the statement of retained earnings for the period.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Prepare the balance sheet at the end of the period.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Prepare the closing entries—use T-accounts.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39118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From </a:t>
            </a:r>
            <a:r>
              <a:rPr lang="en-US" sz="1400" b="1" u="sng" dirty="0">
                <a:hlinkClick r:id="rId2"/>
              </a:rPr>
              <a:t>www.mhhe.com/ainsworth6e</a:t>
            </a:r>
            <a:r>
              <a:rPr lang="en-US" sz="1400" b="1" dirty="0"/>
              <a:t> - Chapter 7 Additional Problems</a:t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7104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Hutchinson Salt Mine</a:t>
            </a:r>
          </a:p>
        </p:txBody>
      </p:sp>
      <p:pic>
        <p:nvPicPr>
          <p:cNvPr id="5" name="Picture 4" descr="great_hall_with_t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346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4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2412cosmosphe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5" y="1295400"/>
            <a:ext cx="7544370" cy="471192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Kansas </a:t>
            </a:r>
            <a:r>
              <a:rPr lang="en-US" dirty="0" err="1">
                <a:latin typeface="Arial" charset="0"/>
              </a:rPr>
              <a:t>Cosmosphere</a:t>
            </a:r>
            <a:r>
              <a:rPr lang="en-US" dirty="0">
                <a:latin typeface="Arial" charset="0"/>
              </a:rPr>
              <a:t> and Space Museum</a:t>
            </a:r>
          </a:p>
        </p:txBody>
      </p:sp>
    </p:spTree>
    <p:extLst>
      <p:ext uri="{BB962C8B-B14F-4D97-AF65-F5344CB8AC3E}">
        <p14:creationId xmlns:p14="http://schemas.microsoft.com/office/powerpoint/2010/main" val="29069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09600"/>
            <a:ext cx="2200856" cy="3301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53" y="3048000"/>
            <a:ext cx="2775347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7821" y="1019979"/>
            <a:ext cx="3283033" cy="2462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44" y="3048000"/>
            <a:ext cx="4196412" cy="27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3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09600"/>
            <a:ext cx="4064000" cy="30480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7"/>
          <a:stretch/>
        </p:blipFill>
        <p:spPr>
          <a:xfrm rot="5400000">
            <a:off x="961853" y="1099614"/>
            <a:ext cx="3102150" cy="213025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76" y="2732658"/>
            <a:ext cx="4084682" cy="30635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9"/>
          <a:stretch/>
        </p:blipFill>
        <p:spPr>
          <a:xfrm>
            <a:off x="5410200" y="2721636"/>
            <a:ext cx="288234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7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t="3297" r="-51" b="7998"/>
          <a:stretch/>
        </p:blipFill>
        <p:spPr>
          <a:xfrm>
            <a:off x="2441448" y="795528"/>
            <a:ext cx="4096512" cy="5001768"/>
          </a:xfrm>
        </p:spPr>
      </p:pic>
    </p:spTree>
    <p:extLst>
      <p:ext uri="{BB962C8B-B14F-4D97-AF65-F5344CB8AC3E}">
        <p14:creationId xmlns:p14="http://schemas.microsoft.com/office/powerpoint/2010/main" val="329111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Rigor and Challenge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1905000"/>
            <a:ext cx="3962400" cy="4572000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An easy route from point A to point B is like driving on autopilot. Taking a new road, and maybe getting a little lost along the way, will help you remember the trip.</a:t>
            </a:r>
          </a:p>
        </p:txBody>
      </p:sp>
    </p:spTree>
    <p:extLst>
      <p:ext uri="{BB962C8B-B14F-4D97-AF65-F5344CB8AC3E}">
        <p14:creationId xmlns:p14="http://schemas.microsoft.com/office/powerpoint/2010/main" val="272845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Benefits of Teaching this Course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066800"/>
            <a:ext cx="6248400" cy="5410200"/>
          </a:xfrm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Better understanding of the accounting profession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Holistic understanding of business decisions – see the perspectives of all the stakeholders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Making the course your own encourages the use of different types of resources: 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online video clips (</a:t>
            </a:r>
            <a:r>
              <a:rPr lang="en-US" dirty="0" err="1">
                <a:latin typeface="Arial"/>
                <a:cs typeface="Arial"/>
              </a:rPr>
              <a:t>Investopedia</a:t>
            </a:r>
            <a:r>
              <a:rPr lang="en-US" dirty="0">
                <a:latin typeface="Arial"/>
                <a:cs typeface="Arial"/>
              </a:rPr>
              <a:t>, YouTube)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KHAN Academy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Enron video (“The Smartest Guys in the Room”)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Shark Tank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The Profit (CNBC)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PBS “Is </a:t>
            </a:r>
            <a:r>
              <a:rPr lang="en-US" dirty="0" err="1">
                <a:latin typeface="Arial"/>
                <a:cs typeface="Arial"/>
              </a:rPr>
              <a:t>Walmart</a:t>
            </a:r>
            <a:r>
              <a:rPr lang="en-US" dirty="0">
                <a:latin typeface="Arial"/>
                <a:cs typeface="Arial"/>
              </a:rPr>
              <a:t> Good for America”</a:t>
            </a:r>
          </a:p>
          <a:p>
            <a:pPr lvl="1">
              <a:lnSpc>
                <a:spcPct val="120000"/>
              </a:lnSpc>
            </a:pPr>
            <a:r>
              <a:rPr lang="en-US" dirty="0" err="1">
                <a:latin typeface="Arial"/>
                <a:cs typeface="Arial"/>
              </a:rPr>
              <a:t>CashFlow</a:t>
            </a:r>
            <a:r>
              <a:rPr lang="en-US" dirty="0">
                <a:latin typeface="Arial"/>
                <a:cs typeface="Arial"/>
              </a:rPr>
              <a:t> Game (Rich Dad, Poor Dad author)</a:t>
            </a:r>
          </a:p>
          <a:p>
            <a:pPr lvl="1">
              <a:lnSpc>
                <a:spcPct val="120000"/>
              </a:lnSpc>
            </a:pPr>
            <a:r>
              <a:rPr lang="en-US" dirty="0" err="1">
                <a:latin typeface="Arial"/>
                <a:cs typeface="Arial"/>
              </a:rPr>
              <a:t>GoVenture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026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82000" cy="5715000"/>
          </a:xfrm>
          <a:prstGeom prst="rect">
            <a:avLst/>
          </a:prstGeom>
          <a:solidFill>
            <a:srgbClr val="4CC1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4" name="Title 1"/>
          <p:cNvSpPr txBox="1">
            <a:spLocks/>
          </p:cNvSpPr>
          <p:nvPr/>
        </p:nvSpPr>
        <p:spPr bwMode="auto">
          <a:xfrm>
            <a:off x="685800" y="381000"/>
            <a:ext cx="777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6000" dirty="0">
                <a:solidFill>
                  <a:schemeClr val="bg1"/>
                </a:solidFill>
                <a:latin typeface="Bebas Neue Regular" charset="0"/>
                <a:cs typeface="Bebas Neue Regular" charset="0"/>
              </a:rPr>
              <a:t>Recording and evaluating operating activities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  <a:latin typeface="Bebas Neue Regular" charset="0"/>
                <a:cs typeface="Bebas Neue Regular" charset="0"/>
              </a:rPr>
              <a:t>Modules 3 &amp; 4</a:t>
            </a:r>
            <a:endParaRPr lang="en-US" sz="3600" dirty="0">
              <a:solidFill>
                <a:schemeClr val="bg1"/>
              </a:solidFill>
              <a:latin typeface="Bebas Neue Regular" charset="0"/>
              <a:cs typeface="Bebas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44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201</Words>
  <Application>Microsoft Office PowerPoint</Application>
  <PresentationFormat>On-screen Show (4:3)</PresentationFormat>
  <Paragraphs>72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Bebas Neue Regular</vt:lpstr>
      <vt:lpstr>Calibri</vt:lpstr>
      <vt:lpstr>Wingdings 3</vt:lpstr>
      <vt:lpstr>Office Theme</vt:lpstr>
      <vt:lpstr>PowerPoint Presentation</vt:lpstr>
      <vt:lpstr>Hutchinson Salt Mine</vt:lpstr>
      <vt:lpstr>Kansas Cosmosphere and Space Museum</vt:lpstr>
      <vt:lpstr>PowerPoint Presentation</vt:lpstr>
      <vt:lpstr>PowerPoint Presentation</vt:lpstr>
      <vt:lpstr>PowerPoint Presentation</vt:lpstr>
      <vt:lpstr>Rigor and Challenge</vt:lpstr>
      <vt:lpstr>Benefits of Teaching this Course</vt:lpstr>
      <vt:lpstr>PowerPoint Presentation</vt:lpstr>
      <vt:lpstr>PowerPoint Presentation</vt:lpstr>
      <vt:lpstr>Chapter 7 Overview</vt:lpstr>
      <vt:lpstr>Chapter 8 Overview</vt:lpstr>
      <vt:lpstr>PowerPoint Presentation</vt:lpstr>
      <vt:lpstr>PowerPoint Presentation</vt:lpstr>
      <vt:lpstr>PowerPoint Presentation</vt:lpstr>
    </vt:vector>
  </TitlesOfParts>
  <Company>USD 383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– Short-Term Decision Making  Cost-Volume-Profit Analysis:</dc:title>
  <dc:creator>Manhattan Ogden Schools</dc:creator>
  <cp:lastModifiedBy>Laura</cp:lastModifiedBy>
  <cp:revision>88</cp:revision>
  <dcterms:created xsi:type="dcterms:W3CDTF">2010-06-17T19:11:31Z</dcterms:created>
  <dcterms:modified xsi:type="dcterms:W3CDTF">2018-03-16T21:20:29Z</dcterms:modified>
</cp:coreProperties>
</file>