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9" r:id="rId3"/>
    <p:sldId id="258" r:id="rId4"/>
    <p:sldId id="270" r:id="rId5"/>
    <p:sldId id="271" r:id="rId6"/>
    <p:sldId id="272" r:id="rId7"/>
    <p:sldId id="262" r:id="rId8"/>
    <p:sldId id="27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71" autoAdjust="0"/>
  </p:normalViewPr>
  <p:slideViewPr>
    <p:cSldViewPr>
      <p:cViewPr>
        <p:scale>
          <a:sx n="150" d="100"/>
          <a:sy n="150" d="100"/>
        </p:scale>
        <p:origin x="-176" y="-9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3D07CC1-A3A8-4371-939E-2D0EA67BF486}" type="datetimeFigureOut">
              <a:rPr lang="en-US" smtClean="0"/>
              <a:pPr/>
              <a:t>3/2/18</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06A0DEE-A167-4FE9-8DD7-926349855E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3D07CC1-A3A8-4371-939E-2D0EA67BF486}" type="datetimeFigureOut">
              <a:rPr lang="en-US" smtClean="0"/>
              <a:pPr/>
              <a:t>3/2/18</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206A0DEE-A167-4FE9-8DD7-926349855E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Right Triangle 2"/>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grpSp>
        <p:nvGrpSpPr>
          <p:cNvPr id="4" name="Group 13"/>
          <p:cNvGrpSpPr>
            <a:grpSpLocks/>
          </p:cNvGrpSpPr>
          <p:nvPr userDrawn="1"/>
        </p:nvGrpSpPr>
        <p:grpSpPr bwMode="auto">
          <a:xfrm>
            <a:off x="0" y="0"/>
            <a:ext cx="9144000" cy="6718300"/>
            <a:chOff x="0" y="1"/>
            <a:chExt cx="9144000" cy="6717791"/>
          </a:xfrm>
        </p:grpSpPr>
        <p:cxnSp>
          <p:nvCxnSpPr>
            <p:cNvPr id="5" name="Straight Connector 4"/>
            <p:cNvCxnSpPr/>
            <p:nvPr userDrawn="1"/>
          </p:nvCxnSpPr>
          <p:spPr>
            <a:xfrm>
              <a:off x="228600" y="228584"/>
              <a:ext cx="0" cy="6400315"/>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a:off x="8915400" y="228584"/>
              <a:ext cx="0" cy="6400315"/>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228600" y="6628899"/>
              <a:ext cx="32004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5715000" y="6628899"/>
              <a:ext cx="32004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pic>
          <p:nvPicPr>
            <p:cNvPr id="9" name="Picture 29" descr="SHGP-APBP_wordmark_final.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57600" y="6248400"/>
              <a:ext cx="1795272" cy="46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userDrawn="1"/>
          </p:nvCxnSpPr>
          <p:spPr>
            <a:xfrm>
              <a:off x="228600" y="228584"/>
              <a:ext cx="34290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5486400" y="228584"/>
              <a:ext cx="34290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sp>
          <p:nvSpPr>
            <p:cNvPr id="13" name="Title 1"/>
            <p:cNvSpPr txBox="1">
              <a:spLocks/>
            </p:cNvSpPr>
            <p:nvPr userDrawn="1"/>
          </p:nvSpPr>
          <p:spPr>
            <a:xfrm>
              <a:off x="0" y="1"/>
              <a:ext cx="9144000" cy="457165"/>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1200" spc="150" dirty="0" smtClean="0">
                  <a:latin typeface="Arial"/>
                  <a:cs typeface="Arial"/>
                </a:rPr>
                <a:t>M2 - TRAINING </a:t>
              </a:r>
              <a:endParaRPr lang="en-US" sz="1200" spc="150" dirty="0">
                <a:latin typeface="Arial"/>
                <a:cs typeface="Arial"/>
              </a:endParaRPr>
            </a:p>
          </p:txBody>
        </p:sp>
      </p:grpSp>
      <p:sp>
        <p:nvSpPr>
          <p:cNvPr id="14" name="Subtitle 2"/>
          <p:cNvSpPr txBox="1">
            <a:spLocks/>
          </p:cNvSpPr>
          <p:nvPr userDrawn="1"/>
        </p:nvSpPr>
        <p:spPr>
          <a:xfrm>
            <a:off x="1371600" y="3886200"/>
            <a:ext cx="6400800" cy="1752600"/>
          </a:xfrm>
          <a:prstGeom prst="rect">
            <a:avLst/>
          </a:prstGeom>
        </p:spPr>
        <p:txBody>
          <a:bodyPr>
            <a:normAutofit/>
          </a:bodyPr>
          <a:lstStyle>
            <a:lvl1pPr marL="0" indent="0" algn="ctr" rtl="0" eaLnBrk="0" fontAlgn="base" hangingPunct="0">
              <a:spcBef>
                <a:spcPts val="400"/>
              </a:spcBef>
              <a:spcAft>
                <a:spcPct val="0"/>
              </a:spcAft>
              <a:buClr>
                <a:schemeClr val="accent1"/>
              </a:buClr>
              <a:buSzPct val="68000"/>
              <a:buFont typeface="Wingdings 3" charset="0"/>
              <a:buNone/>
              <a:defRPr sz="2700" kern="1200">
                <a:solidFill>
                  <a:schemeClr val="tx1">
                    <a:tint val="75000"/>
                  </a:schemeClr>
                </a:solidFill>
                <a:latin typeface="+mn-lt"/>
                <a:ea typeface="ＭＳ Ｐゴシック" charset="0"/>
                <a:cs typeface="+mn-cs"/>
              </a:defRPr>
            </a:lvl1pPr>
            <a:lvl2pPr marL="457200" indent="0" algn="ctr" rtl="0" eaLnBrk="0" fontAlgn="base" hangingPunct="0">
              <a:spcBef>
                <a:spcPts val="325"/>
              </a:spcBef>
              <a:spcAft>
                <a:spcPct val="0"/>
              </a:spcAft>
              <a:buClr>
                <a:schemeClr val="accent1"/>
              </a:buClr>
              <a:buFont typeface="Verdana" charset="0"/>
              <a:buNone/>
              <a:defRPr sz="2300" kern="1200">
                <a:solidFill>
                  <a:schemeClr val="tx1">
                    <a:tint val="75000"/>
                  </a:schemeClr>
                </a:solidFill>
                <a:latin typeface="+mn-lt"/>
                <a:ea typeface="ＭＳ Ｐゴシック" charset="0"/>
                <a:cs typeface="+mn-cs"/>
              </a:defRPr>
            </a:lvl2pPr>
            <a:lvl3pPr marL="914400" indent="0" algn="ctr" rtl="0" eaLnBrk="0" fontAlgn="base" hangingPunct="0">
              <a:spcBef>
                <a:spcPts val="350"/>
              </a:spcBef>
              <a:spcAft>
                <a:spcPct val="0"/>
              </a:spcAft>
              <a:buClr>
                <a:schemeClr val="accent2"/>
              </a:buClr>
              <a:buSzPct val="100000"/>
              <a:buFont typeface="Wingdings 2" charset="0"/>
              <a:buNone/>
              <a:defRPr sz="2100" kern="1200">
                <a:solidFill>
                  <a:schemeClr val="tx1">
                    <a:tint val="75000"/>
                  </a:schemeClr>
                </a:solidFill>
                <a:latin typeface="+mn-lt"/>
                <a:ea typeface="ＭＳ Ｐゴシック" charset="0"/>
                <a:cs typeface="+mn-cs"/>
              </a:defRPr>
            </a:lvl3pPr>
            <a:lvl4pPr marL="1371600" indent="0" algn="ctr" rtl="0" eaLnBrk="0" fontAlgn="base" hangingPunct="0">
              <a:spcBef>
                <a:spcPts val="350"/>
              </a:spcBef>
              <a:spcAft>
                <a:spcPct val="0"/>
              </a:spcAft>
              <a:buClr>
                <a:schemeClr val="accent2"/>
              </a:buClr>
              <a:buFont typeface="Wingdings 2" charset="0"/>
              <a:buNone/>
              <a:defRPr sz="1900" kern="1200">
                <a:solidFill>
                  <a:schemeClr val="tx1">
                    <a:tint val="75000"/>
                  </a:schemeClr>
                </a:solidFill>
                <a:latin typeface="+mn-lt"/>
                <a:ea typeface="ＭＳ Ｐゴシック" charset="0"/>
                <a:cs typeface="+mn-cs"/>
              </a:defRPr>
            </a:lvl4pPr>
            <a:lvl5pPr marL="1828800" indent="0" algn="ctr" rtl="0" eaLnBrk="0" fontAlgn="base" hangingPunct="0">
              <a:spcBef>
                <a:spcPts val="350"/>
              </a:spcBef>
              <a:spcAft>
                <a:spcPct val="0"/>
              </a:spcAft>
              <a:buClr>
                <a:schemeClr val="accent2"/>
              </a:buClr>
              <a:buFont typeface="Wingdings 2" charset="0"/>
              <a:buNone/>
              <a:defRPr kern="1200">
                <a:solidFill>
                  <a:schemeClr val="tx1">
                    <a:tint val="75000"/>
                  </a:schemeClr>
                </a:solidFill>
                <a:latin typeface="+mn-lt"/>
                <a:ea typeface="ＭＳ Ｐゴシック" charset="0"/>
                <a:cs typeface="+mn-cs"/>
              </a:defRPr>
            </a:lvl5pPr>
            <a:lvl6pPr marL="2286000" indent="0" algn="ctr" rtl="0" eaLnBrk="1" latinLnBrk="0" hangingPunct="1">
              <a:spcBef>
                <a:spcPts val="350"/>
              </a:spcBef>
              <a:buClr>
                <a:schemeClr val="accent3"/>
              </a:buClr>
              <a:buFont typeface="Wingdings 2"/>
              <a:buNone/>
              <a:defRPr kumimoji="0" sz="1800" kern="1200">
                <a:solidFill>
                  <a:schemeClr val="tx1">
                    <a:tint val="75000"/>
                  </a:schemeClr>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tint val="75000"/>
                  </a:schemeClr>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tint val="75000"/>
                  </a:schemeClr>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tint val="75000"/>
                  </a:schemeClr>
                </a:solidFill>
                <a:latin typeface="+mn-lt"/>
                <a:ea typeface="+mn-ea"/>
                <a:cs typeface="+mn-cs"/>
              </a:defRPr>
            </a:lvl9pPr>
            <a:extLst/>
          </a:lstStyle>
          <a:p>
            <a:pPr>
              <a:defRPr/>
            </a:pPr>
            <a:r>
              <a:rPr lang="en-US" smtClean="0"/>
              <a:t>Click to edit Master subtitle style</a:t>
            </a:r>
            <a:endParaRPr lang="en-US" dirty="0"/>
          </a:p>
        </p:txBody>
      </p:sp>
      <p:sp>
        <p:nvSpPr>
          <p:cNvPr id="34"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5069675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a:off x="228600" y="228600"/>
            <a:ext cx="0" cy="640080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8915400" y="228600"/>
            <a:ext cx="0" cy="640080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228600" y="6629400"/>
            <a:ext cx="32004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a:off x="5715000" y="6629400"/>
            <a:ext cx="32004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pic>
        <p:nvPicPr>
          <p:cNvPr id="11" name="Picture 20" descr="SHGP-APBP_wordmark_final.png"/>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657600" y="6248400"/>
            <a:ext cx="17954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userDrawn="1"/>
        </p:nvCxnSpPr>
        <p:spPr>
          <a:xfrm>
            <a:off x="228600" y="228600"/>
            <a:ext cx="34290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5486400" y="228600"/>
            <a:ext cx="34290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sp>
        <p:nvSpPr>
          <p:cNvPr id="15" name="Title 1"/>
          <p:cNvSpPr txBox="1">
            <a:spLocks/>
          </p:cNvSpPr>
          <p:nvPr userDrawn="1"/>
        </p:nvSpPr>
        <p:spPr>
          <a:xfrm>
            <a:off x="0" y="0"/>
            <a:ext cx="9144000" cy="4572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1200" spc="150" dirty="0" smtClean="0">
                <a:latin typeface="Arial"/>
                <a:cs typeface="Arial"/>
              </a:rPr>
              <a:t>M2 - TRAINING </a:t>
            </a:r>
            <a:endParaRPr lang="en-US" sz="1200" spc="150" dirty="0">
              <a:latin typeface="Arial"/>
              <a:cs typeface="Arial"/>
            </a:endParaRPr>
          </a:p>
        </p:txBody>
      </p:sp>
      <p:sp>
        <p:nvSpPr>
          <p:cNvPr id="1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txStyles>
    <p:titleStyle>
      <a:lvl1pPr algn="ctr"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81000"/>
            <a:ext cx="8382000" cy="5715000"/>
          </a:xfrm>
          <a:prstGeom prst="rect">
            <a:avLst/>
          </a:prstGeom>
          <a:solidFill>
            <a:srgbClr val="4CC1B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146" name="Title 1"/>
          <p:cNvSpPr txBox="1">
            <a:spLocks/>
          </p:cNvSpPr>
          <p:nvPr/>
        </p:nvSpPr>
        <p:spPr bwMode="auto">
          <a:xfrm>
            <a:off x="685800" y="381000"/>
            <a:ext cx="77724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3600">
                <a:solidFill>
                  <a:srgbClr val="000000"/>
                </a:solidFill>
                <a:latin typeface="Bebas Neue Regular" charset="0"/>
                <a:cs typeface="Bebas Neue Regular" charset="0"/>
              </a:rPr>
              <a:t>chapter 3</a:t>
            </a:r>
          </a:p>
          <a:p>
            <a:pPr algn="ctr"/>
            <a:r>
              <a:rPr lang="en-US" sz="6000">
                <a:solidFill>
                  <a:schemeClr val="bg1"/>
                </a:solidFill>
                <a:latin typeface="Bebas Neue Regular" charset="0"/>
                <a:cs typeface="Bebas Neue Regular" charset="0"/>
              </a:rPr>
              <a:t>Operating processes:</a:t>
            </a:r>
            <a:br>
              <a:rPr lang="en-US" sz="6000">
                <a:solidFill>
                  <a:schemeClr val="bg1"/>
                </a:solidFill>
                <a:latin typeface="Bebas Neue Regular" charset="0"/>
                <a:cs typeface="Bebas Neue Regular" charset="0"/>
              </a:rPr>
            </a:br>
            <a:r>
              <a:rPr lang="en-US" sz="6000">
                <a:solidFill>
                  <a:schemeClr val="bg1"/>
                </a:solidFill>
                <a:latin typeface="Bebas Neue Regular" charset="0"/>
                <a:cs typeface="Bebas Neue Regular" charset="0"/>
              </a:rPr>
              <a:t>Planning and control</a:t>
            </a:r>
          </a:p>
        </p:txBody>
      </p:sp>
    </p:spTree>
    <p:extLst>
      <p:ext uri="{BB962C8B-B14F-4D97-AF65-F5344CB8AC3E}">
        <p14:creationId xmlns:p14="http://schemas.microsoft.com/office/powerpoint/2010/main" val="367310442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0800" y="1066800"/>
            <a:ext cx="3962400" cy="5059363"/>
          </a:xfrm>
        </p:spPr>
        <p:txBody>
          <a:bodyPr>
            <a:normAutofit/>
          </a:bodyPr>
          <a:lstStyle/>
          <a:p>
            <a:pPr marL="0">
              <a:buNone/>
            </a:pPr>
            <a:r>
              <a:rPr lang="en-US" b="1" dirty="0"/>
              <a:t>What would the total cost be if they were to sell 38 plants</a:t>
            </a:r>
            <a:r>
              <a:rPr lang="en-US" b="1" dirty="0" smtClean="0"/>
              <a:t>?</a:t>
            </a:r>
            <a:endParaRPr lang="en-US" b="1" dirty="0"/>
          </a:p>
          <a:p>
            <a:pPr marL="0">
              <a:buNone/>
            </a:pPr>
            <a:r>
              <a:rPr lang="en-US" dirty="0" smtClean="0"/>
              <a:t>TC </a:t>
            </a:r>
            <a:r>
              <a:rPr lang="en-US" dirty="0"/>
              <a:t>= $540 + ($11 x 38</a:t>
            </a:r>
            <a:r>
              <a:rPr lang="en-US" dirty="0" smtClean="0"/>
              <a:t>)</a:t>
            </a:r>
          </a:p>
          <a:p>
            <a:pPr marL="0">
              <a:buNone/>
            </a:pPr>
            <a:r>
              <a:rPr lang="en-US" dirty="0" smtClean="0"/>
              <a:t>TC </a:t>
            </a:r>
            <a:r>
              <a:rPr lang="en-US" dirty="0"/>
              <a:t>= $958</a:t>
            </a:r>
          </a:p>
          <a:p>
            <a:pPr marL="0">
              <a:buNone/>
            </a:pPr>
            <a:endParaRPr lang="en-US" dirty="0" smtClean="0"/>
          </a:p>
          <a:p>
            <a:pPr marL="0">
              <a:buNone/>
            </a:pPr>
            <a:r>
              <a:rPr lang="en-US" b="1" dirty="0" smtClean="0"/>
              <a:t>What </a:t>
            </a:r>
            <a:r>
              <a:rPr lang="en-US" b="1" dirty="0"/>
              <a:t>about if they sold 99 plants</a:t>
            </a:r>
            <a:r>
              <a:rPr lang="en-US" b="1" dirty="0" smtClean="0"/>
              <a:t>? </a:t>
            </a:r>
          </a:p>
          <a:p>
            <a:pPr marL="0">
              <a:buNone/>
            </a:pPr>
            <a:r>
              <a:rPr lang="en-US" dirty="0" smtClean="0"/>
              <a:t>Not </a:t>
            </a:r>
            <a:r>
              <a:rPr lang="en-US" dirty="0"/>
              <a:t>within the relevant </a:t>
            </a:r>
            <a:r>
              <a:rPr lang="en-US" dirty="0" smtClean="0"/>
              <a:t>range</a:t>
            </a:r>
          </a:p>
          <a:p>
            <a:pPr marL="0">
              <a:buNone/>
            </a:pPr>
            <a:endParaRPr lang="en-US" i="1" dirty="0"/>
          </a:p>
          <a:p>
            <a:pPr marL="0">
              <a:buNone/>
            </a:pPr>
            <a:r>
              <a:rPr lang="en-US" sz="1200" i="1" dirty="0" smtClean="0"/>
              <a:t>See </a:t>
            </a:r>
            <a:r>
              <a:rPr lang="en-US" sz="1200" i="1" dirty="0"/>
              <a:t>exhibit 3.19, page </a:t>
            </a:r>
            <a:r>
              <a:rPr lang="en-US" sz="1200" i="1" dirty="0" smtClean="0"/>
              <a:t>86 </a:t>
            </a:r>
            <a:r>
              <a:rPr lang="en-US" sz="1200" i="1" dirty="0"/>
              <a:t>which illustrates the cost line using high/low method</a:t>
            </a:r>
            <a:endParaRPr lang="en-US" sz="12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0"/>
            <a:ext cx="5791200" cy="1524000"/>
          </a:xfrm>
        </p:spPr>
        <p:txBody>
          <a:bodyPr anchor="t">
            <a:noAutofit/>
          </a:bodyPr>
          <a:lstStyle/>
          <a:p>
            <a:r>
              <a:rPr lang="en-US" sz="1600" b="1" u="sng" dirty="0"/>
              <a:t>Together, complete E3.15, page </a:t>
            </a:r>
            <a:r>
              <a:rPr lang="en-US" sz="1600" b="1" u="sng" dirty="0" smtClean="0"/>
              <a:t>93:</a:t>
            </a:r>
            <a:r>
              <a:rPr lang="en-US" sz="1600" b="1" dirty="0"/>
              <a:t/>
            </a:r>
            <a:br>
              <a:rPr lang="en-US" sz="1600" b="1" dirty="0"/>
            </a:br>
            <a:r>
              <a:rPr lang="en-US" sz="1600" dirty="0"/>
              <a:t> </a:t>
            </a:r>
            <a:br>
              <a:rPr lang="en-US" sz="1600" dirty="0"/>
            </a:br>
            <a:r>
              <a:rPr lang="en-US" sz="1600" dirty="0" err="1" smtClean="0"/>
              <a:t>Averett</a:t>
            </a:r>
            <a:r>
              <a:rPr lang="en-US" sz="1600" dirty="0" smtClean="0"/>
              <a:t> Company </a:t>
            </a:r>
            <a:r>
              <a:rPr lang="en-US" sz="1600" dirty="0"/>
              <a:t>incurred the following shipping costs during the past six months. </a:t>
            </a:r>
            <a:r>
              <a:rPr lang="en-US" sz="1600" dirty="0" smtClean="0"/>
              <a:t>Use </a:t>
            </a:r>
            <a:r>
              <a:rPr lang="en-US" sz="1600" dirty="0"/>
              <a:t>the high/low method to determine the expected cost of shipping 1,000 items in one month</a:t>
            </a:r>
            <a:r>
              <a:rPr lang="en-US" sz="1600" dirty="0" smtClean="0"/>
              <a:t>.</a:t>
            </a:r>
            <a:endParaRPr lang="en-US" sz="1600" dirty="0"/>
          </a:p>
        </p:txBody>
      </p:sp>
      <p:sp>
        <p:nvSpPr>
          <p:cNvPr id="3" name="Content Placeholder 2"/>
          <p:cNvSpPr>
            <a:spLocks noGrp="1"/>
          </p:cNvSpPr>
          <p:nvPr>
            <p:ph idx="1"/>
          </p:nvPr>
        </p:nvSpPr>
        <p:spPr>
          <a:xfrm>
            <a:off x="1143000" y="2438400"/>
            <a:ext cx="7467600" cy="1676400"/>
          </a:xfrm>
        </p:spPr>
        <p:txBody>
          <a:bodyPr>
            <a:normAutofit/>
          </a:bodyPr>
          <a:lstStyle/>
          <a:p>
            <a:pPr marL="0">
              <a:buNone/>
            </a:pPr>
            <a:r>
              <a:rPr lang="en-US" b="1" dirty="0"/>
              <a:t>Variable cost</a:t>
            </a:r>
            <a:r>
              <a:rPr lang="en-US" b="1" dirty="0" smtClean="0"/>
              <a:t>:</a:t>
            </a:r>
            <a:r>
              <a:rPr lang="en-US" b="1" dirty="0"/>
              <a:t> </a:t>
            </a:r>
            <a:r>
              <a:rPr lang="en-US" dirty="0" smtClean="0"/>
              <a:t>3,290 </a:t>
            </a:r>
            <a:r>
              <a:rPr lang="en-US" dirty="0"/>
              <a:t>– </a:t>
            </a:r>
            <a:r>
              <a:rPr lang="en-US" dirty="0" smtClean="0"/>
              <a:t>2,187.50/ 1,200 </a:t>
            </a:r>
            <a:r>
              <a:rPr lang="en-US" dirty="0"/>
              <a:t>– 750 </a:t>
            </a:r>
            <a:r>
              <a:rPr lang="en-US" dirty="0" smtClean="0"/>
              <a:t>= VC	VC = $2.45</a:t>
            </a:r>
            <a:br>
              <a:rPr lang="en-US" dirty="0" smtClean="0"/>
            </a:br>
            <a:endParaRPr lang="en-US" dirty="0" smtClean="0"/>
          </a:p>
          <a:p>
            <a:pPr marL="0">
              <a:buNone/>
            </a:pPr>
            <a:r>
              <a:rPr lang="en-US" b="1" dirty="0" smtClean="0"/>
              <a:t>Fixed cost: </a:t>
            </a:r>
            <a:r>
              <a:rPr lang="en-US" dirty="0" smtClean="0"/>
              <a:t>2,187.50 </a:t>
            </a:r>
            <a:r>
              <a:rPr lang="en-US" dirty="0"/>
              <a:t>= FC + </a:t>
            </a:r>
            <a:r>
              <a:rPr lang="en-US" dirty="0" smtClean="0"/>
              <a:t>(2.45 </a:t>
            </a:r>
            <a:r>
              <a:rPr lang="en-US" dirty="0"/>
              <a:t>x 750</a:t>
            </a:r>
            <a:r>
              <a:rPr lang="en-US" dirty="0" smtClean="0"/>
              <a:t>) </a:t>
            </a:r>
            <a:r>
              <a:rPr lang="en-US" dirty="0"/>
              <a:t>	</a:t>
            </a:r>
            <a:r>
              <a:rPr lang="en-US" dirty="0" smtClean="0"/>
              <a:t>	FC = $350</a:t>
            </a:r>
          </a:p>
          <a:p>
            <a:pPr marL="0">
              <a:buNone/>
            </a:pPr>
            <a:r>
              <a:rPr lang="en-US" b="1" dirty="0" smtClean="0"/>
              <a:t/>
            </a:r>
            <a:br>
              <a:rPr lang="en-US" b="1" dirty="0" smtClean="0"/>
            </a:br>
            <a:r>
              <a:rPr lang="en-US" b="1" dirty="0" smtClean="0"/>
              <a:t>Total </a:t>
            </a:r>
            <a:r>
              <a:rPr lang="en-US" b="1" dirty="0"/>
              <a:t>cost</a:t>
            </a:r>
            <a:r>
              <a:rPr lang="en-US" b="1" dirty="0" smtClean="0"/>
              <a:t>: </a:t>
            </a:r>
            <a:r>
              <a:rPr lang="en-US" dirty="0" smtClean="0"/>
              <a:t>TC </a:t>
            </a:r>
            <a:r>
              <a:rPr lang="en-US" dirty="0"/>
              <a:t>= </a:t>
            </a:r>
            <a:r>
              <a:rPr lang="en-US" dirty="0" smtClean="0"/>
              <a:t>$350 </a:t>
            </a:r>
            <a:r>
              <a:rPr lang="en-US" dirty="0"/>
              <a:t>+ </a:t>
            </a:r>
            <a:r>
              <a:rPr lang="en-US" dirty="0" smtClean="0"/>
              <a:t>(2.45 </a:t>
            </a:r>
            <a:r>
              <a:rPr lang="en-US" dirty="0"/>
              <a:t>x </a:t>
            </a:r>
            <a:r>
              <a:rPr lang="en-US" dirty="0" smtClean="0"/>
              <a:t>1,000</a:t>
            </a:r>
            <a:r>
              <a:rPr lang="en-US" dirty="0"/>
              <a:t>)</a:t>
            </a:r>
            <a:r>
              <a:rPr lang="en-US" dirty="0" smtClean="0"/>
              <a:t>;			TC = $2,800</a:t>
            </a:r>
          </a:p>
        </p:txBody>
      </p:sp>
      <p:graphicFrame>
        <p:nvGraphicFramePr>
          <p:cNvPr id="4" name="Table 3"/>
          <p:cNvGraphicFramePr>
            <a:graphicFrameLocks noGrp="1"/>
          </p:cNvGraphicFramePr>
          <p:nvPr>
            <p:extLst>
              <p:ext uri="{D42A27DB-BD31-4B8C-83A1-F6EECF244321}">
                <p14:modId xmlns:p14="http://schemas.microsoft.com/office/powerpoint/2010/main" val="1305313091"/>
              </p:ext>
            </p:extLst>
          </p:nvPr>
        </p:nvGraphicFramePr>
        <p:xfrm>
          <a:off x="2438400" y="4343400"/>
          <a:ext cx="4038600" cy="1472184"/>
        </p:xfrm>
        <a:graphic>
          <a:graphicData uri="http://schemas.openxmlformats.org/drawingml/2006/table">
            <a:tbl>
              <a:tblPr bandRow="1">
                <a:tableStyleId>{3B4B98B0-60AC-42C2-AFA5-B58CD77FA1E5}</a:tableStyleId>
              </a:tblPr>
              <a:tblGrid>
                <a:gridCol w="721178">
                  <a:extLst>
                    <a:ext uri="{9D8B030D-6E8A-4147-A177-3AD203B41FA5}">
                      <a16:colId xmlns:a16="http://schemas.microsoft.com/office/drawing/2014/main" xmlns="" val="20000"/>
                    </a:ext>
                  </a:extLst>
                </a:gridCol>
                <a:gridCol w="1717222">
                  <a:extLst>
                    <a:ext uri="{9D8B030D-6E8A-4147-A177-3AD203B41FA5}">
                      <a16:colId xmlns:a16="http://schemas.microsoft.com/office/drawing/2014/main" xmlns="" val="20001"/>
                    </a:ext>
                  </a:extLst>
                </a:gridCol>
                <a:gridCol w="1600200">
                  <a:extLst>
                    <a:ext uri="{9D8B030D-6E8A-4147-A177-3AD203B41FA5}">
                      <a16:colId xmlns:a16="http://schemas.microsoft.com/office/drawing/2014/main" xmlns="" val="20002"/>
                    </a:ext>
                  </a:extLst>
                </a:gridCol>
              </a:tblGrid>
              <a:tr h="0">
                <a:tc>
                  <a:txBody>
                    <a:bodyPr/>
                    <a:lstStyle/>
                    <a:p>
                      <a:pPr marL="0" marR="0" algn="ctr">
                        <a:lnSpc>
                          <a:spcPct val="115000"/>
                        </a:lnSpc>
                        <a:spcBef>
                          <a:spcPts val="0"/>
                        </a:spcBef>
                        <a:spcAft>
                          <a:spcPts val="0"/>
                        </a:spcAft>
                      </a:pPr>
                      <a:r>
                        <a:rPr lang="en-US" sz="1200" b="1" dirty="0"/>
                        <a:t>Month</a:t>
                      </a:r>
                      <a:endParaRPr lang="en-US" sz="1200" b="1" dirty="0">
                        <a:latin typeface="Arial"/>
                        <a:ea typeface="Calibri"/>
                        <a:cs typeface="Arial"/>
                      </a:endParaRPr>
                    </a:p>
                  </a:txBody>
                  <a:tcPr marL="68580" marR="68580" marT="0" marB="0"/>
                </a:tc>
                <a:tc>
                  <a:txBody>
                    <a:bodyPr/>
                    <a:lstStyle/>
                    <a:p>
                      <a:pPr marL="0" marR="0" algn="ctr">
                        <a:lnSpc>
                          <a:spcPct val="115000"/>
                        </a:lnSpc>
                        <a:spcBef>
                          <a:spcPts val="0"/>
                        </a:spcBef>
                        <a:spcAft>
                          <a:spcPts val="0"/>
                        </a:spcAft>
                      </a:pPr>
                      <a:r>
                        <a:rPr lang="en-US" sz="1200" b="1" dirty="0"/>
                        <a:t>Total Items Shipped</a:t>
                      </a:r>
                      <a:endParaRPr lang="en-US" sz="1200" b="1" dirty="0">
                        <a:latin typeface="Arial"/>
                        <a:ea typeface="Calibri"/>
                        <a:cs typeface="Arial"/>
                      </a:endParaRPr>
                    </a:p>
                  </a:txBody>
                  <a:tcPr marL="68580" marR="68580" marT="0" marB="0"/>
                </a:tc>
                <a:tc>
                  <a:txBody>
                    <a:bodyPr/>
                    <a:lstStyle/>
                    <a:p>
                      <a:pPr marL="0" marR="0" algn="ctr">
                        <a:lnSpc>
                          <a:spcPct val="115000"/>
                        </a:lnSpc>
                        <a:spcBef>
                          <a:spcPts val="0"/>
                        </a:spcBef>
                        <a:spcAft>
                          <a:spcPts val="0"/>
                        </a:spcAft>
                      </a:pPr>
                      <a:r>
                        <a:rPr lang="en-US" sz="1200" b="1" dirty="0"/>
                        <a:t>Total Shipping Cost</a:t>
                      </a:r>
                      <a:endParaRPr lang="en-US" sz="1200" b="1" dirty="0">
                        <a:latin typeface="Arial"/>
                        <a:ea typeface="Calibri"/>
                        <a:cs typeface="Arial"/>
                      </a:endParaRPr>
                    </a:p>
                  </a:txBody>
                  <a:tcPr marL="68580" marR="68580" marT="0" marB="0"/>
                </a:tc>
                <a:extLst>
                  <a:ext uri="{0D108BD9-81ED-4DB2-BD59-A6C34878D82A}">
                    <a16:rowId xmlns:a16="http://schemas.microsoft.com/office/drawing/2014/main" xmlns="" val="10000"/>
                  </a:ext>
                </a:extLst>
              </a:tr>
              <a:tr h="0">
                <a:tc>
                  <a:txBody>
                    <a:bodyPr/>
                    <a:lstStyle/>
                    <a:p>
                      <a:pPr marL="0" marR="0" algn="ctr">
                        <a:lnSpc>
                          <a:spcPct val="115000"/>
                        </a:lnSpc>
                        <a:spcBef>
                          <a:spcPts val="0"/>
                        </a:spcBef>
                        <a:spcAft>
                          <a:spcPts val="0"/>
                        </a:spcAft>
                      </a:pPr>
                      <a:r>
                        <a:rPr lang="en-US" sz="1200" dirty="0"/>
                        <a:t>1</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a:t>850</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$2,520.00</a:t>
                      </a:r>
                      <a:endParaRPr lang="en-US" sz="1200" dirty="0">
                        <a:latin typeface="Arial"/>
                        <a:ea typeface="Calibri"/>
                        <a:cs typeface="Arial"/>
                      </a:endParaRPr>
                    </a:p>
                  </a:txBody>
                  <a:tcPr marL="68580" marR="68580" marT="0" marB="0"/>
                </a:tc>
                <a:extLst>
                  <a:ext uri="{0D108BD9-81ED-4DB2-BD59-A6C34878D82A}">
                    <a16:rowId xmlns:a16="http://schemas.microsoft.com/office/drawing/2014/main" xmlns="" val="10001"/>
                  </a:ext>
                </a:extLst>
              </a:tr>
              <a:tr h="0">
                <a:tc>
                  <a:txBody>
                    <a:bodyPr/>
                    <a:lstStyle/>
                    <a:p>
                      <a:pPr marL="0" marR="0" algn="ctr">
                        <a:lnSpc>
                          <a:spcPct val="115000"/>
                        </a:lnSpc>
                        <a:spcBef>
                          <a:spcPts val="0"/>
                        </a:spcBef>
                        <a:spcAft>
                          <a:spcPts val="0"/>
                        </a:spcAft>
                      </a:pPr>
                      <a:r>
                        <a:rPr lang="en-US" sz="1200" dirty="0"/>
                        <a:t>2</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a:t>900</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$2,625.00</a:t>
                      </a:r>
                      <a:endParaRPr lang="en-US" sz="1200" dirty="0">
                        <a:latin typeface="Arial"/>
                        <a:ea typeface="Calibri"/>
                        <a:cs typeface="Arial"/>
                      </a:endParaRPr>
                    </a:p>
                  </a:txBody>
                  <a:tcPr marL="68580" marR="68580" marT="0" marB="0"/>
                </a:tc>
                <a:extLst>
                  <a:ext uri="{0D108BD9-81ED-4DB2-BD59-A6C34878D82A}">
                    <a16:rowId xmlns:a16="http://schemas.microsoft.com/office/drawing/2014/main" xmlns="" val="10002"/>
                  </a:ext>
                </a:extLst>
              </a:tr>
              <a:tr h="0">
                <a:tc>
                  <a:txBody>
                    <a:bodyPr/>
                    <a:lstStyle/>
                    <a:p>
                      <a:pPr marL="0" marR="0" algn="ctr">
                        <a:lnSpc>
                          <a:spcPct val="115000"/>
                        </a:lnSpc>
                        <a:spcBef>
                          <a:spcPts val="0"/>
                        </a:spcBef>
                        <a:spcAft>
                          <a:spcPts val="0"/>
                        </a:spcAft>
                      </a:pPr>
                      <a:r>
                        <a:rPr lang="en-US" sz="1200"/>
                        <a:t>3</a:t>
                      </a:r>
                      <a:endParaRPr lang="en-US" sz="120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a:t>1,100</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$3,150.00</a:t>
                      </a:r>
                      <a:endParaRPr lang="en-US" sz="1200" dirty="0">
                        <a:latin typeface="Arial"/>
                        <a:ea typeface="Calibri"/>
                        <a:cs typeface="Arial"/>
                      </a:endParaRPr>
                    </a:p>
                  </a:txBody>
                  <a:tcPr marL="68580" marR="68580" marT="0" marB="0"/>
                </a:tc>
                <a:extLst>
                  <a:ext uri="{0D108BD9-81ED-4DB2-BD59-A6C34878D82A}">
                    <a16:rowId xmlns:a16="http://schemas.microsoft.com/office/drawing/2014/main" xmlns="" val="10003"/>
                  </a:ext>
                </a:extLst>
              </a:tr>
              <a:tr h="0">
                <a:tc>
                  <a:txBody>
                    <a:bodyPr/>
                    <a:lstStyle/>
                    <a:p>
                      <a:pPr marL="0" marR="0" algn="ctr">
                        <a:lnSpc>
                          <a:spcPct val="115000"/>
                        </a:lnSpc>
                        <a:spcBef>
                          <a:spcPts val="0"/>
                        </a:spcBef>
                        <a:spcAft>
                          <a:spcPts val="0"/>
                        </a:spcAft>
                      </a:pPr>
                      <a:r>
                        <a:rPr lang="en-US" sz="1200" dirty="0"/>
                        <a:t>4</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a:t>1,200</a:t>
                      </a:r>
                      <a:endParaRPr lang="en-US" sz="120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$3,290.00</a:t>
                      </a:r>
                      <a:endParaRPr lang="en-US" sz="1200" dirty="0">
                        <a:latin typeface="Arial"/>
                        <a:ea typeface="Calibri"/>
                        <a:cs typeface="Arial"/>
                      </a:endParaRPr>
                    </a:p>
                  </a:txBody>
                  <a:tcPr marL="68580" marR="68580" marT="0" marB="0"/>
                </a:tc>
                <a:extLst>
                  <a:ext uri="{0D108BD9-81ED-4DB2-BD59-A6C34878D82A}">
                    <a16:rowId xmlns:a16="http://schemas.microsoft.com/office/drawing/2014/main" xmlns="" val="10004"/>
                  </a:ext>
                </a:extLst>
              </a:tr>
              <a:tr h="0">
                <a:tc>
                  <a:txBody>
                    <a:bodyPr/>
                    <a:lstStyle/>
                    <a:p>
                      <a:pPr marL="0" marR="0" algn="ctr">
                        <a:lnSpc>
                          <a:spcPct val="115000"/>
                        </a:lnSpc>
                        <a:spcBef>
                          <a:spcPts val="0"/>
                        </a:spcBef>
                        <a:spcAft>
                          <a:spcPts val="0"/>
                        </a:spcAft>
                      </a:pPr>
                      <a:r>
                        <a:rPr lang="en-US" sz="1200"/>
                        <a:t>5</a:t>
                      </a:r>
                      <a:endParaRPr lang="en-US" sz="120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a:t>750</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$2,187.50</a:t>
                      </a:r>
                      <a:endParaRPr lang="en-US" sz="1200" dirty="0">
                        <a:latin typeface="Arial"/>
                        <a:ea typeface="Calibri"/>
                        <a:cs typeface="Arial"/>
                      </a:endParaRPr>
                    </a:p>
                  </a:txBody>
                  <a:tcPr marL="68580" marR="68580" marT="0" marB="0"/>
                </a:tc>
                <a:extLst>
                  <a:ext uri="{0D108BD9-81ED-4DB2-BD59-A6C34878D82A}">
                    <a16:rowId xmlns:a16="http://schemas.microsoft.com/office/drawing/2014/main" xmlns="" val="10005"/>
                  </a:ext>
                </a:extLst>
              </a:tr>
              <a:tr h="170688">
                <a:tc>
                  <a:txBody>
                    <a:bodyPr/>
                    <a:lstStyle/>
                    <a:p>
                      <a:pPr marL="0" marR="0" algn="ctr">
                        <a:lnSpc>
                          <a:spcPct val="115000"/>
                        </a:lnSpc>
                        <a:spcBef>
                          <a:spcPts val="0"/>
                        </a:spcBef>
                        <a:spcAft>
                          <a:spcPts val="0"/>
                        </a:spcAft>
                      </a:pPr>
                      <a:r>
                        <a:rPr lang="en-US" sz="1200" dirty="0"/>
                        <a:t>6</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a:t>1,150</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$3,220.00</a:t>
                      </a:r>
                      <a:endParaRPr lang="en-US" sz="1200" dirty="0">
                        <a:latin typeface="Arial"/>
                        <a:ea typeface="Calibri"/>
                        <a:cs typeface="Arial"/>
                      </a:endParaRPr>
                    </a:p>
                  </a:txBody>
                  <a:tcPr marL="68580" marR="68580" marT="0" marB="0"/>
                </a:tc>
                <a:extLst>
                  <a:ext uri="{0D108BD9-81ED-4DB2-BD59-A6C34878D82A}">
                    <a16:rowId xmlns:a16="http://schemas.microsoft.com/office/drawing/2014/main" xmlns="" val="10006"/>
                  </a:ext>
                </a:extLst>
              </a:tr>
            </a:tbl>
          </a:graphicData>
        </a:graphic>
      </p:graphicFrame>
      <p:sp>
        <p:nvSpPr>
          <p:cNvPr id="225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467600" cy="1524000"/>
          </a:xfrm>
        </p:spPr>
        <p:txBody>
          <a:bodyPr>
            <a:noAutofit/>
          </a:bodyPr>
          <a:lstStyle/>
          <a:p>
            <a:r>
              <a:rPr lang="en-US" sz="1600" b="1" u="sng" dirty="0"/>
              <a:t>Individually, complete P3.2, page </a:t>
            </a:r>
            <a:r>
              <a:rPr lang="en-US" sz="1600" b="1" u="sng" dirty="0" smtClean="0"/>
              <a:t>95:</a:t>
            </a:r>
            <a:r>
              <a:rPr lang="en-US" sz="1600" b="1" dirty="0"/>
              <a:t/>
            </a:r>
            <a:br>
              <a:rPr lang="en-US" sz="1600" b="1" dirty="0"/>
            </a:br>
            <a:r>
              <a:rPr lang="en-US" sz="1600" dirty="0"/>
              <a:t> </a:t>
            </a:r>
            <a:br>
              <a:rPr lang="en-US" sz="1600" dirty="0"/>
            </a:br>
            <a:r>
              <a:rPr lang="en-US" sz="1600" dirty="0" err="1" smtClean="0"/>
              <a:t>Bogard</a:t>
            </a:r>
            <a:r>
              <a:rPr lang="en-US" sz="1600" dirty="0" smtClean="0"/>
              <a:t> </a:t>
            </a:r>
            <a:r>
              <a:rPr lang="en-US" sz="1600" dirty="0"/>
              <a:t>is estimating costs for the last half of the year based on activity during the first half of the year</a:t>
            </a:r>
            <a:r>
              <a:rPr lang="en-US" sz="1600" dirty="0" smtClean="0"/>
              <a:t>. </a:t>
            </a:r>
            <a:r>
              <a:rPr lang="en-US" sz="1600" dirty="0"/>
              <a:t>The result from January through June are as follows:</a:t>
            </a:r>
          </a:p>
        </p:txBody>
      </p:sp>
      <p:sp>
        <p:nvSpPr>
          <p:cNvPr id="3" name="Content Placeholder 2"/>
          <p:cNvSpPr>
            <a:spLocks noGrp="1"/>
          </p:cNvSpPr>
          <p:nvPr>
            <p:ph idx="1"/>
          </p:nvPr>
        </p:nvSpPr>
        <p:spPr>
          <a:xfrm>
            <a:off x="1752600" y="1600200"/>
            <a:ext cx="6705600" cy="3048000"/>
          </a:xfrm>
        </p:spPr>
        <p:txBody>
          <a:bodyPr>
            <a:normAutofit/>
          </a:bodyPr>
          <a:lstStyle/>
          <a:p>
            <a:pPr marL="0">
              <a:lnSpc>
                <a:spcPct val="120000"/>
              </a:lnSpc>
              <a:buNone/>
            </a:pPr>
            <a:r>
              <a:rPr lang="en-US" sz="1200" b="1" dirty="0" smtClean="0"/>
              <a:t>a. Determine </a:t>
            </a:r>
            <a:r>
              <a:rPr lang="en-US" sz="1200" b="1" dirty="0"/>
              <a:t>total variable cost per unit made.</a:t>
            </a:r>
          </a:p>
          <a:p>
            <a:pPr marL="0">
              <a:lnSpc>
                <a:spcPct val="120000"/>
              </a:lnSpc>
              <a:buNone/>
            </a:pPr>
            <a:r>
              <a:rPr lang="en-US" sz="1200" dirty="0" smtClean="0"/>
              <a:t>	154,680 </a:t>
            </a:r>
            <a:r>
              <a:rPr lang="en-US" sz="1200" dirty="0"/>
              <a:t>– </a:t>
            </a:r>
            <a:r>
              <a:rPr lang="en-US" sz="1200" dirty="0" smtClean="0"/>
              <a:t>68,040/ </a:t>
            </a:r>
            <a:r>
              <a:rPr lang="en-US" sz="1200" dirty="0"/>
              <a:t>12,500 – 3,500 = </a:t>
            </a:r>
            <a:r>
              <a:rPr lang="en-US" sz="1200" dirty="0" smtClean="0"/>
              <a:t>VC		VC = $9.63</a:t>
            </a:r>
            <a:endParaRPr lang="en-US" sz="1200" dirty="0"/>
          </a:p>
          <a:p>
            <a:pPr marL="0">
              <a:lnSpc>
                <a:spcPct val="120000"/>
              </a:lnSpc>
              <a:buNone/>
            </a:pPr>
            <a:r>
              <a:rPr lang="en-US" sz="1200" b="1" dirty="0" smtClean="0"/>
              <a:t>b. Determine </a:t>
            </a:r>
            <a:r>
              <a:rPr lang="en-US" sz="1200" b="1" dirty="0"/>
              <a:t>total fixed cost per month. </a:t>
            </a:r>
          </a:p>
          <a:p>
            <a:pPr marL="0">
              <a:lnSpc>
                <a:spcPct val="120000"/>
              </a:lnSpc>
              <a:buNone/>
            </a:pPr>
            <a:r>
              <a:rPr lang="en-US" sz="1200" dirty="0" smtClean="0"/>
              <a:t>	$68,040 </a:t>
            </a:r>
            <a:r>
              <a:rPr lang="en-US" sz="1200" dirty="0"/>
              <a:t>= FC + </a:t>
            </a:r>
            <a:r>
              <a:rPr lang="en-US" sz="1200" dirty="0" smtClean="0"/>
              <a:t>($9.63 </a:t>
            </a:r>
            <a:r>
              <a:rPr lang="en-US" sz="1200" dirty="0"/>
              <a:t>x 3,500</a:t>
            </a:r>
            <a:r>
              <a:rPr lang="en-US" sz="1200" dirty="0" smtClean="0"/>
              <a:t>)		FC </a:t>
            </a:r>
            <a:r>
              <a:rPr lang="en-US" sz="1200" dirty="0"/>
              <a:t>= </a:t>
            </a:r>
            <a:r>
              <a:rPr lang="en-US" sz="1200" dirty="0" smtClean="0"/>
              <a:t>$34,335</a:t>
            </a:r>
            <a:endParaRPr lang="en-US" sz="1200" dirty="0"/>
          </a:p>
          <a:p>
            <a:pPr marL="0">
              <a:lnSpc>
                <a:spcPct val="120000"/>
              </a:lnSpc>
              <a:buNone/>
            </a:pPr>
            <a:r>
              <a:rPr lang="en-US" sz="1200" b="1" dirty="0" smtClean="0"/>
              <a:t>c. What </a:t>
            </a:r>
            <a:r>
              <a:rPr lang="en-US" sz="1200" b="1" dirty="0"/>
              <a:t>is the cost estimation equation?</a:t>
            </a:r>
          </a:p>
          <a:p>
            <a:pPr marL="0">
              <a:lnSpc>
                <a:spcPct val="120000"/>
              </a:lnSpc>
              <a:buNone/>
            </a:pPr>
            <a:r>
              <a:rPr lang="en-US" sz="1200" dirty="0" smtClean="0"/>
              <a:t>	TC </a:t>
            </a:r>
            <a:r>
              <a:rPr lang="en-US" sz="1200" dirty="0"/>
              <a:t>= </a:t>
            </a:r>
            <a:r>
              <a:rPr lang="en-US" sz="1200" dirty="0" smtClean="0"/>
              <a:t>$34,335 </a:t>
            </a:r>
            <a:r>
              <a:rPr lang="en-US" sz="1200" dirty="0"/>
              <a:t>+ </a:t>
            </a:r>
            <a:r>
              <a:rPr lang="en-US" sz="1200" dirty="0" smtClean="0"/>
              <a:t>($9.63 </a:t>
            </a:r>
            <a:r>
              <a:rPr lang="en-US" sz="1200" dirty="0"/>
              <a:t>x AL</a:t>
            </a:r>
            <a:r>
              <a:rPr lang="en-US" sz="1200" dirty="0" smtClean="0"/>
              <a:t>) </a:t>
            </a:r>
          </a:p>
          <a:p>
            <a:pPr marL="0">
              <a:lnSpc>
                <a:spcPct val="120000"/>
              </a:lnSpc>
              <a:buNone/>
            </a:pPr>
            <a:r>
              <a:rPr lang="en-US" sz="1200" b="1" dirty="0" smtClean="0"/>
              <a:t>d. Estimate </a:t>
            </a:r>
            <a:r>
              <a:rPr lang="en-US" sz="1200" b="1" dirty="0"/>
              <a:t>the total cost if 11,000 units are made during July.</a:t>
            </a:r>
          </a:p>
          <a:p>
            <a:pPr marL="0">
              <a:lnSpc>
                <a:spcPct val="120000"/>
              </a:lnSpc>
              <a:buNone/>
            </a:pPr>
            <a:r>
              <a:rPr lang="en-US" sz="1200" dirty="0" smtClean="0"/>
              <a:t>	TC </a:t>
            </a:r>
            <a:r>
              <a:rPr lang="en-US" sz="1200" dirty="0"/>
              <a:t>= </a:t>
            </a:r>
            <a:r>
              <a:rPr lang="en-US" sz="1200" dirty="0" smtClean="0"/>
              <a:t>$34,335 </a:t>
            </a:r>
            <a:r>
              <a:rPr lang="en-US" sz="1200" dirty="0"/>
              <a:t>+ </a:t>
            </a:r>
            <a:r>
              <a:rPr lang="en-US" sz="1200" dirty="0" smtClean="0"/>
              <a:t>($9.63 </a:t>
            </a:r>
            <a:r>
              <a:rPr lang="en-US" sz="1200" dirty="0"/>
              <a:t>x 11,000</a:t>
            </a:r>
            <a:r>
              <a:rPr lang="en-US" sz="1200" dirty="0" smtClean="0"/>
              <a:t>)</a:t>
            </a:r>
            <a:r>
              <a:rPr lang="en-US" sz="1200" dirty="0"/>
              <a:t>	</a:t>
            </a:r>
            <a:r>
              <a:rPr lang="en-US" sz="1200" dirty="0" smtClean="0"/>
              <a:t>	TC = $140,265</a:t>
            </a:r>
          </a:p>
          <a:p>
            <a:pPr marL="0">
              <a:lnSpc>
                <a:spcPct val="120000"/>
              </a:lnSpc>
              <a:buNone/>
            </a:pPr>
            <a:r>
              <a:rPr lang="en-US" sz="1200" b="1" dirty="0" smtClean="0"/>
              <a:t>e. Why are </a:t>
            </a:r>
            <a:r>
              <a:rPr lang="en-US" sz="1200" b="1" dirty="0"/>
              <a:t>the high and low points chosen based on units?</a:t>
            </a:r>
          </a:p>
          <a:p>
            <a:pPr marL="0">
              <a:lnSpc>
                <a:spcPct val="120000"/>
              </a:lnSpc>
              <a:buNone/>
            </a:pPr>
            <a:r>
              <a:rPr lang="en-US" sz="1200" dirty="0" smtClean="0"/>
              <a:t>	Because </a:t>
            </a:r>
            <a:r>
              <a:rPr lang="en-US" sz="1200" dirty="0"/>
              <a:t>units of activity cause the change in cost</a:t>
            </a:r>
          </a:p>
          <a:p>
            <a:pPr marL="0">
              <a:lnSpc>
                <a:spcPct val="120000"/>
              </a:lnSpc>
              <a:buNone/>
            </a:pPr>
            <a:endParaRPr lang="en-US" sz="1200" dirty="0"/>
          </a:p>
        </p:txBody>
      </p:sp>
      <p:sp>
        <p:nvSpPr>
          <p:cNvPr id="225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682650933"/>
              </p:ext>
            </p:extLst>
          </p:nvPr>
        </p:nvGraphicFramePr>
        <p:xfrm>
          <a:off x="2438400" y="4419600"/>
          <a:ext cx="4114800" cy="1524127"/>
        </p:xfrm>
        <a:graphic>
          <a:graphicData uri="http://schemas.openxmlformats.org/drawingml/2006/table">
            <a:tbl>
              <a:tblPr bandRow="1">
                <a:tableStyleId>{3B4B98B0-60AC-42C2-AFA5-B58CD77FA1E5}</a:tableStyleId>
              </a:tblPr>
              <a:tblGrid>
                <a:gridCol w="989635">
                  <a:extLst>
                    <a:ext uri="{9D8B030D-6E8A-4147-A177-3AD203B41FA5}">
                      <a16:colId xmlns:a16="http://schemas.microsoft.com/office/drawing/2014/main" xmlns="" val="20000"/>
                    </a:ext>
                  </a:extLst>
                </a:gridCol>
                <a:gridCol w="1393303">
                  <a:extLst>
                    <a:ext uri="{9D8B030D-6E8A-4147-A177-3AD203B41FA5}">
                      <a16:colId xmlns:a16="http://schemas.microsoft.com/office/drawing/2014/main" xmlns="" val="20001"/>
                    </a:ext>
                  </a:extLst>
                </a:gridCol>
                <a:gridCol w="1731862">
                  <a:extLst>
                    <a:ext uri="{9D8B030D-6E8A-4147-A177-3AD203B41FA5}">
                      <a16:colId xmlns:a16="http://schemas.microsoft.com/office/drawing/2014/main" xmlns="" val="20002"/>
                    </a:ext>
                  </a:extLst>
                </a:gridCol>
              </a:tblGrid>
              <a:tr h="262255">
                <a:tc>
                  <a:txBody>
                    <a:bodyPr/>
                    <a:lstStyle/>
                    <a:p>
                      <a:pPr marL="0" marR="0" algn="ctr">
                        <a:lnSpc>
                          <a:spcPct val="115000"/>
                        </a:lnSpc>
                        <a:spcBef>
                          <a:spcPts val="0"/>
                        </a:spcBef>
                        <a:spcAft>
                          <a:spcPts val="0"/>
                        </a:spcAft>
                      </a:pPr>
                      <a:r>
                        <a:rPr lang="en-US" sz="1200" b="1" dirty="0"/>
                        <a:t>Month</a:t>
                      </a:r>
                      <a:endParaRPr lang="en-US" sz="1200" b="1" dirty="0">
                        <a:latin typeface="Arial"/>
                        <a:ea typeface="Calibri"/>
                        <a:cs typeface="Arial"/>
                      </a:endParaRPr>
                    </a:p>
                  </a:txBody>
                  <a:tcPr marL="68580" marR="68580" marT="0" marB="0"/>
                </a:tc>
                <a:tc>
                  <a:txBody>
                    <a:bodyPr/>
                    <a:lstStyle/>
                    <a:p>
                      <a:pPr marL="0" marR="0" algn="ctr">
                        <a:lnSpc>
                          <a:spcPct val="115000"/>
                        </a:lnSpc>
                        <a:spcBef>
                          <a:spcPts val="0"/>
                        </a:spcBef>
                        <a:spcAft>
                          <a:spcPts val="0"/>
                        </a:spcAft>
                      </a:pPr>
                      <a:r>
                        <a:rPr lang="en-US" sz="1200" b="1" dirty="0"/>
                        <a:t>Units</a:t>
                      </a:r>
                      <a:endParaRPr lang="en-US" sz="1200" b="1" dirty="0">
                        <a:latin typeface="Arial"/>
                        <a:ea typeface="Calibri"/>
                        <a:cs typeface="Arial"/>
                      </a:endParaRPr>
                    </a:p>
                  </a:txBody>
                  <a:tcPr marL="68580" marR="68580" marT="0" marB="0"/>
                </a:tc>
                <a:tc>
                  <a:txBody>
                    <a:bodyPr/>
                    <a:lstStyle/>
                    <a:p>
                      <a:pPr marL="0" marR="0" algn="ctr">
                        <a:lnSpc>
                          <a:spcPct val="115000"/>
                        </a:lnSpc>
                        <a:spcBef>
                          <a:spcPts val="0"/>
                        </a:spcBef>
                        <a:spcAft>
                          <a:spcPts val="0"/>
                        </a:spcAft>
                      </a:pPr>
                      <a:r>
                        <a:rPr lang="en-US" sz="1200" b="1" dirty="0"/>
                        <a:t>Production Cost</a:t>
                      </a:r>
                      <a:endParaRPr lang="en-US" sz="1200" b="1" dirty="0">
                        <a:latin typeface="Arial"/>
                        <a:ea typeface="Calibri"/>
                        <a:cs typeface="Arial"/>
                      </a:endParaRPr>
                    </a:p>
                  </a:txBody>
                  <a:tcPr marL="68580" marR="68580" marT="0" marB="0"/>
                </a:tc>
                <a:extLst>
                  <a:ext uri="{0D108BD9-81ED-4DB2-BD59-A6C34878D82A}">
                    <a16:rowId xmlns:a16="http://schemas.microsoft.com/office/drawing/2014/main" xmlns="" val="10000"/>
                  </a:ext>
                </a:extLst>
              </a:tr>
              <a:tr h="0">
                <a:tc>
                  <a:txBody>
                    <a:bodyPr/>
                    <a:lstStyle/>
                    <a:p>
                      <a:pPr marL="0" marR="0">
                        <a:lnSpc>
                          <a:spcPct val="115000"/>
                        </a:lnSpc>
                        <a:spcBef>
                          <a:spcPts val="0"/>
                        </a:spcBef>
                        <a:spcAft>
                          <a:spcPts val="0"/>
                        </a:spcAft>
                      </a:pPr>
                      <a:r>
                        <a:rPr lang="en-US" sz="1200"/>
                        <a:t>January</a:t>
                      </a:r>
                      <a:endParaRPr lang="en-US" sz="120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3,500</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$68,040</a:t>
                      </a:r>
                      <a:endParaRPr lang="en-US" sz="1200" dirty="0">
                        <a:latin typeface="Arial"/>
                        <a:ea typeface="Calibri"/>
                        <a:cs typeface="Arial"/>
                      </a:endParaRPr>
                    </a:p>
                  </a:txBody>
                  <a:tcPr marL="68580" marR="68580" marT="0" marB="0"/>
                </a:tc>
                <a:extLst>
                  <a:ext uri="{0D108BD9-81ED-4DB2-BD59-A6C34878D82A}">
                    <a16:rowId xmlns:a16="http://schemas.microsoft.com/office/drawing/2014/main" xmlns="" val="10001"/>
                  </a:ext>
                </a:extLst>
              </a:tr>
              <a:tr h="0">
                <a:tc>
                  <a:txBody>
                    <a:bodyPr/>
                    <a:lstStyle/>
                    <a:p>
                      <a:pPr marL="0" marR="0">
                        <a:lnSpc>
                          <a:spcPct val="115000"/>
                        </a:lnSpc>
                        <a:spcBef>
                          <a:spcPts val="0"/>
                        </a:spcBef>
                        <a:spcAft>
                          <a:spcPts val="0"/>
                        </a:spcAft>
                      </a:pPr>
                      <a:r>
                        <a:rPr lang="en-US" sz="1200" dirty="0"/>
                        <a:t>February</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6,200</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$98,160</a:t>
                      </a:r>
                      <a:endParaRPr lang="en-US" sz="1200" dirty="0">
                        <a:latin typeface="Arial"/>
                        <a:ea typeface="Calibri"/>
                        <a:cs typeface="Arial"/>
                      </a:endParaRPr>
                    </a:p>
                  </a:txBody>
                  <a:tcPr marL="68580" marR="68580" marT="0" marB="0"/>
                </a:tc>
                <a:extLst>
                  <a:ext uri="{0D108BD9-81ED-4DB2-BD59-A6C34878D82A}">
                    <a16:rowId xmlns:a16="http://schemas.microsoft.com/office/drawing/2014/main" xmlns="" val="10002"/>
                  </a:ext>
                </a:extLst>
              </a:tr>
              <a:tr h="0">
                <a:tc>
                  <a:txBody>
                    <a:bodyPr/>
                    <a:lstStyle/>
                    <a:p>
                      <a:pPr marL="0" marR="0">
                        <a:lnSpc>
                          <a:spcPct val="115000"/>
                        </a:lnSpc>
                        <a:spcBef>
                          <a:spcPts val="0"/>
                        </a:spcBef>
                        <a:spcAft>
                          <a:spcPts val="0"/>
                        </a:spcAft>
                      </a:pPr>
                      <a:r>
                        <a:rPr lang="en-US" sz="1200"/>
                        <a:t>March</a:t>
                      </a:r>
                      <a:endParaRPr lang="en-US" sz="120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4,600</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$83,760</a:t>
                      </a:r>
                      <a:endParaRPr lang="en-US" sz="1200" dirty="0">
                        <a:latin typeface="Arial"/>
                        <a:ea typeface="Calibri"/>
                        <a:cs typeface="Arial"/>
                      </a:endParaRPr>
                    </a:p>
                  </a:txBody>
                  <a:tcPr marL="68580" marR="68580" marT="0" marB="0"/>
                </a:tc>
                <a:extLst>
                  <a:ext uri="{0D108BD9-81ED-4DB2-BD59-A6C34878D82A}">
                    <a16:rowId xmlns:a16="http://schemas.microsoft.com/office/drawing/2014/main" xmlns="" val="10003"/>
                  </a:ext>
                </a:extLst>
              </a:tr>
              <a:tr h="0">
                <a:tc>
                  <a:txBody>
                    <a:bodyPr/>
                    <a:lstStyle/>
                    <a:p>
                      <a:pPr marL="0" marR="0">
                        <a:lnSpc>
                          <a:spcPct val="115000"/>
                        </a:lnSpc>
                        <a:spcBef>
                          <a:spcPts val="0"/>
                        </a:spcBef>
                        <a:spcAft>
                          <a:spcPts val="0"/>
                        </a:spcAft>
                      </a:pPr>
                      <a:r>
                        <a:rPr lang="en-US" sz="1200"/>
                        <a:t>April</a:t>
                      </a:r>
                      <a:endParaRPr lang="en-US" sz="120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12,500</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$154,680</a:t>
                      </a:r>
                      <a:endParaRPr lang="en-US" sz="1200" dirty="0">
                        <a:latin typeface="Arial"/>
                        <a:ea typeface="Calibri"/>
                        <a:cs typeface="Arial"/>
                      </a:endParaRPr>
                    </a:p>
                  </a:txBody>
                  <a:tcPr marL="68580" marR="68580" marT="0" marB="0"/>
                </a:tc>
                <a:extLst>
                  <a:ext uri="{0D108BD9-81ED-4DB2-BD59-A6C34878D82A}">
                    <a16:rowId xmlns:a16="http://schemas.microsoft.com/office/drawing/2014/main" xmlns="" val="10004"/>
                  </a:ext>
                </a:extLst>
              </a:tr>
              <a:tr h="0">
                <a:tc>
                  <a:txBody>
                    <a:bodyPr/>
                    <a:lstStyle/>
                    <a:p>
                      <a:pPr marL="0" marR="0">
                        <a:lnSpc>
                          <a:spcPct val="115000"/>
                        </a:lnSpc>
                        <a:spcBef>
                          <a:spcPts val="0"/>
                        </a:spcBef>
                        <a:spcAft>
                          <a:spcPts val="0"/>
                        </a:spcAft>
                      </a:pPr>
                      <a:r>
                        <a:rPr lang="en-US" sz="1200"/>
                        <a:t>May</a:t>
                      </a:r>
                      <a:endParaRPr lang="en-US" sz="120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8,100</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$114,960</a:t>
                      </a:r>
                      <a:endParaRPr lang="en-US" sz="1200" dirty="0">
                        <a:latin typeface="Arial"/>
                        <a:ea typeface="Calibri"/>
                        <a:cs typeface="Arial"/>
                      </a:endParaRPr>
                    </a:p>
                  </a:txBody>
                  <a:tcPr marL="68580" marR="68580" marT="0" marB="0"/>
                </a:tc>
                <a:extLst>
                  <a:ext uri="{0D108BD9-81ED-4DB2-BD59-A6C34878D82A}">
                    <a16:rowId xmlns:a16="http://schemas.microsoft.com/office/drawing/2014/main" xmlns="" val="10005"/>
                  </a:ext>
                </a:extLst>
              </a:tr>
              <a:tr h="0">
                <a:tc>
                  <a:txBody>
                    <a:bodyPr/>
                    <a:lstStyle/>
                    <a:p>
                      <a:pPr marL="0" marR="0">
                        <a:lnSpc>
                          <a:spcPct val="115000"/>
                        </a:lnSpc>
                        <a:spcBef>
                          <a:spcPts val="0"/>
                        </a:spcBef>
                        <a:spcAft>
                          <a:spcPts val="0"/>
                        </a:spcAft>
                      </a:pPr>
                      <a:r>
                        <a:rPr lang="en-US" sz="1200"/>
                        <a:t>June</a:t>
                      </a:r>
                      <a:endParaRPr lang="en-US" sz="120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9,800</a:t>
                      </a:r>
                      <a:endParaRPr lang="en-US" sz="1200" dirty="0">
                        <a:latin typeface="Arial"/>
                        <a:ea typeface="Calibri"/>
                        <a:cs typeface="Arial"/>
                      </a:endParaRPr>
                    </a:p>
                  </a:txBody>
                  <a:tcPr marL="68580" marR="68580" marT="0" marB="0"/>
                </a:tc>
                <a:tc>
                  <a:txBody>
                    <a:bodyPr/>
                    <a:lstStyle/>
                    <a:p>
                      <a:pPr marL="0" marR="0" algn="r">
                        <a:lnSpc>
                          <a:spcPct val="115000"/>
                        </a:lnSpc>
                        <a:spcBef>
                          <a:spcPts val="0"/>
                        </a:spcBef>
                        <a:spcAft>
                          <a:spcPts val="0"/>
                        </a:spcAft>
                      </a:pPr>
                      <a:r>
                        <a:rPr lang="en-US" sz="1200" dirty="0" smtClean="0"/>
                        <a:t>$146,520</a:t>
                      </a:r>
                      <a:endParaRPr lang="en-US" sz="1200" dirty="0">
                        <a:latin typeface="Arial"/>
                        <a:ea typeface="Calibri"/>
                        <a:cs typeface="Arial"/>
                      </a:endParaRPr>
                    </a:p>
                  </a:txBody>
                  <a:tcPr marL="68580" marR="68580" marT="0" marB="0"/>
                </a:tc>
                <a:extLst>
                  <a:ext uri="{0D108BD9-81ED-4DB2-BD59-A6C34878D82A}">
                    <a16:rowId xmlns:a16="http://schemas.microsoft.com/office/drawing/2014/main" xmlns="" val="10006"/>
                  </a:ext>
                </a:extLst>
              </a:tr>
            </a:tbl>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eaLnBrk="1" fontAlgn="auto" hangingPunct="1">
              <a:spcAft>
                <a:spcPts val="0"/>
              </a:spcAft>
              <a:defRPr/>
            </a:pPr>
            <a:r>
              <a:rPr lang="en-US" dirty="0" smtClean="0">
                <a:ea typeface="+mj-ea"/>
              </a:rPr>
              <a:t>Operating Processes</a:t>
            </a:r>
          </a:p>
        </p:txBody>
      </p:sp>
      <p:sp>
        <p:nvSpPr>
          <p:cNvPr id="7170" name="Content Placeholder 2"/>
          <p:cNvSpPr txBox="1">
            <a:spLocks/>
          </p:cNvSpPr>
          <p:nvPr/>
        </p:nvSpPr>
        <p:spPr bwMode="auto">
          <a:xfrm>
            <a:off x="1981200" y="1371600"/>
            <a:ext cx="5638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buNone/>
            </a:pPr>
            <a:r>
              <a:rPr lang="en-US" sz="1600" dirty="0"/>
              <a:t>Identify the costs and </a:t>
            </a:r>
            <a:r>
              <a:rPr lang="en-US" sz="1600" dirty="0" smtClean="0"/>
              <a:t>revenues of </a:t>
            </a:r>
            <a:r>
              <a:rPr lang="en-US" sz="1600" dirty="0"/>
              <a:t>operating the business:</a:t>
            </a:r>
          </a:p>
          <a:p>
            <a:endParaRPr lang="en-US" sz="1600" b="1" dirty="0"/>
          </a:p>
          <a:p>
            <a:r>
              <a:rPr lang="en-US" sz="1600" b="1" dirty="0"/>
              <a:t>Revenue </a:t>
            </a:r>
            <a:r>
              <a:rPr lang="en-US" sz="1600" b="1" dirty="0" smtClean="0"/>
              <a:t>Process</a:t>
            </a:r>
            <a:r>
              <a:rPr lang="en-US" sz="1600" dirty="0" smtClean="0"/>
              <a:t/>
            </a:r>
            <a:br>
              <a:rPr lang="en-US" sz="1600" dirty="0" smtClean="0"/>
            </a:br>
            <a:r>
              <a:rPr lang="en-US" sz="1600" dirty="0" smtClean="0"/>
              <a:t>activities </a:t>
            </a:r>
            <a:r>
              <a:rPr lang="en-US" sz="1600" dirty="0"/>
              <a:t>that involve </a:t>
            </a:r>
            <a:r>
              <a:rPr lang="en-US" sz="1600" i="1" dirty="0"/>
              <a:t>customers</a:t>
            </a:r>
            <a:endParaRPr lang="en-US" sz="1600" dirty="0"/>
          </a:p>
          <a:p>
            <a:endParaRPr lang="en-US" sz="1600" b="1" dirty="0" smtClean="0"/>
          </a:p>
          <a:p>
            <a:r>
              <a:rPr lang="en-US" sz="1600" b="1" dirty="0" smtClean="0"/>
              <a:t>Expenditure Process</a:t>
            </a:r>
            <a:r>
              <a:rPr lang="en-US" sz="1600" dirty="0" smtClean="0"/>
              <a:t/>
            </a:r>
            <a:br>
              <a:rPr lang="en-US" sz="1600" dirty="0" smtClean="0"/>
            </a:br>
            <a:r>
              <a:rPr lang="en-US" sz="1600" dirty="0" smtClean="0"/>
              <a:t>activities </a:t>
            </a:r>
            <a:r>
              <a:rPr lang="en-US" sz="1600" dirty="0"/>
              <a:t>that involve </a:t>
            </a:r>
            <a:r>
              <a:rPr lang="en-US" sz="1600" i="1" dirty="0"/>
              <a:t>suppliers</a:t>
            </a:r>
            <a:endParaRPr lang="en-US" sz="1600" dirty="0"/>
          </a:p>
          <a:p>
            <a:endParaRPr lang="en-US" sz="1600" b="1" dirty="0" smtClean="0"/>
          </a:p>
          <a:p>
            <a:r>
              <a:rPr lang="en-US" sz="1600" b="1" dirty="0" smtClean="0"/>
              <a:t>Conversion Process</a:t>
            </a:r>
            <a:r>
              <a:rPr lang="en-US" sz="1600" dirty="0" smtClean="0"/>
              <a:t/>
            </a:r>
            <a:br>
              <a:rPr lang="en-US" sz="1600" dirty="0" smtClean="0"/>
            </a:br>
            <a:r>
              <a:rPr lang="en-US" sz="1600" dirty="0" smtClean="0"/>
              <a:t>activities </a:t>
            </a:r>
            <a:r>
              <a:rPr lang="en-US" sz="1600" dirty="0"/>
              <a:t>of the production </a:t>
            </a:r>
            <a:r>
              <a:rPr lang="en-US" sz="1600" dirty="0" smtClean="0"/>
              <a:t>process</a:t>
            </a:r>
          </a:p>
          <a:p>
            <a:endParaRPr lang="en-US" sz="1600" dirty="0" smtClean="0"/>
          </a:p>
          <a:p>
            <a:r>
              <a:rPr lang="en-US" sz="1200" i="1" dirty="0" smtClean="0"/>
              <a:t>(</a:t>
            </a:r>
            <a:r>
              <a:rPr lang="en-US" sz="1200" i="1" dirty="0"/>
              <a:t>See exhibit 3.7, page 79</a:t>
            </a:r>
            <a:r>
              <a:rPr lang="en-US" sz="1200" i="1" dirty="0" smtClean="0"/>
              <a:t>)</a:t>
            </a:r>
            <a:endParaRPr lang="en-US" sz="1200" i="1" dirty="0"/>
          </a:p>
        </p:txBody>
      </p:sp>
    </p:spTree>
    <p:extLst>
      <p:ext uri="{BB962C8B-B14F-4D97-AF65-F5344CB8AC3E}">
        <p14:creationId xmlns:p14="http://schemas.microsoft.com/office/powerpoint/2010/main" val="12143182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447800"/>
            <a:ext cx="5181600" cy="3505200"/>
          </a:xfrm>
        </p:spPr>
        <p:txBody>
          <a:bodyPr>
            <a:normAutofit/>
          </a:bodyPr>
          <a:lstStyle/>
          <a:p>
            <a:pPr marL="0" indent="0">
              <a:buNone/>
            </a:pPr>
            <a:r>
              <a:rPr lang="en-US" dirty="0" smtClean="0"/>
              <a:t>Determine </a:t>
            </a:r>
            <a:r>
              <a:rPr lang="en-US" dirty="0"/>
              <a:t>the span of operating activity considered normal for the business.</a:t>
            </a:r>
            <a:r>
              <a:rPr lang="en-US" b="1" dirty="0"/>
              <a:t>  </a:t>
            </a:r>
            <a:r>
              <a:rPr lang="en-US" dirty="0"/>
              <a:t>We call this the </a:t>
            </a:r>
            <a:r>
              <a:rPr lang="en-US" b="1" dirty="0"/>
              <a:t>relevant </a:t>
            </a:r>
            <a:r>
              <a:rPr lang="en-US" b="1" dirty="0" smtClean="0"/>
              <a:t>range</a:t>
            </a:r>
            <a:r>
              <a:rPr lang="en-US" dirty="0" smtClean="0"/>
              <a:t>.</a:t>
            </a:r>
            <a:br>
              <a:rPr lang="en-US" dirty="0" smtClean="0"/>
            </a:br>
            <a:r>
              <a:rPr lang="en-US" dirty="0" smtClean="0"/>
              <a:t/>
            </a:r>
            <a:br>
              <a:rPr lang="en-US" dirty="0" smtClean="0"/>
            </a:br>
            <a:r>
              <a:rPr lang="en-US" sz="1200" i="1" dirty="0" smtClean="0"/>
              <a:t>See example exhibit 3.9, page 80</a:t>
            </a:r>
            <a:br>
              <a:rPr lang="en-US" sz="1200" i="1" dirty="0" smtClean="0"/>
            </a:br>
            <a:endParaRPr lang="en-US" sz="1200" i="1" dirty="0" smtClean="0"/>
          </a:p>
          <a:p>
            <a:pPr marL="0" indent="0">
              <a:buNone/>
            </a:pPr>
            <a:endParaRPr lang="en-US" sz="1200" i="1" dirty="0" smtClean="0"/>
          </a:p>
          <a:p>
            <a:pPr marL="0" indent="0">
              <a:buNone/>
            </a:pPr>
            <a:r>
              <a:rPr lang="en-US" dirty="0" smtClean="0"/>
              <a:t>Activities cause costs/revenue to occur, hence the term </a:t>
            </a:r>
            <a:r>
              <a:rPr lang="en-US" b="1" dirty="0" smtClean="0"/>
              <a:t>cost driver</a:t>
            </a:r>
            <a:r>
              <a:rPr lang="en-US" dirty="0" smtClean="0"/>
              <a:t>.  Some activity is driving the costs/revenue. </a:t>
            </a:r>
            <a:br>
              <a:rPr lang="en-US" dirty="0" smtClean="0"/>
            </a:br>
            <a:endParaRPr lang="en-US" dirty="0" smtClean="0"/>
          </a:p>
          <a:p>
            <a:pPr marL="0" indent="0">
              <a:buNone/>
            </a:pPr>
            <a:r>
              <a:rPr lang="en-US" sz="1200" i="1" dirty="0" smtClean="0"/>
              <a:t>See </a:t>
            </a:r>
            <a:r>
              <a:rPr lang="en-US" sz="1200" b="1" i="1" dirty="0" smtClean="0"/>
              <a:t>Exhibit 3.10</a:t>
            </a:r>
            <a:r>
              <a:rPr lang="en-US" sz="1200" i="1" dirty="0" smtClean="0"/>
              <a:t>, page 81 which indicates common activity and activity driver relationships.</a:t>
            </a:r>
            <a:endParaRPr lang="en-US" sz="1200" dirty="0" smtClean="0"/>
          </a:p>
        </p:txBody>
      </p:sp>
      <p:sp>
        <p:nvSpPr>
          <p:cNvPr id="4" name="Rectangle 2"/>
          <p:cNvSpPr>
            <a:spLocks noGrp="1" noChangeArrowheads="1"/>
          </p:cNvSpPr>
          <p:nvPr>
            <p:ph type="title"/>
          </p:nvPr>
        </p:nvSpPr>
        <p:spPr>
          <a:xfrm>
            <a:off x="457200" y="274638"/>
            <a:ext cx="8229600" cy="1143000"/>
          </a:xfrm>
        </p:spPr>
        <p:txBody>
          <a:bodyPr>
            <a:normAutofit/>
          </a:bodyPr>
          <a:lstStyle/>
          <a:p>
            <a:pPr eaLnBrk="1" fontAlgn="auto" hangingPunct="1">
              <a:spcAft>
                <a:spcPts val="0"/>
              </a:spcAft>
              <a:defRPr/>
            </a:pPr>
            <a:r>
              <a:rPr lang="en-US" dirty="0" smtClean="0">
                <a:ea typeface="+mj-ea"/>
              </a:rPr>
              <a:t>Predicting cost and revenue behaviors</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844550"/>
            <a:ext cx="4011613" cy="288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Table 14"/>
          <p:cNvGraphicFramePr>
            <a:graphicFrameLocks noGrp="1"/>
          </p:cNvGraphicFramePr>
          <p:nvPr/>
        </p:nvGraphicFramePr>
        <p:xfrm>
          <a:off x="914400" y="2878138"/>
          <a:ext cx="1828800" cy="2944812"/>
        </p:xfrm>
        <a:graphic>
          <a:graphicData uri="http://schemas.openxmlformats.org/drawingml/2006/table">
            <a:tbl>
              <a:tblPr bandRow="1">
                <a:tableStyleId>{3B4B98B0-60AC-42C2-AFA5-B58CD77FA1E5}</a:tableStyleId>
              </a:tblPr>
              <a:tblGrid>
                <a:gridCol w="1219200"/>
                <a:gridCol w="609600"/>
              </a:tblGrid>
              <a:tr h="245401">
                <a:tc>
                  <a:txBody>
                    <a:bodyPr/>
                    <a:lstStyle/>
                    <a:p>
                      <a:pPr marL="0" marR="0">
                        <a:lnSpc>
                          <a:spcPct val="115000"/>
                        </a:lnSpc>
                        <a:spcBef>
                          <a:spcPts val="0"/>
                        </a:spcBef>
                        <a:spcAft>
                          <a:spcPts val="0"/>
                        </a:spcAft>
                      </a:pPr>
                      <a:r>
                        <a:rPr lang="en-US" sz="1200" b="1" dirty="0"/>
                        <a:t>Activity level</a:t>
                      </a:r>
                      <a:endParaRPr lang="en-US" sz="1200" b="1" dirty="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b="1" dirty="0"/>
                        <a:t>Cost $</a:t>
                      </a:r>
                      <a:endParaRPr lang="en-US" sz="1200" b="1" dirty="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dirty="0"/>
                        <a:t>0</a:t>
                      </a:r>
                      <a:endParaRPr lang="en-US" sz="1200" dirty="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dirty="0"/>
                        <a:t>500</a:t>
                      </a:r>
                      <a:endParaRPr lang="en-US" sz="1200" dirty="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dirty="0"/>
                        <a:t>10</a:t>
                      </a:r>
                      <a:endParaRPr lang="en-US" sz="1200" dirty="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dirty="0"/>
                        <a:t>500</a:t>
                      </a:r>
                      <a:endParaRPr lang="en-US" sz="1200" dirty="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dirty="0"/>
                        <a:t>20</a:t>
                      </a:r>
                      <a:endParaRPr lang="en-US" sz="1200" dirty="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dirty="0"/>
                        <a:t>500</a:t>
                      </a:r>
                      <a:endParaRPr lang="en-US" sz="1200" dirty="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dirty="0"/>
                        <a:t>30</a:t>
                      </a:r>
                      <a:endParaRPr lang="en-US" sz="1200" dirty="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a:t>500</a:t>
                      </a:r>
                      <a:endParaRPr lang="en-US" sz="120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dirty="0"/>
                        <a:t>40</a:t>
                      </a:r>
                      <a:endParaRPr lang="en-US" sz="1200" dirty="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a:t>500</a:t>
                      </a:r>
                      <a:endParaRPr lang="en-US" sz="120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a:t>50</a:t>
                      </a:r>
                      <a:endParaRPr lang="en-US" sz="120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a:t>500</a:t>
                      </a:r>
                      <a:endParaRPr lang="en-US" sz="120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a:t>60</a:t>
                      </a:r>
                      <a:endParaRPr lang="en-US" sz="120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dirty="0"/>
                        <a:t>500</a:t>
                      </a:r>
                      <a:endParaRPr lang="en-US" sz="1200" dirty="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dirty="0"/>
                        <a:t>70</a:t>
                      </a:r>
                      <a:endParaRPr lang="en-US" sz="1200" dirty="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dirty="0"/>
                        <a:t>500</a:t>
                      </a:r>
                      <a:endParaRPr lang="en-US" sz="1200" dirty="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a:t>80</a:t>
                      </a:r>
                      <a:endParaRPr lang="en-US" sz="120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dirty="0"/>
                        <a:t>500</a:t>
                      </a:r>
                      <a:endParaRPr lang="en-US" sz="1200" dirty="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a:t>90</a:t>
                      </a:r>
                      <a:endParaRPr lang="en-US" sz="120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dirty="0"/>
                        <a:t>500</a:t>
                      </a:r>
                      <a:endParaRPr lang="en-US" sz="1200" dirty="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a:t>100</a:t>
                      </a:r>
                      <a:endParaRPr lang="en-US" sz="120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dirty="0"/>
                        <a:t>500</a:t>
                      </a:r>
                      <a:endParaRPr lang="en-US" sz="1200" dirty="0">
                        <a:latin typeface="Arial"/>
                        <a:ea typeface="Calibri"/>
                        <a:cs typeface="Arial"/>
                      </a:endParaRPr>
                    </a:p>
                  </a:txBody>
                  <a:tcPr marL="68580" marR="68580" marT="0" marB="0"/>
                </a:tc>
              </a:tr>
            </a:tbl>
          </a:graphicData>
        </a:graphic>
      </p:graphicFrame>
      <p:cxnSp>
        <p:nvCxnSpPr>
          <p:cNvPr id="6155" name="AutoShape 11"/>
          <p:cNvCxnSpPr>
            <a:cxnSpLocks noChangeShapeType="1"/>
          </p:cNvCxnSpPr>
          <p:nvPr/>
        </p:nvCxnSpPr>
        <p:spPr bwMode="auto">
          <a:xfrm>
            <a:off x="5334000" y="2819400"/>
            <a:ext cx="24320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6160" name="Rectangle 16"/>
          <p:cNvSpPr>
            <a:spLocks noChangeArrowheads="1"/>
          </p:cNvSpPr>
          <p:nvPr/>
        </p:nvSpPr>
        <p:spPr bwMode="auto">
          <a:xfrm>
            <a:off x="838200" y="449263"/>
            <a:ext cx="3429000" cy="20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1" hangingPunct="1"/>
            <a:r>
              <a:rPr lang="en-US" b="1">
                <a:cs typeface="Calibri" charset="0"/>
              </a:rPr>
              <a:t>Prairie Plants example:</a:t>
            </a:r>
            <a:r>
              <a:rPr lang="en-US">
                <a:cs typeface="Calibri" charset="0"/>
              </a:rPr>
              <a:t>  </a:t>
            </a:r>
            <a:endParaRPr lang="en-US" sz="1000">
              <a:cs typeface="Arial" charset="0"/>
            </a:endParaRPr>
          </a:p>
          <a:p>
            <a:r>
              <a:rPr lang="en-US" sz="1200">
                <a:cs typeface="Calibri" charset="0"/>
              </a:rPr>
              <a:t>Prairie Plants sells and delivers potted plants. A number of costs they will incur are not related to the number of plants they sell. For example, the rent on the place of business or the manager</a:t>
            </a:r>
            <a:r>
              <a:rPr lang="ja-JP" altLang="en-US" sz="1200">
                <a:cs typeface="Calibri" charset="0"/>
              </a:rPr>
              <a:t>’</a:t>
            </a:r>
            <a:r>
              <a:rPr lang="en-US" altLang="ja-JP" sz="1200">
                <a:cs typeface="Calibri" charset="0"/>
              </a:rPr>
              <a:t>s salary is independent of the activity of selling plants. These are </a:t>
            </a:r>
            <a:r>
              <a:rPr lang="en-US" altLang="ja-JP" sz="1200" b="1">
                <a:cs typeface="Calibri" charset="0"/>
              </a:rPr>
              <a:t>fixed costs</a:t>
            </a:r>
            <a:r>
              <a:rPr lang="en-US" altLang="ja-JP" sz="1200">
                <a:cs typeface="Calibri" charset="0"/>
              </a:rPr>
              <a:t>.  </a:t>
            </a:r>
          </a:p>
          <a:p>
            <a:endParaRPr lang="en-US" sz="1200">
              <a:cs typeface="Calibri" charset="0"/>
            </a:endParaRPr>
          </a:p>
          <a:p>
            <a:r>
              <a:rPr lang="en-US" sz="1200"/>
              <a:t>If rent is $500 per month, what does this look like on a graph?</a:t>
            </a:r>
          </a:p>
        </p:txBody>
      </p:sp>
      <p:sp>
        <p:nvSpPr>
          <p:cNvPr id="6161" name="Rectangle 17"/>
          <p:cNvSpPr>
            <a:spLocks noChangeArrowheads="1"/>
          </p:cNvSpPr>
          <p:nvPr/>
        </p:nvSpPr>
        <p:spPr bwMode="auto">
          <a:xfrm>
            <a:off x="3352800" y="4114800"/>
            <a:ext cx="4800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1" hangingPunct="1"/>
            <a:r>
              <a:rPr lang="en-US" sz="1200" b="1">
                <a:cs typeface="Calibri" charset="0"/>
              </a:rPr>
              <a:t>Fixed costs </a:t>
            </a:r>
            <a:r>
              <a:rPr lang="en-US" sz="1200" b="1">
                <a:solidFill>
                  <a:srgbClr val="0070C0"/>
                </a:solidFill>
                <a:cs typeface="Calibri" charset="0"/>
              </a:rPr>
              <a:t>do not change in total </a:t>
            </a:r>
            <a:r>
              <a:rPr lang="en-US" sz="1200" b="1">
                <a:cs typeface="Calibri" charset="0"/>
              </a:rPr>
              <a:t>when activity changes:</a:t>
            </a:r>
            <a:endParaRPr lang="en-US" sz="1200">
              <a:cs typeface="Calibri" charset="0"/>
            </a:endParaRPr>
          </a:p>
          <a:p>
            <a:r>
              <a:rPr lang="en-US" sz="1200">
                <a:cs typeface="Calibri" charset="0"/>
              </a:rPr>
              <a:t>Produce 40 units:  Total cost = $500</a:t>
            </a:r>
          </a:p>
          <a:p>
            <a:r>
              <a:rPr lang="en-US" sz="1200">
                <a:cs typeface="Calibri" charset="0"/>
              </a:rPr>
              <a:t>Produce 100 units:  Total cost = $500</a:t>
            </a:r>
          </a:p>
          <a:p>
            <a:endParaRPr lang="en-US" sz="1200">
              <a:cs typeface="Calibri" charset="0"/>
            </a:endParaRPr>
          </a:p>
          <a:p>
            <a:r>
              <a:rPr lang="en-US" sz="1200" b="1">
                <a:cs typeface="Calibri" charset="0"/>
              </a:rPr>
              <a:t>Fixed </a:t>
            </a:r>
            <a:r>
              <a:rPr lang="en-US" sz="1200" b="1">
                <a:solidFill>
                  <a:srgbClr val="0070C0"/>
                </a:solidFill>
                <a:cs typeface="Calibri" charset="0"/>
              </a:rPr>
              <a:t>cost per unit </a:t>
            </a:r>
            <a:r>
              <a:rPr lang="en-US" sz="1200" b="1">
                <a:cs typeface="Calibri" charset="0"/>
              </a:rPr>
              <a:t>of activity </a:t>
            </a:r>
            <a:r>
              <a:rPr lang="en-US" sz="1200" b="1">
                <a:solidFill>
                  <a:srgbClr val="0070C0"/>
                </a:solidFill>
                <a:cs typeface="Calibri" charset="0"/>
              </a:rPr>
              <a:t>does change</a:t>
            </a:r>
            <a:r>
              <a:rPr lang="en-US" sz="1200" b="1">
                <a:cs typeface="Calibri" charset="0"/>
              </a:rPr>
              <a:t>:</a:t>
            </a:r>
            <a:endParaRPr lang="en-US" sz="1200">
              <a:cs typeface="Calibri" charset="0"/>
            </a:endParaRPr>
          </a:p>
          <a:p>
            <a:r>
              <a:rPr lang="en-US" sz="1200">
                <a:cs typeface="Calibri" charset="0"/>
              </a:rPr>
              <a:t>Produce 40 units:  Cost per unit = $500/40 units = $12.50 per unit</a:t>
            </a:r>
          </a:p>
          <a:p>
            <a:r>
              <a:rPr lang="en-US" sz="1200">
                <a:cs typeface="Calibri" charset="0"/>
              </a:rPr>
              <a:t>Produce 100 units:  Cost per unit = $500/100 units = $5 per unit</a:t>
            </a:r>
          </a:p>
          <a:p>
            <a:r>
              <a:rPr lang="en-US" sz="1200">
                <a:cs typeface="Calibri" charset="0"/>
              </a:rPr>
              <a:t>As activity increases, fixed cost per unit decreases </a:t>
            </a:r>
          </a:p>
        </p:txBody>
      </p:sp>
    </p:spTree>
    <p:extLst>
      <p:ext uri="{BB962C8B-B14F-4D97-AF65-F5344CB8AC3E}">
        <p14:creationId xmlns:p14="http://schemas.microsoft.com/office/powerpoint/2010/main" val="25346495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6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15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161">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161">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161">
                                            <p:txEl>
                                              <p:pRg st="2" end="2"/>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161">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161">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161">
                                            <p:txEl>
                                              <p:pRg st="6" end="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16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5" grpId="0" animBg="1"/>
      <p:bldP spid="616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844550"/>
            <a:ext cx="4011613" cy="288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ChangeArrowheads="1"/>
          </p:cNvSpPr>
          <p:nvPr/>
        </p:nvSpPr>
        <p:spPr bwMode="auto">
          <a:xfrm>
            <a:off x="3352800" y="4068763"/>
            <a:ext cx="47244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1" hangingPunct="1"/>
            <a:r>
              <a:rPr lang="en-US" sz="1200" b="1">
                <a:cs typeface="Calibri" charset="0"/>
              </a:rPr>
              <a:t>Variable costs </a:t>
            </a:r>
            <a:r>
              <a:rPr lang="en-US" sz="1200" b="1">
                <a:solidFill>
                  <a:srgbClr val="0070C0"/>
                </a:solidFill>
                <a:cs typeface="Calibri" charset="0"/>
              </a:rPr>
              <a:t>change in total </a:t>
            </a:r>
            <a:r>
              <a:rPr lang="en-US" sz="1200" b="1">
                <a:cs typeface="Calibri" charset="0"/>
              </a:rPr>
              <a:t>in direct proportion with changes in activity:</a:t>
            </a:r>
          </a:p>
          <a:p>
            <a:r>
              <a:rPr lang="en-US" sz="1200">
                <a:cs typeface="Calibri" charset="0"/>
              </a:rPr>
              <a:t>Produce 40 units:  $10 x 40 = $400 Total</a:t>
            </a:r>
          </a:p>
          <a:p>
            <a:r>
              <a:rPr lang="en-US" sz="1200">
                <a:cs typeface="Calibri" charset="0"/>
              </a:rPr>
              <a:t>Produce 100 units:  $10 x 100 = $1,000 Total</a:t>
            </a:r>
          </a:p>
          <a:p>
            <a:endParaRPr lang="en-US" sz="1200">
              <a:cs typeface="Calibri" charset="0"/>
            </a:endParaRPr>
          </a:p>
          <a:p>
            <a:r>
              <a:rPr lang="en-US" sz="1200" b="1">
                <a:cs typeface="Calibri" charset="0"/>
              </a:rPr>
              <a:t>Variable cost </a:t>
            </a:r>
            <a:r>
              <a:rPr lang="en-US" sz="1200" b="1">
                <a:solidFill>
                  <a:srgbClr val="0070C0"/>
                </a:solidFill>
                <a:cs typeface="Calibri" charset="0"/>
              </a:rPr>
              <a:t>per unit does not change</a:t>
            </a:r>
            <a:r>
              <a:rPr lang="en-US" sz="1200" b="1">
                <a:cs typeface="Calibri" charset="0"/>
              </a:rPr>
              <a:t>:</a:t>
            </a:r>
          </a:p>
          <a:p>
            <a:r>
              <a:rPr lang="en-US" sz="1200">
                <a:cs typeface="Calibri" charset="0"/>
              </a:rPr>
              <a:t>Produce 40 units:  $400/40 = $10 per unit</a:t>
            </a:r>
          </a:p>
          <a:p>
            <a:r>
              <a:rPr lang="en-US" sz="1200">
                <a:cs typeface="Calibri" charset="0"/>
              </a:rPr>
              <a:t>Produce 100 units:  $1000/100 = $10 per unit </a:t>
            </a:r>
          </a:p>
        </p:txBody>
      </p:sp>
      <p:graphicFrame>
        <p:nvGraphicFramePr>
          <p:cNvPr id="7" name="Content Placeholder 6"/>
          <p:cNvGraphicFramePr>
            <a:graphicFrameLocks noGrp="1"/>
          </p:cNvGraphicFramePr>
          <p:nvPr>
            <p:ph idx="1"/>
          </p:nvPr>
        </p:nvGraphicFramePr>
        <p:xfrm>
          <a:off x="914400" y="2895600"/>
          <a:ext cx="1828800" cy="2944812"/>
        </p:xfrm>
        <a:graphic>
          <a:graphicData uri="http://schemas.openxmlformats.org/drawingml/2006/table">
            <a:tbl>
              <a:tblPr bandRow="1">
                <a:tableStyleId>{3B4B98B0-60AC-42C2-AFA5-B58CD77FA1E5}</a:tableStyleId>
              </a:tblPr>
              <a:tblGrid>
                <a:gridCol w="1192696"/>
                <a:gridCol w="636104"/>
              </a:tblGrid>
              <a:tr h="245401">
                <a:tc>
                  <a:txBody>
                    <a:bodyPr/>
                    <a:lstStyle/>
                    <a:p>
                      <a:pPr marL="0" marR="0">
                        <a:lnSpc>
                          <a:spcPct val="115000"/>
                        </a:lnSpc>
                        <a:spcBef>
                          <a:spcPts val="0"/>
                        </a:spcBef>
                        <a:spcAft>
                          <a:spcPts val="0"/>
                        </a:spcAft>
                      </a:pPr>
                      <a:r>
                        <a:rPr lang="en-US" sz="1200" b="1" dirty="0"/>
                        <a:t>Activity level</a:t>
                      </a:r>
                      <a:endParaRPr lang="en-US" sz="12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t>Cost $</a:t>
                      </a:r>
                      <a:endParaRPr lang="en-US" sz="1200" b="1" dirty="0">
                        <a:latin typeface="Calibri"/>
                        <a:ea typeface="Calibri"/>
                        <a:cs typeface="Times New Roman"/>
                      </a:endParaRPr>
                    </a:p>
                  </a:txBody>
                  <a:tcPr marL="68580" marR="68580" marT="0" marB="0"/>
                </a:tc>
              </a:tr>
              <a:tr h="245401">
                <a:tc>
                  <a:txBody>
                    <a:bodyPr/>
                    <a:lstStyle/>
                    <a:p>
                      <a:pPr marL="0" marR="0">
                        <a:lnSpc>
                          <a:spcPct val="115000"/>
                        </a:lnSpc>
                        <a:spcBef>
                          <a:spcPts val="0"/>
                        </a:spcBef>
                        <a:spcAft>
                          <a:spcPts val="0"/>
                        </a:spcAft>
                      </a:pPr>
                      <a:r>
                        <a:rPr lang="en-US" sz="1200" dirty="0"/>
                        <a:t>0</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t>0</a:t>
                      </a:r>
                      <a:endParaRPr lang="en-US" sz="1200">
                        <a:latin typeface="Calibri"/>
                        <a:ea typeface="Calibri"/>
                        <a:cs typeface="Times New Roman"/>
                      </a:endParaRPr>
                    </a:p>
                  </a:txBody>
                  <a:tcPr marL="68580" marR="68580" marT="0" marB="0"/>
                </a:tc>
              </a:tr>
              <a:tr h="245401">
                <a:tc>
                  <a:txBody>
                    <a:bodyPr/>
                    <a:lstStyle/>
                    <a:p>
                      <a:pPr marL="0" marR="0">
                        <a:lnSpc>
                          <a:spcPct val="115000"/>
                        </a:lnSpc>
                        <a:spcBef>
                          <a:spcPts val="0"/>
                        </a:spcBef>
                        <a:spcAft>
                          <a:spcPts val="0"/>
                        </a:spcAft>
                      </a:pPr>
                      <a:r>
                        <a:rPr lang="en-US" sz="1200"/>
                        <a:t>10</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t>100</a:t>
                      </a:r>
                      <a:endParaRPr lang="en-US" sz="1200" dirty="0">
                        <a:latin typeface="Calibri"/>
                        <a:ea typeface="Calibri"/>
                        <a:cs typeface="Times New Roman"/>
                      </a:endParaRPr>
                    </a:p>
                  </a:txBody>
                  <a:tcPr marL="68580" marR="68580" marT="0" marB="0"/>
                </a:tc>
              </a:tr>
              <a:tr h="245401">
                <a:tc>
                  <a:txBody>
                    <a:bodyPr/>
                    <a:lstStyle/>
                    <a:p>
                      <a:pPr marL="0" marR="0">
                        <a:lnSpc>
                          <a:spcPct val="115000"/>
                        </a:lnSpc>
                        <a:spcBef>
                          <a:spcPts val="0"/>
                        </a:spcBef>
                        <a:spcAft>
                          <a:spcPts val="0"/>
                        </a:spcAft>
                      </a:pPr>
                      <a:r>
                        <a:rPr lang="en-US" sz="1200"/>
                        <a:t>20</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t>200</a:t>
                      </a:r>
                      <a:endParaRPr lang="en-US" sz="1200">
                        <a:latin typeface="Calibri"/>
                        <a:ea typeface="Calibri"/>
                        <a:cs typeface="Times New Roman"/>
                      </a:endParaRPr>
                    </a:p>
                  </a:txBody>
                  <a:tcPr marL="68580" marR="68580" marT="0" marB="0"/>
                </a:tc>
              </a:tr>
              <a:tr h="245401">
                <a:tc>
                  <a:txBody>
                    <a:bodyPr/>
                    <a:lstStyle/>
                    <a:p>
                      <a:pPr marL="0" marR="0">
                        <a:lnSpc>
                          <a:spcPct val="115000"/>
                        </a:lnSpc>
                        <a:spcBef>
                          <a:spcPts val="0"/>
                        </a:spcBef>
                        <a:spcAft>
                          <a:spcPts val="0"/>
                        </a:spcAft>
                      </a:pPr>
                      <a:r>
                        <a:rPr lang="en-US" sz="1200" dirty="0"/>
                        <a:t>30</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t>300</a:t>
                      </a:r>
                      <a:endParaRPr lang="en-US" sz="1200">
                        <a:latin typeface="Calibri"/>
                        <a:ea typeface="Calibri"/>
                        <a:cs typeface="Times New Roman"/>
                      </a:endParaRPr>
                    </a:p>
                  </a:txBody>
                  <a:tcPr marL="68580" marR="68580" marT="0" marB="0"/>
                </a:tc>
              </a:tr>
              <a:tr h="245401">
                <a:tc>
                  <a:txBody>
                    <a:bodyPr/>
                    <a:lstStyle/>
                    <a:p>
                      <a:pPr marL="0" marR="0">
                        <a:lnSpc>
                          <a:spcPct val="115000"/>
                        </a:lnSpc>
                        <a:spcBef>
                          <a:spcPts val="0"/>
                        </a:spcBef>
                        <a:spcAft>
                          <a:spcPts val="0"/>
                        </a:spcAft>
                      </a:pPr>
                      <a:r>
                        <a:rPr lang="en-US" sz="1200"/>
                        <a:t>40</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t>400</a:t>
                      </a:r>
                      <a:endParaRPr lang="en-US" sz="1200">
                        <a:latin typeface="Calibri"/>
                        <a:ea typeface="Calibri"/>
                        <a:cs typeface="Times New Roman"/>
                      </a:endParaRPr>
                    </a:p>
                  </a:txBody>
                  <a:tcPr marL="68580" marR="68580" marT="0" marB="0"/>
                </a:tc>
              </a:tr>
              <a:tr h="245401">
                <a:tc>
                  <a:txBody>
                    <a:bodyPr/>
                    <a:lstStyle/>
                    <a:p>
                      <a:pPr marL="0" marR="0">
                        <a:lnSpc>
                          <a:spcPct val="115000"/>
                        </a:lnSpc>
                        <a:spcBef>
                          <a:spcPts val="0"/>
                        </a:spcBef>
                        <a:spcAft>
                          <a:spcPts val="0"/>
                        </a:spcAft>
                      </a:pPr>
                      <a:r>
                        <a:rPr lang="en-US" sz="1200"/>
                        <a:t>50</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t>500</a:t>
                      </a:r>
                      <a:endParaRPr lang="en-US" sz="1200">
                        <a:latin typeface="Calibri"/>
                        <a:ea typeface="Calibri"/>
                        <a:cs typeface="Times New Roman"/>
                      </a:endParaRPr>
                    </a:p>
                  </a:txBody>
                  <a:tcPr marL="68580" marR="68580" marT="0" marB="0"/>
                </a:tc>
              </a:tr>
              <a:tr h="245401">
                <a:tc>
                  <a:txBody>
                    <a:bodyPr/>
                    <a:lstStyle/>
                    <a:p>
                      <a:pPr marL="0" marR="0">
                        <a:lnSpc>
                          <a:spcPct val="115000"/>
                        </a:lnSpc>
                        <a:spcBef>
                          <a:spcPts val="0"/>
                        </a:spcBef>
                        <a:spcAft>
                          <a:spcPts val="0"/>
                        </a:spcAft>
                      </a:pPr>
                      <a:r>
                        <a:rPr lang="en-US" sz="1200" dirty="0"/>
                        <a:t>60</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t>600</a:t>
                      </a:r>
                      <a:endParaRPr lang="en-US" sz="1200">
                        <a:latin typeface="Calibri"/>
                        <a:ea typeface="Calibri"/>
                        <a:cs typeface="Times New Roman"/>
                      </a:endParaRPr>
                    </a:p>
                  </a:txBody>
                  <a:tcPr marL="68580" marR="68580" marT="0" marB="0"/>
                </a:tc>
              </a:tr>
              <a:tr h="245401">
                <a:tc>
                  <a:txBody>
                    <a:bodyPr/>
                    <a:lstStyle/>
                    <a:p>
                      <a:pPr marL="0" marR="0">
                        <a:lnSpc>
                          <a:spcPct val="115000"/>
                        </a:lnSpc>
                        <a:spcBef>
                          <a:spcPts val="0"/>
                        </a:spcBef>
                        <a:spcAft>
                          <a:spcPts val="0"/>
                        </a:spcAft>
                      </a:pPr>
                      <a:r>
                        <a:rPr lang="en-US" sz="1200"/>
                        <a:t>70</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t>700</a:t>
                      </a:r>
                      <a:endParaRPr lang="en-US" sz="1200">
                        <a:latin typeface="Calibri"/>
                        <a:ea typeface="Calibri"/>
                        <a:cs typeface="Times New Roman"/>
                      </a:endParaRPr>
                    </a:p>
                  </a:txBody>
                  <a:tcPr marL="68580" marR="68580" marT="0" marB="0"/>
                </a:tc>
              </a:tr>
              <a:tr h="245401">
                <a:tc>
                  <a:txBody>
                    <a:bodyPr/>
                    <a:lstStyle/>
                    <a:p>
                      <a:pPr marL="0" marR="0">
                        <a:lnSpc>
                          <a:spcPct val="115000"/>
                        </a:lnSpc>
                        <a:spcBef>
                          <a:spcPts val="0"/>
                        </a:spcBef>
                        <a:spcAft>
                          <a:spcPts val="0"/>
                        </a:spcAft>
                      </a:pPr>
                      <a:r>
                        <a:rPr lang="en-US" sz="1200"/>
                        <a:t>80</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t>800</a:t>
                      </a:r>
                      <a:endParaRPr lang="en-US" sz="1200" dirty="0">
                        <a:latin typeface="Calibri"/>
                        <a:ea typeface="Calibri"/>
                        <a:cs typeface="Times New Roman"/>
                      </a:endParaRPr>
                    </a:p>
                  </a:txBody>
                  <a:tcPr marL="68580" marR="68580" marT="0" marB="0"/>
                </a:tc>
              </a:tr>
              <a:tr h="245401">
                <a:tc>
                  <a:txBody>
                    <a:bodyPr/>
                    <a:lstStyle/>
                    <a:p>
                      <a:pPr marL="0" marR="0">
                        <a:lnSpc>
                          <a:spcPct val="115000"/>
                        </a:lnSpc>
                        <a:spcBef>
                          <a:spcPts val="0"/>
                        </a:spcBef>
                        <a:spcAft>
                          <a:spcPts val="0"/>
                        </a:spcAft>
                      </a:pPr>
                      <a:r>
                        <a:rPr lang="en-US" sz="1200"/>
                        <a:t>90</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t>900</a:t>
                      </a:r>
                      <a:endParaRPr lang="en-US" sz="1200" dirty="0">
                        <a:latin typeface="Calibri"/>
                        <a:ea typeface="Calibri"/>
                        <a:cs typeface="Times New Roman"/>
                      </a:endParaRPr>
                    </a:p>
                  </a:txBody>
                  <a:tcPr marL="68580" marR="68580" marT="0" marB="0"/>
                </a:tc>
              </a:tr>
              <a:tr h="245401">
                <a:tc>
                  <a:txBody>
                    <a:bodyPr/>
                    <a:lstStyle/>
                    <a:p>
                      <a:pPr marL="0" marR="0">
                        <a:lnSpc>
                          <a:spcPct val="115000"/>
                        </a:lnSpc>
                        <a:spcBef>
                          <a:spcPts val="0"/>
                        </a:spcBef>
                        <a:spcAft>
                          <a:spcPts val="0"/>
                        </a:spcAft>
                      </a:pPr>
                      <a:r>
                        <a:rPr lang="en-US" sz="1200" dirty="0"/>
                        <a:t>100</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t>1000</a:t>
                      </a:r>
                      <a:endParaRPr lang="en-US" sz="1200" dirty="0">
                        <a:latin typeface="Calibri"/>
                        <a:ea typeface="Calibri"/>
                        <a:cs typeface="Times New Roman"/>
                      </a:endParaRPr>
                    </a:p>
                  </a:txBody>
                  <a:tcPr marL="68580" marR="68580" marT="0" marB="0"/>
                </a:tc>
              </a:tr>
            </a:tbl>
          </a:graphicData>
        </a:graphic>
      </p:graphicFrame>
      <p:sp>
        <p:nvSpPr>
          <p:cNvPr id="5" name="Title 4"/>
          <p:cNvSpPr>
            <a:spLocks noGrp="1"/>
          </p:cNvSpPr>
          <p:nvPr>
            <p:ph type="title"/>
          </p:nvPr>
        </p:nvSpPr>
        <p:spPr>
          <a:xfrm>
            <a:off x="838200" y="990600"/>
            <a:ext cx="3276600" cy="1600200"/>
          </a:xfrm>
        </p:spPr>
        <p:txBody>
          <a:bodyPr anchor="t">
            <a:noAutofit/>
          </a:bodyPr>
          <a:lstStyle/>
          <a:p>
            <a:pPr algn="l">
              <a:defRPr/>
            </a:pPr>
            <a:r>
              <a:rPr lang="en-US" sz="1200" dirty="0">
                <a:ea typeface="+mj-ea"/>
              </a:rPr>
              <a:t>The actual cost to purchase the ceramic pots that are used for each plant will relate directly to the number of plants sold</a:t>
            </a:r>
            <a:r>
              <a:rPr lang="en-US" sz="1200" dirty="0" smtClean="0">
                <a:ea typeface="+mj-ea"/>
              </a:rPr>
              <a:t>. </a:t>
            </a:r>
            <a:r>
              <a:rPr lang="en-US" sz="1200" dirty="0">
                <a:ea typeface="+mj-ea"/>
              </a:rPr>
              <a:t>This is a variable cost.  </a:t>
            </a:r>
            <a:r>
              <a:rPr lang="en-US" sz="1200" dirty="0" smtClean="0">
                <a:ea typeface="+mj-ea"/>
              </a:rPr>
              <a:t/>
            </a:r>
            <a:br>
              <a:rPr lang="en-US" sz="1200" dirty="0" smtClean="0">
                <a:ea typeface="+mj-ea"/>
              </a:rPr>
            </a:br>
            <a:r>
              <a:rPr lang="en-US" sz="1200" dirty="0">
                <a:ea typeface="+mj-ea"/>
              </a:rPr>
              <a:t/>
            </a:r>
            <a:br>
              <a:rPr lang="en-US" sz="1200" dirty="0">
                <a:ea typeface="+mj-ea"/>
              </a:rPr>
            </a:br>
            <a:r>
              <a:rPr lang="en-US" sz="1200" dirty="0">
                <a:ea typeface="+mj-ea"/>
              </a:rPr>
              <a:t>If ceramic pots are $10 each, what does this look like on a graph?</a:t>
            </a:r>
          </a:p>
        </p:txBody>
      </p:sp>
      <p:cxnSp>
        <p:nvCxnSpPr>
          <p:cNvPr id="5122" name="AutoShape 2"/>
          <p:cNvCxnSpPr>
            <a:cxnSpLocks noChangeShapeType="1"/>
          </p:cNvCxnSpPr>
          <p:nvPr/>
        </p:nvCxnSpPr>
        <p:spPr bwMode="auto">
          <a:xfrm flipV="1">
            <a:off x="5334000" y="2286000"/>
            <a:ext cx="2484438" cy="1147763"/>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8483123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3">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123">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123">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123">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844550"/>
            <a:ext cx="4011613" cy="288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0" name="Rectangle 3"/>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a:p>
        </p:txBody>
      </p:sp>
      <p:sp>
        <p:nvSpPr>
          <p:cNvPr id="4100" name="Rectangle 4"/>
          <p:cNvSpPr>
            <a:spLocks noChangeArrowheads="1"/>
          </p:cNvSpPr>
          <p:nvPr/>
        </p:nvSpPr>
        <p:spPr bwMode="auto">
          <a:xfrm rot="10800000" flipV="1">
            <a:off x="838200" y="576263"/>
            <a:ext cx="38100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sz="1200"/>
              <a:t>The cost of the delivery van will have mixed components. There is regular maintenance and payment of property tax on the van regardless of how many miles are driven to make deliveries. However, as the van is driven more with more delivery activity, additional maintenance may be needed. This is a mixed cost.  </a:t>
            </a:r>
          </a:p>
          <a:p>
            <a:pPr eaLnBrk="1" hangingPunct="1"/>
            <a:endParaRPr lang="en-US" sz="1200"/>
          </a:p>
          <a:p>
            <a:pPr eaLnBrk="1" hangingPunct="1"/>
            <a:r>
              <a:rPr lang="en-US" sz="1200"/>
              <a:t>If regular maintenance and property taxes are $500 and additional cost per plant delivered is $10, what does this look like on a graph?</a:t>
            </a:r>
          </a:p>
        </p:txBody>
      </p:sp>
      <p:graphicFrame>
        <p:nvGraphicFramePr>
          <p:cNvPr id="9" name="Table 8"/>
          <p:cNvGraphicFramePr>
            <a:graphicFrameLocks noGrp="1"/>
          </p:cNvGraphicFramePr>
          <p:nvPr/>
        </p:nvGraphicFramePr>
        <p:xfrm>
          <a:off x="914400" y="2895600"/>
          <a:ext cx="1905000" cy="2944812"/>
        </p:xfrm>
        <a:graphic>
          <a:graphicData uri="http://schemas.openxmlformats.org/drawingml/2006/table">
            <a:tbl>
              <a:tblPr bandRow="1">
                <a:tableStyleId>{3B4B98B0-60AC-42C2-AFA5-B58CD77FA1E5}</a:tableStyleId>
              </a:tblPr>
              <a:tblGrid>
                <a:gridCol w="1172308"/>
                <a:gridCol w="732692"/>
              </a:tblGrid>
              <a:tr h="245401">
                <a:tc>
                  <a:txBody>
                    <a:bodyPr/>
                    <a:lstStyle/>
                    <a:p>
                      <a:pPr marL="0" marR="0">
                        <a:lnSpc>
                          <a:spcPct val="115000"/>
                        </a:lnSpc>
                        <a:spcBef>
                          <a:spcPts val="0"/>
                        </a:spcBef>
                        <a:spcAft>
                          <a:spcPts val="0"/>
                        </a:spcAft>
                      </a:pPr>
                      <a:r>
                        <a:rPr lang="en-US" sz="1200" b="1" dirty="0"/>
                        <a:t>Activity level</a:t>
                      </a:r>
                      <a:endParaRPr lang="en-US" sz="1200" b="1" dirty="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b="1" dirty="0"/>
                        <a:t>Cost $</a:t>
                      </a:r>
                      <a:endParaRPr lang="en-US" sz="1200" b="1" dirty="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dirty="0"/>
                        <a:t>0</a:t>
                      </a:r>
                      <a:endParaRPr lang="en-US" sz="1200" dirty="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dirty="0"/>
                        <a:t>500</a:t>
                      </a:r>
                      <a:endParaRPr lang="en-US" sz="1200" dirty="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dirty="0"/>
                        <a:t>10</a:t>
                      </a:r>
                      <a:endParaRPr lang="en-US" sz="1200" dirty="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a:t>600</a:t>
                      </a:r>
                      <a:endParaRPr lang="en-US" sz="120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dirty="0"/>
                        <a:t>20</a:t>
                      </a:r>
                      <a:endParaRPr lang="en-US" sz="1200" dirty="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a:t>700</a:t>
                      </a:r>
                      <a:endParaRPr lang="en-US" sz="120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a:t>30</a:t>
                      </a:r>
                      <a:endParaRPr lang="en-US" sz="120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a:t>800</a:t>
                      </a:r>
                      <a:endParaRPr lang="en-US" sz="120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a:t>40</a:t>
                      </a:r>
                      <a:endParaRPr lang="en-US" sz="120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a:t>900</a:t>
                      </a:r>
                      <a:endParaRPr lang="en-US" sz="120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dirty="0"/>
                        <a:t>50</a:t>
                      </a:r>
                      <a:endParaRPr lang="en-US" sz="1200" dirty="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a:t>1000</a:t>
                      </a:r>
                      <a:endParaRPr lang="en-US" sz="120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a:t>60</a:t>
                      </a:r>
                      <a:endParaRPr lang="en-US" sz="120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a:t>1100</a:t>
                      </a:r>
                      <a:endParaRPr lang="en-US" sz="120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a:t>70</a:t>
                      </a:r>
                      <a:endParaRPr lang="en-US" sz="120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a:t>1200</a:t>
                      </a:r>
                      <a:endParaRPr lang="en-US" sz="120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a:t>80</a:t>
                      </a:r>
                      <a:endParaRPr lang="en-US" sz="120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a:t>1300</a:t>
                      </a:r>
                      <a:endParaRPr lang="en-US" sz="120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a:t>90</a:t>
                      </a:r>
                      <a:endParaRPr lang="en-US" sz="120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dirty="0"/>
                        <a:t>1400</a:t>
                      </a:r>
                      <a:endParaRPr lang="en-US" sz="1200" dirty="0">
                        <a:latin typeface="Arial"/>
                        <a:ea typeface="Calibri"/>
                        <a:cs typeface="Arial"/>
                      </a:endParaRPr>
                    </a:p>
                  </a:txBody>
                  <a:tcPr marL="68580" marR="68580" marT="0" marB="0"/>
                </a:tc>
              </a:tr>
              <a:tr h="245401">
                <a:tc>
                  <a:txBody>
                    <a:bodyPr/>
                    <a:lstStyle/>
                    <a:p>
                      <a:pPr marL="0" marR="0">
                        <a:lnSpc>
                          <a:spcPct val="115000"/>
                        </a:lnSpc>
                        <a:spcBef>
                          <a:spcPts val="0"/>
                        </a:spcBef>
                        <a:spcAft>
                          <a:spcPts val="0"/>
                        </a:spcAft>
                      </a:pPr>
                      <a:r>
                        <a:rPr lang="en-US" sz="1200"/>
                        <a:t>100</a:t>
                      </a:r>
                      <a:endParaRPr lang="en-US" sz="1200">
                        <a:latin typeface="Arial"/>
                        <a:ea typeface="Calibri"/>
                        <a:cs typeface="Arial"/>
                      </a:endParaRPr>
                    </a:p>
                  </a:txBody>
                  <a:tcPr marL="68580" marR="68580" marT="0" marB="0"/>
                </a:tc>
                <a:tc>
                  <a:txBody>
                    <a:bodyPr/>
                    <a:lstStyle/>
                    <a:p>
                      <a:pPr marL="0" marR="0">
                        <a:lnSpc>
                          <a:spcPct val="115000"/>
                        </a:lnSpc>
                        <a:spcBef>
                          <a:spcPts val="0"/>
                        </a:spcBef>
                        <a:spcAft>
                          <a:spcPts val="0"/>
                        </a:spcAft>
                      </a:pPr>
                      <a:r>
                        <a:rPr lang="en-US" sz="1200" dirty="0"/>
                        <a:t>1500</a:t>
                      </a:r>
                      <a:endParaRPr lang="en-US" sz="1200" dirty="0">
                        <a:latin typeface="Arial"/>
                        <a:ea typeface="Calibri"/>
                        <a:cs typeface="Arial"/>
                      </a:endParaRPr>
                    </a:p>
                  </a:txBody>
                  <a:tcPr marL="68580" marR="68580" marT="0" marB="0"/>
                </a:tc>
              </a:tr>
            </a:tbl>
          </a:graphicData>
        </a:graphic>
      </p:graphicFrame>
      <p:cxnSp>
        <p:nvCxnSpPr>
          <p:cNvPr id="4102" name="AutoShape 6"/>
          <p:cNvCxnSpPr>
            <a:cxnSpLocks noChangeShapeType="1"/>
          </p:cNvCxnSpPr>
          <p:nvPr/>
        </p:nvCxnSpPr>
        <p:spPr bwMode="auto">
          <a:xfrm flipV="1">
            <a:off x="5334000" y="1600200"/>
            <a:ext cx="2457450" cy="11811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4103" name="Rectangle 7"/>
          <p:cNvSpPr>
            <a:spLocks noChangeArrowheads="1"/>
          </p:cNvSpPr>
          <p:nvPr/>
        </p:nvSpPr>
        <p:spPr bwMode="auto">
          <a:xfrm>
            <a:off x="3352800" y="4038600"/>
            <a:ext cx="47244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sz="1200" b="1">
                <a:cs typeface="Calibri" charset="0"/>
              </a:rPr>
              <a:t>Mixed costs in total vary with changes in activity, but not proportionately:</a:t>
            </a:r>
            <a:endParaRPr lang="en-US" sz="1200">
              <a:cs typeface="Calibri" charset="0"/>
            </a:endParaRPr>
          </a:p>
          <a:p>
            <a:r>
              <a:rPr lang="en-US" sz="1200">
                <a:cs typeface="Calibri" charset="0"/>
              </a:rPr>
              <a:t>Produce 40 units:  $10 x 40 + $500 = $900 Total</a:t>
            </a:r>
          </a:p>
          <a:p>
            <a:r>
              <a:rPr lang="en-US" sz="1200">
                <a:cs typeface="Calibri" charset="0"/>
              </a:rPr>
              <a:t>Produce 100 units:  $10 x 100 + $500 = $1,500 Total</a:t>
            </a:r>
          </a:p>
          <a:p>
            <a:pPr eaLnBrk="1" hangingPunct="1"/>
            <a:r>
              <a:rPr lang="en-US" sz="1200" b="1">
                <a:cs typeface="Calibri" charset="0"/>
              </a:rPr>
              <a:t/>
            </a:r>
            <a:br>
              <a:rPr lang="en-US" sz="1200" b="1">
                <a:cs typeface="Calibri" charset="0"/>
              </a:rPr>
            </a:br>
            <a:r>
              <a:rPr lang="en-US" sz="1200" b="1">
                <a:cs typeface="Calibri" charset="0"/>
              </a:rPr>
              <a:t>Mixed costs per unit decreases because of the fixed cost but not as quickly as if it were</a:t>
            </a:r>
            <a:r>
              <a:rPr lang="en-US" sz="1200">
                <a:cs typeface="Calibri" charset="0"/>
              </a:rPr>
              <a:t> </a:t>
            </a:r>
            <a:r>
              <a:rPr lang="en-US" sz="1200" b="1">
                <a:cs typeface="Calibri" charset="0"/>
              </a:rPr>
              <a:t>entirely fixed:</a:t>
            </a:r>
            <a:endParaRPr lang="en-US" sz="1200">
              <a:cs typeface="Calibri" charset="0"/>
            </a:endParaRPr>
          </a:p>
          <a:p>
            <a:pPr eaLnBrk="1" hangingPunct="1"/>
            <a:r>
              <a:rPr lang="en-US" sz="1200">
                <a:cs typeface="Calibri" charset="0"/>
              </a:rPr>
              <a:t>Produce 40 units:  $900/40 = $22.50 per unit</a:t>
            </a:r>
          </a:p>
          <a:p>
            <a:pPr eaLnBrk="1" hangingPunct="1"/>
            <a:r>
              <a:rPr lang="en-US" sz="1200">
                <a:cs typeface="Calibri" charset="0"/>
              </a:rPr>
              <a:t>Produce 100 units:  $1500/100 = $15 per unit</a:t>
            </a:r>
          </a:p>
        </p:txBody>
      </p:sp>
    </p:spTree>
    <p:extLst>
      <p:ext uri="{BB962C8B-B14F-4D97-AF65-F5344CB8AC3E}">
        <p14:creationId xmlns:p14="http://schemas.microsoft.com/office/powerpoint/2010/main" val="36878382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00">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410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4103">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103">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103">
                                            <p:txEl>
                                              <p:pRg st="2" end="2"/>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4103">
                                            <p:txEl>
                                              <p:pRg st="3" end="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03">
                                            <p:txEl>
                                              <p:pRg st="4" end="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103">
                                            <p:txEl>
                                              <p:pRg st="5" end="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1676400"/>
            <a:ext cx="5181600" cy="3046988"/>
          </a:xfrm>
          <a:prstGeom prst="rect">
            <a:avLst/>
          </a:prstGeom>
        </p:spPr>
        <p:txBody>
          <a:bodyPr wrap="square">
            <a:spAutoFit/>
          </a:bodyPr>
          <a:lstStyle/>
          <a:p>
            <a:r>
              <a:rPr lang="en-US" sz="1600" dirty="0"/>
              <a:t>Since we know Prairie Plants incurs fixed, variable, and mixed costs, we need a method to predict future costs that recognizes multiple cost behavior patterns. </a:t>
            </a:r>
            <a:endParaRPr lang="en-US" sz="1600" b="1" dirty="0" smtClean="0"/>
          </a:p>
          <a:p>
            <a:endParaRPr lang="en-US" sz="1600" b="1" dirty="0" smtClean="0"/>
          </a:p>
          <a:p>
            <a:r>
              <a:rPr lang="en-US" sz="1600" b="1" dirty="0" smtClean="0"/>
              <a:t>High/low method:</a:t>
            </a:r>
            <a:r>
              <a:rPr lang="en-US" sz="1600" dirty="0" smtClean="0"/>
              <a:t/>
            </a:r>
            <a:br>
              <a:rPr lang="en-US" sz="1600" dirty="0" smtClean="0"/>
            </a:br>
            <a:r>
              <a:rPr lang="en-US" sz="1600" dirty="0" smtClean="0"/>
              <a:t>Use </a:t>
            </a:r>
            <a:r>
              <a:rPr lang="en-US" sz="1600" dirty="0"/>
              <a:t>past data about costs (revenues) and the associated drivers to determine a total cost formula which then is used to predict costs in the future</a:t>
            </a:r>
            <a:r>
              <a:rPr lang="en-US" sz="1600" dirty="0" smtClean="0"/>
              <a:t>.</a:t>
            </a:r>
          </a:p>
          <a:p>
            <a:endParaRPr lang="en-US" sz="1600" dirty="0"/>
          </a:p>
          <a:p>
            <a:r>
              <a:rPr lang="en-US" sz="1600" b="1" dirty="0"/>
              <a:t>Cost Formula:</a:t>
            </a:r>
            <a:br>
              <a:rPr lang="en-US" sz="1600" b="1" dirty="0"/>
            </a:br>
            <a:r>
              <a:rPr lang="en-US" sz="1600" dirty="0"/>
              <a:t>total cost = fixed cost + (variable cost x activity level</a:t>
            </a:r>
            <a:r>
              <a:rPr lang="en-US" sz="1600" dirty="0" smtClean="0"/>
              <a:t>)</a:t>
            </a:r>
            <a:r>
              <a:rPr lang="en-US" sz="1600" dirty="0"/>
              <a:t/>
            </a:r>
            <a:br>
              <a:rPr lang="en-US" sz="1600" dirty="0"/>
            </a:br>
            <a:endParaRPr lang="en-US" sz="16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2"/>
          <p:cNvSpPr>
            <a:spLocks noGrp="1"/>
          </p:cNvSpPr>
          <p:nvPr>
            <p:ph type="title"/>
          </p:nvPr>
        </p:nvSpPr>
        <p:spPr/>
        <p:txBody>
          <a:bodyPr/>
          <a:lstStyle/>
          <a:p>
            <a:r>
              <a:rPr lang="en-US">
                <a:latin typeface="Arial" charset="0"/>
              </a:rPr>
              <a:t>High/Low Method</a:t>
            </a:r>
          </a:p>
        </p:txBody>
      </p:sp>
      <p:sp>
        <p:nvSpPr>
          <p:cNvPr id="24578" name="Rectangle 3"/>
          <p:cNvSpPr>
            <a:spLocks noGrp="1" noChangeArrowheads="1"/>
          </p:cNvSpPr>
          <p:nvPr>
            <p:ph idx="1"/>
          </p:nvPr>
        </p:nvSpPr>
        <p:spPr>
          <a:xfrm>
            <a:off x="1143000" y="1600200"/>
            <a:ext cx="6858000" cy="5029200"/>
          </a:xfrm>
        </p:spPr>
        <p:txBody>
          <a:bodyPr/>
          <a:lstStyle/>
          <a:p>
            <a:pPr marL="0" algn="ctr" eaLnBrk="1" hangingPunct="1">
              <a:buFontTx/>
              <a:buNone/>
            </a:pPr>
            <a:r>
              <a:rPr lang="en-US" sz="1200" b="1" dirty="0" smtClean="0">
                <a:latin typeface="Arial" charset="0"/>
                <a:cs typeface="Arial" charset="0"/>
              </a:rPr>
              <a:t>First</a:t>
            </a:r>
            <a:r>
              <a:rPr lang="en-US" sz="1200" b="1" dirty="0">
                <a:latin typeface="Arial" charset="0"/>
                <a:cs typeface="Arial" charset="0"/>
              </a:rPr>
              <a:t>, find months with highest and lowest levels of </a:t>
            </a:r>
            <a:r>
              <a:rPr lang="en-US" sz="1200" b="1" dirty="0">
                <a:solidFill>
                  <a:srgbClr val="00B050"/>
                </a:solidFill>
                <a:latin typeface="Arial" charset="0"/>
                <a:cs typeface="Arial" charset="0"/>
              </a:rPr>
              <a:t>ACTIVITY</a:t>
            </a:r>
            <a:r>
              <a:rPr lang="en-US" sz="1200" b="1" dirty="0">
                <a:latin typeface="Arial" charset="0"/>
                <a:cs typeface="Arial" charset="0"/>
              </a:rPr>
              <a:t>.</a:t>
            </a:r>
            <a:br>
              <a:rPr lang="en-US" sz="1200" b="1" dirty="0">
                <a:latin typeface="Arial" charset="0"/>
                <a:cs typeface="Arial" charset="0"/>
              </a:rPr>
            </a:br>
            <a:r>
              <a:rPr lang="en-US" sz="1200" dirty="0">
                <a:latin typeface="Arial" charset="0"/>
                <a:cs typeface="Arial" charset="0"/>
              </a:rPr>
              <a:t>This difference represents the </a:t>
            </a:r>
            <a:r>
              <a:rPr lang="en-US" sz="1200" b="1" dirty="0">
                <a:latin typeface="Arial" charset="0"/>
                <a:cs typeface="Arial" charset="0"/>
              </a:rPr>
              <a:t>relevant range</a:t>
            </a:r>
            <a:r>
              <a:rPr lang="en-US" sz="1200" dirty="0">
                <a:latin typeface="Arial" charset="0"/>
                <a:cs typeface="Arial" charset="0"/>
              </a:rPr>
              <a:t/>
            </a:r>
            <a:br>
              <a:rPr lang="en-US" sz="1200" dirty="0">
                <a:latin typeface="Arial" charset="0"/>
                <a:cs typeface="Arial" charset="0"/>
              </a:rPr>
            </a:br>
            <a:r>
              <a:rPr lang="en-US" sz="1200" dirty="0">
                <a:latin typeface="Arial" charset="0"/>
                <a:cs typeface="Arial" charset="0"/>
              </a:rPr>
              <a:t>(span of operating activity considered normal for the company)</a:t>
            </a:r>
          </a:p>
          <a:p>
            <a:pPr marL="0" algn="ctr" eaLnBrk="1" hangingPunct="1">
              <a:buFont typeface="Wingdings 3" charset="0"/>
              <a:buNone/>
            </a:pPr>
            <a:r>
              <a:rPr lang="en-US" sz="1000" i="1" dirty="0">
                <a:latin typeface="Arial" charset="0"/>
                <a:cs typeface="Arial" charset="0"/>
              </a:rPr>
              <a:t>Key point is that the high and low points are based on activity since we assume</a:t>
            </a:r>
            <a:br>
              <a:rPr lang="en-US" sz="1000" i="1" dirty="0">
                <a:latin typeface="Arial" charset="0"/>
                <a:cs typeface="Arial" charset="0"/>
              </a:rPr>
            </a:br>
            <a:r>
              <a:rPr lang="en-US" sz="1000" i="1" dirty="0">
                <a:latin typeface="Arial" charset="0"/>
                <a:cs typeface="Arial" charset="0"/>
              </a:rPr>
              <a:t>that activity changes cause cost (or revenue) changes.</a:t>
            </a:r>
          </a:p>
          <a:p>
            <a:pPr marL="0" eaLnBrk="1" hangingPunct="1">
              <a:buFont typeface="Wingdings 3" charset="0"/>
              <a:buNone/>
            </a:pPr>
            <a:endParaRPr lang="en-US" sz="1200" i="1" dirty="0">
              <a:latin typeface="Arial" charset="0"/>
              <a:cs typeface="Arial" charset="0"/>
            </a:endParaRPr>
          </a:p>
          <a:p>
            <a:pPr marL="0" algn="ctr" eaLnBrk="1" hangingPunct="1">
              <a:buFontTx/>
              <a:buNone/>
            </a:pPr>
            <a:r>
              <a:rPr lang="en-US" sz="1200" b="1" dirty="0">
                <a:latin typeface="Arial" charset="0"/>
                <a:cs typeface="Arial" charset="0"/>
              </a:rPr>
              <a:t>Second, must determine the total costs related to these two months.</a:t>
            </a:r>
          </a:p>
          <a:p>
            <a:pPr marL="0" eaLnBrk="1" hangingPunct="1">
              <a:buFontTx/>
              <a:buNone/>
            </a:pPr>
            <a:endParaRPr lang="en-US" sz="1200" u="sng" dirty="0">
              <a:latin typeface="Arial" charset="0"/>
              <a:cs typeface="Arial" charset="0"/>
            </a:endParaRPr>
          </a:p>
          <a:p>
            <a:pPr marL="0" eaLnBrk="1" hangingPunct="1">
              <a:buFontTx/>
              <a:buNone/>
            </a:pPr>
            <a:r>
              <a:rPr lang="en-US" sz="1200" dirty="0">
                <a:latin typeface="Arial" charset="0"/>
                <a:cs typeface="Arial" charset="0"/>
              </a:rPr>
              <a:t>	               </a:t>
            </a:r>
            <a:r>
              <a:rPr lang="en-US" sz="1200" u="sng" dirty="0">
                <a:latin typeface="Arial" charset="0"/>
                <a:cs typeface="Arial" charset="0"/>
              </a:rPr>
              <a:t>     high cost –    low cost         </a:t>
            </a:r>
            <a:r>
              <a:rPr lang="en-US" sz="1200" dirty="0">
                <a:latin typeface="Arial" charset="0"/>
                <a:cs typeface="Arial" charset="0"/>
              </a:rPr>
              <a:t> = slope </a:t>
            </a:r>
            <a:r>
              <a:rPr lang="en-US" sz="1200" b="1" dirty="0">
                <a:latin typeface="Arial" charset="0"/>
                <a:cs typeface="Arial" charset="0"/>
              </a:rPr>
              <a:t>(variable cost)</a:t>
            </a:r>
          </a:p>
          <a:p>
            <a:pPr marL="0" eaLnBrk="1" hangingPunct="1">
              <a:buFontTx/>
              <a:buNone/>
            </a:pPr>
            <a:r>
              <a:rPr lang="en-US" sz="1200" dirty="0">
                <a:latin typeface="Arial" charset="0"/>
                <a:cs typeface="Arial" charset="0"/>
              </a:rPr>
              <a:t>	                high activity –    low activity</a:t>
            </a:r>
          </a:p>
          <a:p>
            <a:pPr marL="0" eaLnBrk="1" hangingPunct="1">
              <a:buFontTx/>
              <a:buNone/>
            </a:pPr>
            <a:endParaRPr lang="en-US" sz="1200" dirty="0">
              <a:latin typeface="Arial" charset="0"/>
              <a:cs typeface="Arial" charset="0"/>
            </a:endParaRPr>
          </a:p>
          <a:p>
            <a:pPr marL="0" algn="ctr" eaLnBrk="1" hangingPunct="1">
              <a:buFontTx/>
              <a:buNone/>
            </a:pPr>
            <a:r>
              <a:rPr lang="en-US" sz="1200" b="1" dirty="0">
                <a:latin typeface="Arial" charset="0"/>
                <a:cs typeface="Arial" charset="0"/>
              </a:rPr>
              <a:t>Next, use the variable cost in the cost formula to determine fixed cost.</a:t>
            </a:r>
            <a:br>
              <a:rPr lang="en-US" sz="1200" b="1" dirty="0">
                <a:latin typeface="Arial" charset="0"/>
                <a:cs typeface="Arial" charset="0"/>
              </a:rPr>
            </a:br>
            <a:r>
              <a:rPr lang="en-US" sz="1200" dirty="0">
                <a:latin typeface="Arial" charset="0"/>
                <a:cs typeface="Arial" charset="0"/>
              </a:rPr>
              <a:t>When trying to determine fixed cost, use low cost as total cost and low activity as activity level.  </a:t>
            </a:r>
          </a:p>
          <a:p>
            <a:pPr marL="0" algn="ctr" eaLnBrk="1" hangingPunct="1">
              <a:buFontTx/>
              <a:buNone/>
            </a:pPr>
            <a:endParaRPr lang="en-US" sz="1200" i="1" dirty="0">
              <a:latin typeface="Arial" charset="0"/>
              <a:cs typeface="Arial" charset="0"/>
            </a:endParaRPr>
          </a:p>
          <a:p>
            <a:pPr marL="0" algn="ctr" eaLnBrk="1" hangingPunct="1">
              <a:buFontTx/>
              <a:buNone/>
            </a:pPr>
            <a:r>
              <a:rPr lang="en-US" sz="1200" b="1" i="1" dirty="0">
                <a:latin typeface="Arial" charset="0"/>
                <a:cs typeface="Arial" charset="0"/>
              </a:rPr>
              <a:t>low cost   </a:t>
            </a:r>
            <a:r>
              <a:rPr lang="en-US" sz="1200" b="1" dirty="0">
                <a:latin typeface="Arial" charset="0"/>
                <a:cs typeface="Arial" charset="0"/>
              </a:rPr>
              <a:t> </a:t>
            </a:r>
            <a:r>
              <a:rPr lang="en-US" sz="1200" dirty="0">
                <a:latin typeface="Arial" charset="0"/>
                <a:cs typeface="Arial" charset="0"/>
              </a:rPr>
              <a:t>= fixed cost + (variable cost x </a:t>
            </a:r>
            <a:r>
              <a:rPr lang="en-US" sz="1200" b="1" i="1" dirty="0">
                <a:latin typeface="Arial" charset="0"/>
                <a:cs typeface="Arial" charset="0"/>
              </a:rPr>
              <a:t>low activity</a:t>
            </a:r>
            <a:r>
              <a:rPr lang="en-US" sz="1200" dirty="0">
                <a:latin typeface="Arial" charset="0"/>
                <a:cs typeface="Arial" charset="0"/>
              </a:rPr>
              <a:t>)</a:t>
            </a:r>
            <a:br>
              <a:rPr lang="en-US" sz="1200" dirty="0">
                <a:latin typeface="Arial" charset="0"/>
                <a:cs typeface="Arial" charset="0"/>
              </a:rPr>
            </a:br>
            <a:endParaRPr lang="en-US" sz="1200" dirty="0" smtClean="0">
              <a:latin typeface="Arial" charset="0"/>
              <a:cs typeface="Arial" charset="0"/>
            </a:endParaRPr>
          </a:p>
          <a:p>
            <a:pPr marL="0" algn="ctr" eaLnBrk="1" hangingPunct="1">
              <a:buFontTx/>
              <a:buNone/>
            </a:pPr>
            <a:r>
              <a:rPr lang="en-US" sz="1200" dirty="0" smtClean="0">
                <a:latin typeface="Arial" charset="0"/>
                <a:cs typeface="Arial" charset="0"/>
              </a:rPr>
              <a:t>Now</a:t>
            </a:r>
            <a:r>
              <a:rPr lang="en-US" sz="1200" dirty="0">
                <a:latin typeface="Arial" charset="0"/>
                <a:cs typeface="Arial" charset="0"/>
              </a:rPr>
              <a:t>, given any level of activity you can estimate the total cost at that level.</a:t>
            </a:r>
          </a:p>
        </p:txBody>
      </p:sp>
      <p:sp>
        <p:nvSpPr>
          <p:cNvPr id="2" name="Rounded Rectangle 1"/>
          <p:cNvSpPr/>
          <p:nvPr/>
        </p:nvSpPr>
        <p:spPr>
          <a:xfrm>
            <a:off x="3810000" y="3124200"/>
            <a:ext cx="914400" cy="533400"/>
          </a:xfrm>
          <a:prstGeom prst="roundRect">
            <a:avLst/>
          </a:prstGeom>
          <a:noFill/>
          <a:ln w="2857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ln w="28575" cmpd="sng">
                <a:solidFill>
                  <a:srgbClr val="000000"/>
                </a:solidFill>
              </a:ln>
            </a:endParaRPr>
          </a:p>
        </p:txBody>
      </p:sp>
      <p:sp>
        <p:nvSpPr>
          <p:cNvPr id="9" name="Rounded Rectangle 8"/>
          <p:cNvSpPr/>
          <p:nvPr/>
        </p:nvSpPr>
        <p:spPr>
          <a:xfrm>
            <a:off x="2667000" y="4495800"/>
            <a:ext cx="762000" cy="228600"/>
          </a:xfrm>
          <a:prstGeom prst="roundRect">
            <a:avLst/>
          </a:prstGeom>
          <a:noFill/>
          <a:ln w="2857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ln w="28575" cmpd="sng">
                <a:solidFill>
                  <a:srgbClr val="000000"/>
                </a:solidFill>
              </a:ln>
            </a:endParaRPr>
          </a:p>
        </p:txBody>
      </p:sp>
      <p:sp>
        <p:nvSpPr>
          <p:cNvPr id="14" name="Freeform 13"/>
          <p:cNvSpPr/>
          <p:nvPr/>
        </p:nvSpPr>
        <p:spPr>
          <a:xfrm>
            <a:off x="6567488" y="3273425"/>
            <a:ext cx="1839912" cy="1350963"/>
          </a:xfrm>
          <a:custGeom>
            <a:avLst/>
            <a:gdLst>
              <a:gd name="connsiteX0" fmla="*/ 0 w 1839271"/>
              <a:gd name="connsiteY0" fmla="*/ 1351643 h 1351643"/>
              <a:gd name="connsiteX1" fmla="*/ 1651000 w 1839271"/>
              <a:gd name="connsiteY1" fmla="*/ 861786 h 1351643"/>
              <a:gd name="connsiteX2" fmla="*/ 1623786 w 1839271"/>
              <a:gd name="connsiteY2" fmla="*/ 226786 h 1351643"/>
              <a:gd name="connsiteX3" fmla="*/ 54429 w 1839271"/>
              <a:gd name="connsiteY3" fmla="*/ 0 h 1351643"/>
            </a:gdLst>
            <a:ahLst/>
            <a:cxnLst>
              <a:cxn ang="0">
                <a:pos x="connsiteX0" y="connsiteY0"/>
              </a:cxn>
              <a:cxn ang="0">
                <a:pos x="connsiteX1" y="connsiteY1"/>
              </a:cxn>
              <a:cxn ang="0">
                <a:pos x="connsiteX2" y="connsiteY2"/>
              </a:cxn>
              <a:cxn ang="0">
                <a:pos x="connsiteX3" y="connsiteY3"/>
              </a:cxn>
            </a:cxnLst>
            <a:rect l="l" t="t" r="r" b="b"/>
            <a:pathLst>
              <a:path w="1839271" h="1351643">
                <a:moveTo>
                  <a:pt x="0" y="1351643"/>
                </a:moveTo>
                <a:cubicBezTo>
                  <a:pt x="690184" y="1200452"/>
                  <a:pt x="1380369" y="1049262"/>
                  <a:pt x="1651000" y="861786"/>
                </a:cubicBezTo>
                <a:cubicBezTo>
                  <a:pt x="1921631" y="674310"/>
                  <a:pt x="1889881" y="370417"/>
                  <a:pt x="1623786" y="226786"/>
                </a:cubicBezTo>
                <a:cubicBezTo>
                  <a:pt x="1357691" y="83155"/>
                  <a:pt x="254000" y="34774"/>
                  <a:pt x="54429" y="0"/>
                </a:cubicBezTo>
              </a:path>
            </a:pathLst>
          </a:custGeom>
          <a:ln w="28575" cmpd="sng">
            <a:solidFill>
              <a:srgbClr val="FF0000"/>
            </a:solidFill>
            <a:headEnd type="triangle"/>
            <a:tailEnd type="none"/>
          </a:ln>
          <a:effectLst/>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Tree>
    <p:extLst>
      <p:ext uri="{BB962C8B-B14F-4D97-AF65-F5344CB8AC3E}">
        <p14:creationId xmlns:p14="http://schemas.microsoft.com/office/powerpoint/2010/main" val="28246659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57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578">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578">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4578">
                                            <p:txEl>
                                              <p:pRg st="8" end="8"/>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24578">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4578">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981200"/>
            <a:ext cx="4876800" cy="3352799"/>
          </a:xfrm>
        </p:spPr>
        <p:txBody>
          <a:bodyPr>
            <a:noAutofit/>
          </a:bodyPr>
          <a:lstStyle/>
          <a:p>
            <a:pPr>
              <a:buNone/>
            </a:pPr>
            <a:r>
              <a:rPr lang="en-US" sz="1200" dirty="0">
                <a:latin typeface="Arial" charset="0"/>
                <a:cs typeface="Arial" charset="0"/>
              </a:rPr>
              <a:t>Given this what would the relevant range be</a:t>
            </a:r>
            <a:r>
              <a:rPr lang="en-US" sz="1200" dirty="0" smtClean="0">
                <a:latin typeface="Arial" charset="0"/>
                <a:cs typeface="Arial" charset="0"/>
              </a:rPr>
              <a:t>?</a:t>
            </a:r>
            <a:endParaRPr lang="en-US" sz="1200" u="sng" dirty="0">
              <a:latin typeface="Arial" charset="0"/>
              <a:cs typeface="Arial" charset="0"/>
            </a:endParaRPr>
          </a:p>
          <a:p>
            <a:pPr>
              <a:buNone/>
            </a:pPr>
            <a:r>
              <a:rPr lang="en-US" sz="1200" b="1" u="sng" dirty="0">
                <a:latin typeface="Arial" charset="0"/>
                <a:cs typeface="Arial" charset="0"/>
              </a:rPr>
              <a:t>Month </a:t>
            </a:r>
            <a:r>
              <a:rPr lang="en-US" sz="1200" b="1" dirty="0">
                <a:latin typeface="Arial" charset="0"/>
                <a:cs typeface="Arial" charset="0"/>
              </a:rPr>
              <a:t>	</a:t>
            </a:r>
            <a:r>
              <a:rPr lang="en-US" sz="1200" b="1" u="sng" dirty="0">
                <a:latin typeface="Arial" charset="0"/>
                <a:cs typeface="Arial" charset="0"/>
              </a:rPr>
              <a:t>Plants delivered</a:t>
            </a:r>
            <a:r>
              <a:rPr lang="en-US" sz="1200" b="1" dirty="0">
                <a:latin typeface="Arial" charset="0"/>
                <a:cs typeface="Arial" charset="0"/>
              </a:rPr>
              <a:t>	  </a:t>
            </a:r>
            <a:r>
              <a:rPr lang="en-US" sz="1200" b="1" u="sng" dirty="0">
                <a:latin typeface="Arial" charset="0"/>
                <a:cs typeface="Arial" charset="0"/>
              </a:rPr>
              <a:t>Cost</a:t>
            </a:r>
            <a:endParaRPr lang="en-US" sz="1200" b="1" dirty="0">
              <a:latin typeface="Arial" charset="0"/>
              <a:cs typeface="Arial" charset="0"/>
            </a:endParaRPr>
          </a:p>
          <a:p>
            <a:pPr>
              <a:buNone/>
            </a:pPr>
            <a:r>
              <a:rPr lang="en-US" sz="1200" dirty="0">
                <a:latin typeface="Arial" charset="0"/>
                <a:cs typeface="Arial" charset="0"/>
              </a:rPr>
              <a:t>1		       20		$ 690</a:t>
            </a:r>
          </a:p>
          <a:p>
            <a:pPr>
              <a:buNone/>
            </a:pPr>
            <a:r>
              <a:rPr lang="en-US" sz="1200" dirty="0">
                <a:latin typeface="Arial" charset="0"/>
                <a:cs typeface="Arial" charset="0"/>
              </a:rPr>
              <a:t>2		       10		   650</a:t>
            </a:r>
          </a:p>
          <a:p>
            <a:pPr>
              <a:buNone/>
            </a:pPr>
            <a:r>
              <a:rPr lang="en-US" sz="1200" dirty="0">
                <a:latin typeface="Arial" charset="0"/>
                <a:cs typeface="Arial" charset="0"/>
              </a:rPr>
              <a:t>3		       50		   998</a:t>
            </a:r>
          </a:p>
          <a:p>
            <a:pPr>
              <a:buNone/>
            </a:pPr>
            <a:r>
              <a:rPr lang="en-US" sz="1200" dirty="0">
                <a:latin typeface="Arial" charset="0"/>
                <a:cs typeface="Arial" charset="0"/>
              </a:rPr>
              <a:t>4		       30		   808</a:t>
            </a:r>
          </a:p>
          <a:p>
            <a:pPr>
              <a:buNone/>
            </a:pPr>
            <a:r>
              <a:rPr lang="en-US" sz="1200" dirty="0">
                <a:latin typeface="Arial" charset="0"/>
                <a:cs typeface="Arial" charset="0"/>
              </a:rPr>
              <a:t>5		       70		1,310</a:t>
            </a:r>
          </a:p>
          <a:p>
            <a:pPr>
              <a:buNone/>
            </a:pPr>
            <a:r>
              <a:rPr lang="en-US" sz="1200" dirty="0">
                <a:latin typeface="Arial" charset="0"/>
                <a:cs typeface="Arial" charset="0"/>
              </a:rPr>
              <a:t>6		       40		   920</a:t>
            </a:r>
          </a:p>
          <a:p>
            <a:pPr>
              <a:buNone/>
            </a:pPr>
            <a:r>
              <a:rPr lang="en-US" sz="1200" dirty="0">
                <a:latin typeface="Arial" charset="0"/>
                <a:cs typeface="Arial" charset="0"/>
              </a:rPr>
              <a:t>7		       60		1,110</a:t>
            </a:r>
          </a:p>
        </p:txBody>
      </p:sp>
      <p:sp>
        <p:nvSpPr>
          <p:cNvPr id="5" name="Rounded Rectangle 4"/>
          <p:cNvSpPr/>
          <p:nvPr/>
        </p:nvSpPr>
        <p:spPr>
          <a:xfrm>
            <a:off x="2209800" y="2667000"/>
            <a:ext cx="457200" cy="228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733800" y="2667000"/>
            <a:ext cx="685800" cy="228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2667000" y="2781300"/>
            <a:ext cx="9144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5029200" y="2133600"/>
            <a:ext cx="4572000" cy="1754327"/>
          </a:xfrm>
          <a:prstGeom prst="rect">
            <a:avLst/>
          </a:prstGeom>
        </p:spPr>
        <p:txBody>
          <a:bodyPr>
            <a:spAutoFit/>
          </a:bodyPr>
          <a:lstStyle/>
          <a:p>
            <a:pPr>
              <a:buNone/>
            </a:pPr>
            <a:r>
              <a:rPr lang="en-US" sz="1200" b="1" dirty="0"/>
              <a:t>Find the cost equation:</a:t>
            </a:r>
          </a:p>
          <a:p>
            <a:pPr>
              <a:buNone/>
            </a:pPr>
            <a:r>
              <a:rPr lang="en-US" sz="1200" dirty="0" smtClean="0"/>
              <a:t/>
            </a:r>
            <a:br>
              <a:rPr lang="en-US" sz="1200" dirty="0" smtClean="0"/>
            </a:br>
            <a:r>
              <a:rPr lang="en-US" sz="1200" dirty="0" smtClean="0"/>
              <a:t>$</a:t>
            </a:r>
            <a:r>
              <a:rPr lang="en-US" sz="1200" dirty="0"/>
              <a:t>1310 – $650/ 70 – 10 = $660/60 = $11 VC</a:t>
            </a:r>
          </a:p>
          <a:p>
            <a:pPr>
              <a:buNone/>
            </a:pPr>
            <a:r>
              <a:rPr lang="en-US" sz="1200" dirty="0" smtClean="0"/>
              <a:t/>
            </a:r>
            <a:br>
              <a:rPr lang="en-US" sz="1200" dirty="0" smtClean="0"/>
            </a:br>
            <a:r>
              <a:rPr lang="en-US" sz="1200" dirty="0" smtClean="0"/>
              <a:t>$</a:t>
            </a:r>
            <a:r>
              <a:rPr lang="en-US" sz="1200" dirty="0"/>
              <a:t>650 = FC + ($11 x 10)</a:t>
            </a:r>
          </a:p>
          <a:p>
            <a:pPr>
              <a:buNone/>
            </a:pPr>
            <a:r>
              <a:rPr lang="en-US" sz="1200" dirty="0" smtClean="0"/>
              <a:t/>
            </a:r>
            <a:br>
              <a:rPr lang="en-US" sz="1200" dirty="0" smtClean="0"/>
            </a:br>
            <a:r>
              <a:rPr lang="en-US" sz="1200" dirty="0" smtClean="0"/>
              <a:t>$</a:t>
            </a:r>
            <a:r>
              <a:rPr lang="en-US" sz="1200" dirty="0"/>
              <a:t>650 - $110 = FC</a:t>
            </a:r>
          </a:p>
          <a:p>
            <a:pPr>
              <a:buNone/>
            </a:pPr>
            <a:r>
              <a:rPr lang="en-US" sz="1200" dirty="0" smtClean="0"/>
              <a:t/>
            </a:r>
            <a:br>
              <a:rPr lang="en-US" sz="1200" dirty="0" smtClean="0"/>
            </a:br>
            <a:r>
              <a:rPr lang="en-US" sz="1200" dirty="0" smtClean="0"/>
              <a:t>$</a:t>
            </a:r>
            <a:r>
              <a:rPr lang="en-US" sz="1200" dirty="0"/>
              <a:t>540 = FC</a:t>
            </a:r>
          </a:p>
        </p:txBody>
      </p:sp>
      <p:sp>
        <p:nvSpPr>
          <p:cNvPr id="12" name="Rectangle 11"/>
          <p:cNvSpPr/>
          <p:nvPr/>
        </p:nvSpPr>
        <p:spPr>
          <a:xfrm>
            <a:off x="2286000" y="5486400"/>
            <a:ext cx="4572000" cy="276999"/>
          </a:xfrm>
          <a:prstGeom prst="rect">
            <a:avLst/>
          </a:prstGeom>
        </p:spPr>
        <p:txBody>
          <a:bodyPr>
            <a:spAutoFit/>
          </a:bodyPr>
          <a:lstStyle/>
          <a:p>
            <a:pPr lvl="0" algn="ctr">
              <a:buNone/>
            </a:pPr>
            <a:r>
              <a:rPr lang="en-US" sz="1200" i="1" dirty="0">
                <a:latin typeface="Calibri" pitchFamily="34" charset="0"/>
                <a:ea typeface="Calibri" pitchFamily="34" charset="0"/>
                <a:cs typeface="Times New Roman" pitchFamily="18" charset="0"/>
              </a:rPr>
              <a:t>*VC and FC determined here will be used later in breakeven analysis</a:t>
            </a:r>
            <a:endParaRPr lang="en-US" sz="1200" dirty="0"/>
          </a:p>
        </p:txBody>
      </p:sp>
      <p:sp>
        <p:nvSpPr>
          <p:cNvPr id="13" name="Rectangle 12"/>
          <p:cNvSpPr/>
          <p:nvPr/>
        </p:nvSpPr>
        <p:spPr>
          <a:xfrm>
            <a:off x="2286000" y="990600"/>
            <a:ext cx="4572000" cy="584776"/>
          </a:xfrm>
          <a:prstGeom prst="rect">
            <a:avLst/>
          </a:prstGeom>
        </p:spPr>
        <p:txBody>
          <a:bodyPr>
            <a:spAutoFit/>
          </a:bodyPr>
          <a:lstStyle/>
          <a:p>
            <a:pPr>
              <a:buNone/>
            </a:pPr>
            <a:r>
              <a:rPr lang="en-US" sz="1600" dirty="0"/>
              <a:t>Prairie Plants collected data over seven months about total cost and number of plants delivered.</a:t>
            </a:r>
          </a:p>
        </p:txBody>
      </p:sp>
      <p:sp>
        <p:nvSpPr>
          <p:cNvPr id="23" name="Rounded Rectangle 22"/>
          <p:cNvSpPr/>
          <p:nvPr/>
        </p:nvSpPr>
        <p:spPr>
          <a:xfrm>
            <a:off x="2209800" y="3352800"/>
            <a:ext cx="457200" cy="228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3733800" y="3352800"/>
            <a:ext cx="685800" cy="228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2667000" y="3467100"/>
            <a:ext cx="9144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par>
                                <p:cTn id="43" presetID="2" presetClass="entr" presetSubtype="8" fill="hold" grpId="0" nodeType="with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0-#ppt_w/2"/>
                                          </p:val>
                                        </p:tav>
                                        <p:tav tm="100000">
                                          <p:val>
                                            <p:strVal val="#ppt_x"/>
                                          </p:val>
                                        </p:tav>
                                      </p:tavLst>
                                    </p:anim>
                                    <p:anim calcmode="lin" valueType="num">
                                      <p:cBhvr additive="base">
                                        <p:cTn id="4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nodeType="click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additive="base">
                                        <p:cTn id="51" dur="500" fill="hold"/>
                                        <p:tgtEl>
                                          <p:spTgt spid="10"/>
                                        </p:tgtEl>
                                        <p:attrNameLst>
                                          <p:attrName>ppt_x</p:attrName>
                                        </p:attrNameLst>
                                      </p:cBhvr>
                                      <p:tavLst>
                                        <p:tav tm="0">
                                          <p:val>
                                            <p:strVal val="0-#ppt_w/2"/>
                                          </p:val>
                                        </p:tav>
                                        <p:tav tm="100000">
                                          <p:val>
                                            <p:strVal val="#ppt_x"/>
                                          </p:val>
                                        </p:tav>
                                      </p:tavLst>
                                    </p:anim>
                                    <p:anim calcmode="lin" valueType="num">
                                      <p:cBhvr additive="base">
                                        <p:cTn id="52"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childTnLst>
                                </p:cTn>
                              </p:par>
                              <p:par>
                                <p:cTn id="57" presetID="2" presetClass="entr" presetSubtype="8"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500" fill="hold"/>
                                        <p:tgtEl>
                                          <p:spTgt spid="24"/>
                                        </p:tgtEl>
                                        <p:attrNameLst>
                                          <p:attrName>ppt_x</p:attrName>
                                        </p:attrNameLst>
                                      </p:cBhvr>
                                      <p:tavLst>
                                        <p:tav tm="0">
                                          <p:val>
                                            <p:strVal val="0-#ppt_w/2"/>
                                          </p:val>
                                        </p:tav>
                                        <p:tav tm="100000">
                                          <p:val>
                                            <p:strVal val="#ppt_x"/>
                                          </p:val>
                                        </p:tav>
                                      </p:tavLst>
                                    </p:anim>
                                    <p:anim calcmode="lin" valueType="num">
                                      <p:cBhvr additive="base">
                                        <p:cTn id="60"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nodeType="click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additive="base">
                                        <p:cTn id="65" dur="500" fill="hold"/>
                                        <p:tgtEl>
                                          <p:spTgt spid="25"/>
                                        </p:tgtEl>
                                        <p:attrNameLst>
                                          <p:attrName>ppt_x</p:attrName>
                                        </p:attrNameLst>
                                      </p:cBhvr>
                                      <p:tavLst>
                                        <p:tav tm="0">
                                          <p:val>
                                            <p:strVal val="0-#ppt_w/2"/>
                                          </p:val>
                                        </p:tav>
                                        <p:tav tm="100000">
                                          <p:val>
                                            <p:strVal val="#ppt_x"/>
                                          </p:val>
                                        </p:tav>
                                      </p:tavLst>
                                    </p:anim>
                                    <p:anim calcmode="lin" valueType="num">
                                      <p:cBhvr additive="base">
                                        <p:cTn id="66"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23" grpId="0" animBg="1"/>
      <p:bldP spid="2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559</TotalTime>
  <Words>760</Words>
  <Application>Microsoft Macintosh PowerPoint</Application>
  <PresentationFormat>On-screen Show (4:3)</PresentationFormat>
  <Paragraphs>217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Operating Processes</vt:lpstr>
      <vt:lpstr>Predicting cost and revenue behaviors</vt:lpstr>
      <vt:lpstr>PowerPoint Presentation</vt:lpstr>
      <vt:lpstr>The actual cost to purchase the ceramic pots that are used for each plant will relate directly to the number of plants sold. This is a variable cost.    If ceramic pots are $10 each, what does this look like on a graph?</vt:lpstr>
      <vt:lpstr>PowerPoint Presentation</vt:lpstr>
      <vt:lpstr>PowerPoint Presentation</vt:lpstr>
      <vt:lpstr>High/Low Method</vt:lpstr>
      <vt:lpstr>PowerPoint Presentation</vt:lpstr>
      <vt:lpstr>PowerPoint Presentation</vt:lpstr>
      <vt:lpstr>Together, complete E3.15, page 93:   Averett Company incurred the following shipping costs during the past six months. Use the high/low method to determine the expected cost of shipping 1,000 items in one month.</vt:lpstr>
      <vt:lpstr>Individually, complete P3.2, page 95:   Bogard is estimating costs for the last half of the year based on activity during the first half of the year. The result from January through June are as follows:</vt:lpstr>
    </vt:vector>
  </TitlesOfParts>
  <Company>USD 383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Manhattan Ogden Schools</dc:creator>
  <cp:lastModifiedBy>Ben Requena</cp:lastModifiedBy>
  <cp:revision>56</cp:revision>
  <dcterms:created xsi:type="dcterms:W3CDTF">2010-06-17T14:43:06Z</dcterms:created>
  <dcterms:modified xsi:type="dcterms:W3CDTF">2018-03-02T15:32:52Z</dcterms:modified>
</cp:coreProperties>
</file>