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3" r:id="rId2"/>
    <p:sldId id="256" r:id="rId3"/>
    <p:sldId id="257" r:id="rId4"/>
    <p:sldId id="270" r:id="rId5"/>
    <p:sldId id="258" r:id="rId6"/>
    <p:sldId id="259" r:id="rId7"/>
    <p:sldId id="260" r:id="rId8"/>
    <p:sldId id="261" r:id="rId9"/>
    <p:sldId id="269" r:id="rId10"/>
    <p:sldId id="262" r:id="rId11"/>
    <p:sldId id="266" r:id="rId12"/>
    <p:sldId id="267" r:id="rId13"/>
    <p:sldId id="263" r:id="rId14"/>
    <p:sldId id="264" r:id="rId15"/>
    <p:sldId id="265" r:id="rId16"/>
    <p:sldId id="271" r:id="rId17"/>
    <p:sldId id="272" r:id="rId18"/>
    <p:sldId id="273" r:id="rId19"/>
    <p:sldId id="274" r:id="rId20"/>
    <p:sldId id="275" r:id="rId21"/>
    <p:sldId id="276" r:id="rId22"/>
    <p:sldId id="277" r:id="rId23"/>
    <p:sldId id="284" r:id="rId24"/>
    <p:sldId id="279" r:id="rId25"/>
    <p:sldId id="280"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4" autoAdjust="0"/>
    <p:restoredTop sz="94671" autoAdjust="0"/>
  </p:normalViewPr>
  <p:slideViewPr>
    <p:cSldViewPr>
      <p:cViewPr>
        <p:scale>
          <a:sx n="150" d="100"/>
          <a:sy n="150" d="100"/>
        </p:scale>
        <p:origin x="-176" y="-1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4A3F0B-C848-49EA-8197-560D1A081622}" type="datetimeFigureOut">
              <a:rPr lang="en-US" smtClean="0"/>
              <a:pPr/>
              <a:t>3/2/18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971E05-A15D-4C57-85F8-0F961FE18DB5}" type="slidenum">
              <a:rPr lang="en-US" smtClean="0"/>
              <a:pPr/>
              <a:t>‹#›</a:t>
            </a:fld>
            <a:endParaRPr lang="en-US"/>
          </a:p>
        </p:txBody>
      </p:sp>
    </p:spTree>
    <p:extLst>
      <p:ext uri="{BB962C8B-B14F-4D97-AF65-F5344CB8AC3E}">
        <p14:creationId xmlns:p14="http://schemas.microsoft.com/office/powerpoint/2010/main" val="400876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2</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3E4C-2FA2-4F33-A40E-4B08CB6023E2}"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536664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ight Triangle 2"/>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4" name="Group 13"/>
          <p:cNvGrpSpPr>
            <a:grpSpLocks/>
          </p:cNvGrpSpPr>
          <p:nvPr userDrawn="1"/>
        </p:nvGrpSpPr>
        <p:grpSpPr bwMode="auto">
          <a:xfrm>
            <a:off x="0" y="0"/>
            <a:ext cx="9144000" cy="6718300"/>
            <a:chOff x="0" y="1"/>
            <a:chExt cx="9144000" cy="6717791"/>
          </a:xfrm>
        </p:grpSpPr>
        <p:cxnSp>
          <p:nvCxnSpPr>
            <p:cNvPr id="5" name="Straight Connector 4"/>
            <p:cNvCxnSpPr/>
            <p:nvPr userDrawn="1"/>
          </p:nvCxnSpPr>
          <p:spPr>
            <a:xfrm>
              <a:off x="228600" y="228584"/>
              <a:ext cx="0" cy="6400315"/>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8915400" y="228584"/>
              <a:ext cx="0" cy="6400315"/>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228600" y="6628899"/>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715000" y="6628899"/>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9" name="Picture 29" descr="SHGP-APBP_wordmark_final.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7600" y="6248400"/>
              <a:ext cx="1795272" cy="4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228600" y="228584"/>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5486400" y="228584"/>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3" name="Title 1"/>
            <p:cNvSpPr txBox="1">
              <a:spLocks/>
            </p:cNvSpPr>
            <p:nvPr userDrawn="1"/>
          </p:nvSpPr>
          <p:spPr>
            <a:xfrm>
              <a:off x="0" y="1"/>
              <a:ext cx="9144000" cy="457165"/>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M2 - TRAINING </a:t>
              </a:r>
              <a:endParaRPr lang="en-US" sz="1200" spc="150" dirty="0">
                <a:latin typeface="Arial"/>
                <a:cs typeface="Arial"/>
              </a:endParaRPr>
            </a:p>
          </p:txBody>
        </p:sp>
      </p:grpSp>
      <p:sp>
        <p:nvSpPr>
          <p:cNvPr id="14" name="Subtitle 2"/>
          <p:cNvSpPr txBox="1">
            <a:spLocks/>
          </p:cNvSpPr>
          <p:nvPr userDrawn="1"/>
        </p:nvSpPr>
        <p:spPr>
          <a:xfrm>
            <a:off x="1371600" y="3886200"/>
            <a:ext cx="6400800" cy="1752600"/>
          </a:xfrm>
          <a:prstGeom prst="rect">
            <a:avLst/>
          </a:prstGeom>
        </p:spPr>
        <p:txBody>
          <a:bodyPr>
            <a:normAutofit/>
          </a:bodyPr>
          <a:lstStyle>
            <a:lvl1pPr marL="0" indent="0" algn="ctr" rtl="0" eaLnBrk="0" fontAlgn="base" hangingPunct="0">
              <a:spcBef>
                <a:spcPts val="400"/>
              </a:spcBef>
              <a:spcAft>
                <a:spcPct val="0"/>
              </a:spcAft>
              <a:buClr>
                <a:schemeClr val="accent1"/>
              </a:buClr>
              <a:buSzPct val="68000"/>
              <a:buFont typeface="Wingdings 3" charset="0"/>
              <a:buNone/>
              <a:defRPr sz="2700" kern="1200">
                <a:solidFill>
                  <a:schemeClr val="tx1">
                    <a:tint val="75000"/>
                  </a:schemeClr>
                </a:solidFill>
                <a:latin typeface="+mn-lt"/>
                <a:ea typeface="ＭＳ Ｐゴシック" charset="0"/>
                <a:cs typeface="+mn-cs"/>
              </a:defRPr>
            </a:lvl1pPr>
            <a:lvl2pPr marL="457200" indent="0" algn="ctr" rtl="0" eaLnBrk="0" fontAlgn="base" hangingPunct="0">
              <a:spcBef>
                <a:spcPts val="325"/>
              </a:spcBef>
              <a:spcAft>
                <a:spcPct val="0"/>
              </a:spcAft>
              <a:buClr>
                <a:schemeClr val="accent1"/>
              </a:buClr>
              <a:buFont typeface="Verdana" charset="0"/>
              <a:buNone/>
              <a:defRPr sz="2300" kern="1200">
                <a:solidFill>
                  <a:schemeClr val="tx1">
                    <a:tint val="75000"/>
                  </a:schemeClr>
                </a:solidFill>
                <a:latin typeface="+mn-lt"/>
                <a:ea typeface="ＭＳ Ｐゴシック" charset="0"/>
                <a:cs typeface="+mn-cs"/>
              </a:defRPr>
            </a:lvl2pPr>
            <a:lvl3pPr marL="914400" indent="0" algn="ctr" rtl="0" eaLnBrk="0" fontAlgn="base" hangingPunct="0">
              <a:spcBef>
                <a:spcPts val="350"/>
              </a:spcBef>
              <a:spcAft>
                <a:spcPct val="0"/>
              </a:spcAft>
              <a:buClr>
                <a:schemeClr val="accent2"/>
              </a:buClr>
              <a:buSzPct val="100000"/>
              <a:buFont typeface="Wingdings 2" charset="0"/>
              <a:buNone/>
              <a:defRPr sz="2100" kern="1200">
                <a:solidFill>
                  <a:schemeClr val="tx1">
                    <a:tint val="75000"/>
                  </a:schemeClr>
                </a:solidFill>
                <a:latin typeface="+mn-lt"/>
                <a:ea typeface="ＭＳ Ｐゴシック" charset="0"/>
                <a:cs typeface="+mn-cs"/>
              </a:defRPr>
            </a:lvl3pPr>
            <a:lvl4pPr marL="1371600" indent="0" algn="ctr" rtl="0" eaLnBrk="0" fontAlgn="base" hangingPunct="0">
              <a:spcBef>
                <a:spcPts val="350"/>
              </a:spcBef>
              <a:spcAft>
                <a:spcPct val="0"/>
              </a:spcAft>
              <a:buClr>
                <a:schemeClr val="accent2"/>
              </a:buClr>
              <a:buFont typeface="Wingdings 2" charset="0"/>
              <a:buNone/>
              <a:defRPr sz="1900" kern="1200">
                <a:solidFill>
                  <a:schemeClr val="tx1">
                    <a:tint val="75000"/>
                  </a:schemeClr>
                </a:solidFill>
                <a:latin typeface="+mn-lt"/>
                <a:ea typeface="ＭＳ Ｐゴシック" charset="0"/>
                <a:cs typeface="+mn-cs"/>
              </a:defRPr>
            </a:lvl4pPr>
            <a:lvl5pPr marL="1828800" indent="0" algn="ctr" rtl="0" eaLnBrk="0" fontAlgn="base" hangingPunct="0">
              <a:spcBef>
                <a:spcPts val="350"/>
              </a:spcBef>
              <a:spcAft>
                <a:spcPct val="0"/>
              </a:spcAft>
              <a:buClr>
                <a:schemeClr val="accent2"/>
              </a:buClr>
              <a:buFont typeface="Wingdings 2" charset="0"/>
              <a:buNone/>
              <a:defRPr kern="1200">
                <a:solidFill>
                  <a:schemeClr val="tx1">
                    <a:tint val="75000"/>
                  </a:schemeClr>
                </a:solidFill>
                <a:latin typeface="+mn-lt"/>
                <a:ea typeface="ＭＳ Ｐゴシック" charset="0"/>
                <a:cs typeface="+mn-cs"/>
              </a:defRPr>
            </a:lvl5pPr>
            <a:lvl6pPr marL="2286000" indent="0" algn="ctr" rtl="0" eaLnBrk="1" latinLnBrk="0" hangingPunct="1">
              <a:spcBef>
                <a:spcPts val="350"/>
              </a:spcBef>
              <a:buClr>
                <a:schemeClr val="accent3"/>
              </a:buClr>
              <a:buFont typeface="Wingdings 2"/>
              <a:buNone/>
              <a:defRPr kumimoji="0" sz="1800" kern="1200">
                <a:solidFill>
                  <a:schemeClr val="tx1">
                    <a:tint val="75000"/>
                  </a:schemeClr>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tint val="75000"/>
                  </a:schemeClr>
                </a:solidFill>
                <a:latin typeface="+mn-lt"/>
                <a:ea typeface="+mn-ea"/>
                <a:cs typeface="+mn-cs"/>
              </a:defRPr>
            </a:lvl9pPr>
            <a:extLst/>
          </a:lstStyle>
          <a:p>
            <a:pPr>
              <a:defRPr/>
            </a:pPr>
            <a:r>
              <a:rPr lang="en-US" smtClean="0"/>
              <a:t>Click to edit Master subtitle style</a:t>
            </a:r>
            <a:endParaRPr lang="en-US" dirty="0"/>
          </a:p>
        </p:txBody>
      </p:sp>
      <p:sp>
        <p:nvSpPr>
          <p:cNvPr id="34"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789273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3" name="Right Triangle 2"/>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4" name="Group 13"/>
          <p:cNvGrpSpPr>
            <a:grpSpLocks/>
          </p:cNvGrpSpPr>
          <p:nvPr userDrawn="1"/>
        </p:nvGrpSpPr>
        <p:grpSpPr bwMode="auto">
          <a:xfrm>
            <a:off x="0" y="0"/>
            <a:ext cx="9144000" cy="6718300"/>
            <a:chOff x="0" y="1"/>
            <a:chExt cx="9144000" cy="6717791"/>
          </a:xfrm>
        </p:grpSpPr>
        <p:cxnSp>
          <p:nvCxnSpPr>
            <p:cNvPr id="5" name="Straight Connector 4"/>
            <p:cNvCxnSpPr/>
            <p:nvPr userDrawn="1"/>
          </p:nvCxnSpPr>
          <p:spPr>
            <a:xfrm>
              <a:off x="228600" y="228584"/>
              <a:ext cx="0" cy="6400315"/>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8915400" y="228584"/>
              <a:ext cx="0" cy="6400315"/>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228600" y="6628899"/>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715000" y="6628899"/>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9" name="Picture 29" descr="SHGP-APBP_wordmark_final.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7600" y="6248400"/>
              <a:ext cx="1795272" cy="4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228600" y="228584"/>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5486400" y="228584"/>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3" name="Title 1"/>
            <p:cNvSpPr txBox="1">
              <a:spLocks/>
            </p:cNvSpPr>
            <p:nvPr userDrawn="1"/>
          </p:nvSpPr>
          <p:spPr>
            <a:xfrm>
              <a:off x="0" y="1"/>
              <a:ext cx="9144000" cy="457165"/>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M2 - TRAINING </a:t>
              </a:r>
              <a:endParaRPr lang="en-US" sz="1200" spc="150" dirty="0">
                <a:latin typeface="Arial"/>
                <a:cs typeface="Arial"/>
              </a:endParaRPr>
            </a:p>
          </p:txBody>
        </p:sp>
      </p:grpSp>
      <p:sp>
        <p:nvSpPr>
          <p:cNvPr id="14" name="Subtitle 2"/>
          <p:cNvSpPr txBox="1">
            <a:spLocks/>
          </p:cNvSpPr>
          <p:nvPr userDrawn="1"/>
        </p:nvSpPr>
        <p:spPr>
          <a:xfrm>
            <a:off x="1371600" y="3886200"/>
            <a:ext cx="6400800" cy="1752600"/>
          </a:xfrm>
          <a:prstGeom prst="rect">
            <a:avLst/>
          </a:prstGeom>
        </p:spPr>
        <p:txBody>
          <a:bodyPr>
            <a:normAutofit/>
          </a:bodyPr>
          <a:lstStyle>
            <a:lvl1pPr marL="0" indent="0" algn="ctr" rtl="0" eaLnBrk="0" fontAlgn="base" hangingPunct="0">
              <a:spcBef>
                <a:spcPts val="400"/>
              </a:spcBef>
              <a:spcAft>
                <a:spcPct val="0"/>
              </a:spcAft>
              <a:buClr>
                <a:schemeClr val="accent1"/>
              </a:buClr>
              <a:buSzPct val="68000"/>
              <a:buFont typeface="Wingdings 3" charset="0"/>
              <a:buNone/>
              <a:defRPr sz="2700" kern="1200">
                <a:solidFill>
                  <a:schemeClr val="tx1">
                    <a:tint val="75000"/>
                  </a:schemeClr>
                </a:solidFill>
                <a:latin typeface="+mn-lt"/>
                <a:ea typeface="ＭＳ Ｐゴシック" charset="0"/>
                <a:cs typeface="+mn-cs"/>
              </a:defRPr>
            </a:lvl1pPr>
            <a:lvl2pPr marL="457200" indent="0" algn="ctr" rtl="0" eaLnBrk="0" fontAlgn="base" hangingPunct="0">
              <a:spcBef>
                <a:spcPts val="325"/>
              </a:spcBef>
              <a:spcAft>
                <a:spcPct val="0"/>
              </a:spcAft>
              <a:buClr>
                <a:schemeClr val="accent1"/>
              </a:buClr>
              <a:buFont typeface="Verdana" charset="0"/>
              <a:buNone/>
              <a:defRPr sz="2300" kern="1200">
                <a:solidFill>
                  <a:schemeClr val="tx1">
                    <a:tint val="75000"/>
                  </a:schemeClr>
                </a:solidFill>
                <a:latin typeface="+mn-lt"/>
                <a:ea typeface="ＭＳ Ｐゴシック" charset="0"/>
                <a:cs typeface="+mn-cs"/>
              </a:defRPr>
            </a:lvl2pPr>
            <a:lvl3pPr marL="914400" indent="0" algn="ctr" rtl="0" eaLnBrk="0" fontAlgn="base" hangingPunct="0">
              <a:spcBef>
                <a:spcPts val="350"/>
              </a:spcBef>
              <a:spcAft>
                <a:spcPct val="0"/>
              </a:spcAft>
              <a:buClr>
                <a:schemeClr val="accent2"/>
              </a:buClr>
              <a:buSzPct val="100000"/>
              <a:buFont typeface="Wingdings 2" charset="0"/>
              <a:buNone/>
              <a:defRPr sz="2100" kern="1200">
                <a:solidFill>
                  <a:schemeClr val="tx1">
                    <a:tint val="75000"/>
                  </a:schemeClr>
                </a:solidFill>
                <a:latin typeface="+mn-lt"/>
                <a:ea typeface="ＭＳ Ｐゴシック" charset="0"/>
                <a:cs typeface="+mn-cs"/>
              </a:defRPr>
            </a:lvl3pPr>
            <a:lvl4pPr marL="1371600" indent="0" algn="ctr" rtl="0" eaLnBrk="0" fontAlgn="base" hangingPunct="0">
              <a:spcBef>
                <a:spcPts val="350"/>
              </a:spcBef>
              <a:spcAft>
                <a:spcPct val="0"/>
              </a:spcAft>
              <a:buClr>
                <a:schemeClr val="accent2"/>
              </a:buClr>
              <a:buFont typeface="Wingdings 2" charset="0"/>
              <a:buNone/>
              <a:defRPr sz="1900" kern="1200">
                <a:solidFill>
                  <a:schemeClr val="tx1">
                    <a:tint val="75000"/>
                  </a:schemeClr>
                </a:solidFill>
                <a:latin typeface="+mn-lt"/>
                <a:ea typeface="ＭＳ Ｐゴシック" charset="0"/>
                <a:cs typeface="+mn-cs"/>
              </a:defRPr>
            </a:lvl4pPr>
            <a:lvl5pPr marL="1828800" indent="0" algn="ctr" rtl="0" eaLnBrk="0" fontAlgn="base" hangingPunct="0">
              <a:spcBef>
                <a:spcPts val="350"/>
              </a:spcBef>
              <a:spcAft>
                <a:spcPct val="0"/>
              </a:spcAft>
              <a:buClr>
                <a:schemeClr val="accent2"/>
              </a:buClr>
              <a:buFont typeface="Wingdings 2" charset="0"/>
              <a:buNone/>
              <a:defRPr kern="1200">
                <a:solidFill>
                  <a:schemeClr val="tx1">
                    <a:tint val="75000"/>
                  </a:schemeClr>
                </a:solidFill>
                <a:latin typeface="+mn-lt"/>
                <a:ea typeface="ＭＳ Ｐゴシック" charset="0"/>
                <a:cs typeface="+mn-cs"/>
              </a:defRPr>
            </a:lvl5pPr>
            <a:lvl6pPr marL="2286000" indent="0" algn="ctr" rtl="0" eaLnBrk="1" latinLnBrk="0" hangingPunct="1">
              <a:spcBef>
                <a:spcPts val="350"/>
              </a:spcBef>
              <a:buClr>
                <a:schemeClr val="accent3"/>
              </a:buClr>
              <a:buFont typeface="Wingdings 2"/>
              <a:buNone/>
              <a:defRPr kumimoji="0" sz="1800" kern="1200">
                <a:solidFill>
                  <a:schemeClr val="tx1">
                    <a:tint val="75000"/>
                  </a:schemeClr>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tint val="75000"/>
                  </a:schemeClr>
                </a:solidFill>
                <a:latin typeface="+mn-lt"/>
                <a:ea typeface="+mn-ea"/>
                <a:cs typeface="+mn-cs"/>
              </a:defRPr>
            </a:lvl9pPr>
            <a:extLst/>
          </a:lstStyle>
          <a:p>
            <a:pPr>
              <a:defRPr/>
            </a:pPr>
            <a:r>
              <a:rPr lang="en-US" smtClean="0"/>
              <a:t>Click to edit Master subtitle style</a:t>
            </a:r>
            <a:endParaRPr lang="en-US" dirty="0"/>
          </a:p>
        </p:txBody>
      </p:sp>
      <p:sp>
        <p:nvSpPr>
          <p:cNvPr id="34"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9873628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228600" y="228600"/>
            <a:ext cx="0" cy="640080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8915400" y="228600"/>
            <a:ext cx="0" cy="640080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28600" y="6629400"/>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5715000" y="6629400"/>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11" name="Picture 20" descr="SHGP-APBP_wordmark_final.pn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657600" y="6248400"/>
            <a:ext cx="17954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userDrawn="1"/>
        </p:nvCxnSpPr>
        <p:spPr>
          <a:xfrm>
            <a:off x="228600" y="228600"/>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5486400" y="228600"/>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5" name="Title 1"/>
          <p:cNvSpPr txBox="1">
            <a:spLocks/>
          </p:cNvSpPr>
          <p:nvPr userDrawn="1"/>
        </p:nvSpPr>
        <p:spPr>
          <a:xfrm>
            <a:off x="0" y="0"/>
            <a:ext cx="9144000" cy="4572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M2 - TRAINING </a:t>
            </a:r>
            <a:endParaRPr lang="en-US" sz="1200" spc="150" dirty="0">
              <a:latin typeface="Arial"/>
              <a:cs typeface="Arial"/>
            </a:endParaRPr>
          </a:p>
        </p:txBody>
      </p:sp>
      <p:sp>
        <p:nvSpPr>
          <p:cNvPr id="1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6" r:id="rId6"/>
    <p:sldLayoutId id="2147483657" r:id="rId7"/>
  </p:sldLayoutIdLst>
  <p:txStyles>
    <p:titleStyle>
      <a:lvl1pPr algn="ctr" defTabSz="914400" rtl="0" eaLnBrk="1" latinLnBrk="0" hangingPunct="1">
        <a:spcBef>
          <a:spcPct val="0"/>
        </a:spcBef>
        <a:buNone/>
        <a:defRPr sz="2800" kern="1200">
          <a:solidFill>
            <a:schemeClr val="tx1"/>
          </a:solidFill>
          <a:latin typeface="Arial"/>
          <a:ea typeface="+mj-ea"/>
          <a:cs typeface="Arial"/>
        </a:defRPr>
      </a:lvl1pPr>
    </p:titleStyle>
    <p:bodyStyle>
      <a:lvl1pPr marL="342900" indent="-342900" algn="l" defTabSz="9144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p.me/p3NlXE-rI" TargetMode="External"/><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accountingintheheadlines.com/" TargetMode="External"/><Relationship Id="rId3" Type="http://schemas.openxmlformats.org/officeDocument/2006/relationships/hyperlink" Target="mailto:wtietz@kent.edu"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j71Kmxv7smk" TargetMode="External"/><Relationship Id="rId3" Type="http://schemas.openxmlformats.org/officeDocument/2006/relationships/hyperlink" Target="https://www.youtube.com/watch?v=9cJ-hfneGh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382000" cy="5715000"/>
          </a:xfrm>
          <a:prstGeom prst="rect">
            <a:avLst/>
          </a:prstGeom>
          <a:solidFill>
            <a:srgbClr val="4CC1B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3554" name="Title 1"/>
          <p:cNvSpPr txBox="1">
            <a:spLocks/>
          </p:cNvSpPr>
          <p:nvPr/>
        </p:nvSpPr>
        <p:spPr bwMode="auto">
          <a:xfrm>
            <a:off x="685800" y="381000"/>
            <a:ext cx="7772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600" dirty="0">
                <a:solidFill>
                  <a:srgbClr val="000000"/>
                </a:solidFill>
                <a:latin typeface="Bebas Neue Regular" charset="0"/>
                <a:cs typeface="Bebas Neue Regular" charset="0"/>
              </a:rPr>
              <a:t>Chapter 4</a:t>
            </a:r>
            <a:endParaRPr lang="en-US" sz="3600" dirty="0">
              <a:solidFill>
                <a:schemeClr val="bg1"/>
              </a:solidFill>
              <a:latin typeface="Bebas Neue Regular" charset="0"/>
              <a:cs typeface="Bebas Neue Regular" charset="0"/>
            </a:endParaRPr>
          </a:p>
          <a:p>
            <a:pPr algn="ctr"/>
            <a:r>
              <a:rPr lang="en-US" sz="6000" dirty="0">
                <a:solidFill>
                  <a:schemeClr val="bg1"/>
                </a:solidFill>
                <a:latin typeface="Bebas Neue Regular" charset="0"/>
                <a:cs typeface="Bebas Neue Regular" charset="0"/>
              </a:rPr>
              <a:t>Short-</a:t>
            </a:r>
            <a:r>
              <a:rPr lang="en-US" sz="6000" dirty="0" smtClean="0">
                <a:solidFill>
                  <a:schemeClr val="bg1"/>
                </a:solidFill>
                <a:latin typeface="Bebas Neue Regular" charset="0"/>
                <a:cs typeface="Bebas Neue Regular" charset="0"/>
              </a:rPr>
              <a:t>term</a:t>
            </a:r>
            <a:br>
              <a:rPr lang="en-US" sz="6000" dirty="0" smtClean="0">
                <a:solidFill>
                  <a:schemeClr val="bg1"/>
                </a:solidFill>
                <a:latin typeface="Bebas Neue Regular" charset="0"/>
                <a:cs typeface="Bebas Neue Regular" charset="0"/>
              </a:rPr>
            </a:br>
            <a:r>
              <a:rPr lang="en-US" sz="6000" dirty="0" smtClean="0">
                <a:solidFill>
                  <a:schemeClr val="bg1"/>
                </a:solidFill>
                <a:latin typeface="Bebas Neue Regular" charset="0"/>
                <a:cs typeface="Bebas Neue Regular" charset="0"/>
              </a:rPr>
              <a:t>decision </a:t>
            </a:r>
            <a:r>
              <a:rPr lang="en-US" sz="6000" dirty="0">
                <a:solidFill>
                  <a:schemeClr val="bg1"/>
                </a:solidFill>
                <a:latin typeface="Bebas Neue Regular" charset="0"/>
                <a:cs typeface="Bebas Neue Regular" charset="0"/>
              </a:rPr>
              <a:t>making</a:t>
            </a:r>
          </a:p>
        </p:txBody>
      </p:sp>
    </p:spTree>
    <p:extLst>
      <p:ext uri="{BB962C8B-B14F-4D97-AF65-F5344CB8AC3E}">
        <p14:creationId xmlns:p14="http://schemas.microsoft.com/office/powerpoint/2010/main" val="6934896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38200" y="1447800"/>
            <a:ext cx="7467600" cy="4267200"/>
          </a:xfrm>
          <a:ln>
            <a:noFill/>
          </a:ln>
        </p:spPr>
        <p:txBody>
          <a:bodyPr>
            <a:normAutofit/>
          </a:bodyPr>
          <a:lstStyle/>
          <a:p>
            <a:pPr>
              <a:buNone/>
            </a:pPr>
            <a:r>
              <a:rPr lang="en-US" dirty="0">
                <a:latin typeface="Arial"/>
                <a:cs typeface="Arial"/>
              </a:rPr>
              <a:t>How changes in the variables of CVP cause changes in breakeven</a:t>
            </a:r>
          </a:p>
          <a:p>
            <a:pPr>
              <a:buNone/>
            </a:pPr>
            <a:r>
              <a:rPr lang="en-US" dirty="0">
                <a:latin typeface="Arial"/>
                <a:cs typeface="Arial"/>
              </a:rPr>
              <a:t> </a:t>
            </a:r>
          </a:p>
          <a:p>
            <a:pPr>
              <a:buNone/>
            </a:pPr>
            <a:r>
              <a:rPr lang="en-US" dirty="0">
                <a:latin typeface="Arial"/>
                <a:cs typeface="Arial"/>
              </a:rPr>
              <a:t>Change FC :  		If change FC will change BE but not CM</a:t>
            </a:r>
          </a:p>
          <a:p>
            <a:pPr>
              <a:buNone/>
            </a:pPr>
            <a:r>
              <a:rPr lang="en-US" dirty="0">
                <a:latin typeface="Arial"/>
                <a:cs typeface="Arial"/>
              </a:rPr>
              <a:t>				FC/CM    	FC</a:t>
            </a:r>
            <a:r>
              <a:rPr lang="en-US" dirty="0">
                <a:latin typeface="Arial"/>
                <a:cs typeface="Arial"/>
                <a:sym typeface="Symbol"/>
              </a:rPr>
              <a:t></a:t>
            </a:r>
            <a:r>
              <a:rPr lang="en-US" dirty="0">
                <a:latin typeface="Arial"/>
                <a:cs typeface="Arial"/>
              </a:rPr>
              <a:t>  	</a:t>
            </a:r>
            <a:r>
              <a:rPr lang="en-US" dirty="0" smtClean="0">
                <a:latin typeface="Arial"/>
                <a:cs typeface="Arial"/>
              </a:rPr>
              <a:t>then </a:t>
            </a:r>
            <a:r>
              <a:rPr lang="en-US" dirty="0">
                <a:latin typeface="Arial"/>
                <a:cs typeface="Arial"/>
              </a:rPr>
              <a:t>BE</a:t>
            </a:r>
            <a:r>
              <a:rPr lang="en-US" dirty="0" smtClean="0">
                <a:latin typeface="Arial"/>
                <a:cs typeface="Arial"/>
                <a:sym typeface="Symbol"/>
              </a:rPr>
              <a:t></a:t>
            </a:r>
          </a:p>
          <a:p>
            <a:pPr>
              <a:buNone/>
            </a:pPr>
            <a:endParaRPr lang="en-US" dirty="0">
              <a:latin typeface="Arial"/>
              <a:cs typeface="Arial"/>
            </a:endParaRPr>
          </a:p>
          <a:p>
            <a:pPr>
              <a:buNone/>
            </a:pPr>
            <a:r>
              <a:rPr lang="en-US" dirty="0">
                <a:latin typeface="Arial"/>
                <a:cs typeface="Arial"/>
              </a:rPr>
              <a:t>Change VC:		   SP 	</a:t>
            </a:r>
            <a:r>
              <a:rPr lang="en-US" dirty="0" smtClean="0">
                <a:latin typeface="Arial"/>
                <a:cs typeface="Arial"/>
              </a:rPr>
              <a:t>FC</a:t>
            </a:r>
            <a:r>
              <a:rPr lang="en-US" dirty="0">
                <a:latin typeface="Arial"/>
                <a:cs typeface="Arial"/>
              </a:rPr>
              <a:t>/CM↓   	then BE</a:t>
            </a:r>
            <a:r>
              <a:rPr lang="en-US" dirty="0">
                <a:latin typeface="Arial"/>
                <a:cs typeface="Arial"/>
                <a:sym typeface="Symbol"/>
              </a:rPr>
              <a:t></a:t>
            </a:r>
            <a:endParaRPr lang="en-US" dirty="0">
              <a:latin typeface="Arial"/>
              <a:cs typeface="Arial"/>
            </a:endParaRPr>
          </a:p>
          <a:p>
            <a:pPr>
              <a:buNone/>
            </a:pPr>
            <a:r>
              <a:rPr lang="en-US" dirty="0" smtClean="0">
                <a:latin typeface="Arial"/>
                <a:cs typeface="Arial"/>
                <a:sym typeface="Symbol"/>
              </a:rPr>
              <a:t>				</a:t>
            </a:r>
            <a:r>
              <a:rPr lang="en-US" u="sng" dirty="0" smtClean="0">
                <a:latin typeface="Arial"/>
                <a:cs typeface="Arial"/>
                <a:sym typeface="Symbol"/>
              </a:rPr>
              <a:t></a:t>
            </a:r>
            <a:r>
              <a:rPr lang="en-US" u="sng" dirty="0">
                <a:latin typeface="Arial"/>
                <a:cs typeface="Arial"/>
              </a:rPr>
              <a:t>VC</a:t>
            </a:r>
            <a:endParaRPr lang="en-US" dirty="0">
              <a:latin typeface="Arial"/>
              <a:cs typeface="Arial"/>
            </a:endParaRPr>
          </a:p>
          <a:p>
            <a:pPr>
              <a:buNone/>
            </a:pPr>
            <a:r>
              <a:rPr lang="en-US" dirty="0" smtClean="0">
                <a:latin typeface="Arial"/>
                <a:cs typeface="Arial"/>
              </a:rPr>
              <a:t>				↓CM</a:t>
            </a:r>
          </a:p>
          <a:p>
            <a:pPr>
              <a:buNone/>
            </a:pPr>
            <a:endParaRPr lang="en-US" dirty="0">
              <a:latin typeface="Arial"/>
              <a:cs typeface="Arial"/>
            </a:endParaRPr>
          </a:p>
          <a:p>
            <a:pPr>
              <a:buNone/>
            </a:pPr>
            <a:r>
              <a:rPr lang="en-US" dirty="0">
                <a:latin typeface="Arial"/>
                <a:cs typeface="Arial"/>
              </a:rPr>
              <a:t>Change SP		SP</a:t>
            </a:r>
            <a:r>
              <a:rPr lang="en-US" dirty="0">
                <a:latin typeface="Arial"/>
                <a:cs typeface="Arial"/>
                <a:sym typeface="Symbol"/>
              </a:rPr>
              <a:t></a:t>
            </a:r>
            <a:r>
              <a:rPr lang="en-US" dirty="0">
                <a:latin typeface="Arial"/>
                <a:cs typeface="Arial"/>
              </a:rPr>
              <a:t>	</a:t>
            </a:r>
            <a:r>
              <a:rPr lang="en-US" dirty="0" smtClean="0">
                <a:latin typeface="Arial"/>
                <a:cs typeface="Arial"/>
              </a:rPr>
              <a:t>CM</a:t>
            </a:r>
            <a:r>
              <a:rPr lang="en-US" dirty="0">
                <a:latin typeface="Arial"/>
                <a:cs typeface="Arial"/>
                <a:sym typeface="Symbol"/>
              </a:rPr>
              <a:t></a:t>
            </a:r>
            <a:r>
              <a:rPr lang="en-US" dirty="0">
                <a:latin typeface="Arial"/>
                <a:cs typeface="Arial"/>
              </a:rPr>
              <a:t>	</a:t>
            </a:r>
            <a:r>
              <a:rPr lang="en-US" dirty="0" smtClean="0">
                <a:latin typeface="Arial"/>
                <a:cs typeface="Arial"/>
              </a:rPr>
              <a:t>then </a:t>
            </a:r>
            <a:r>
              <a:rPr lang="en-US" dirty="0">
                <a:latin typeface="Arial"/>
                <a:cs typeface="Arial"/>
              </a:rPr>
              <a:t>BE</a:t>
            </a:r>
            <a:r>
              <a:rPr lang="en-US" dirty="0" smtClean="0">
                <a:latin typeface="Arial"/>
                <a:cs typeface="Arial"/>
              </a:rPr>
              <a:t>↓</a:t>
            </a:r>
          </a:p>
          <a:p>
            <a:pPr>
              <a:buNone/>
            </a:pPr>
            <a:endParaRPr lang="en-US" dirty="0">
              <a:latin typeface="Arial"/>
              <a:cs typeface="Arial"/>
            </a:endParaRPr>
          </a:p>
          <a:p>
            <a:pPr>
              <a:buNone/>
            </a:pPr>
            <a:r>
              <a:rPr lang="en-US" dirty="0">
                <a:latin typeface="Arial"/>
                <a:cs typeface="Arial"/>
              </a:rPr>
              <a:t>Change in tax %	Tax%</a:t>
            </a:r>
            <a:r>
              <a:rPr lang="en-US" dirty="0" smtClean="0">
                <a:latin typeface="Arial"/>
                <a:cs typeface="Arial"/>
              </a:rPr>
              <a:t>↓</a:t>
            </a:r>
            <a:r>
              <a:rPr lang="en-US" dirty="0" smtClean="0">
                <a:latin typeface="Arial"/>
                <a:cs typeface="Arial"/>
                <a:sym typeface="Symbol"/>
              </a:rPr>
              <a:t></a:t>
            </a:r>
            <a:r>
              <a:rPr lang="en-US" dirty="0" smtClean="0">
                <a:latin typeface="Arial"/>
                <a:cs typeface="Arial"/>
              </a:rPr>
              <a:t>	No </a:t>
            </a:r>
            <a:r>
              <a:rPr lang="en-US" dirty="0">
                <a:latin typeface="Arial"/>
                <a:cs typeface="Arial"/>
              </a:rPr>
              <a:t>change in CM or BE </a:t>
            </a:r>
            <a:r>
              <a:rPr lang="en-US" dirty="0" smtClean="0">
                <a:latin typeface="Arial"/>
                <a:cs typeface="Arial"/>
              </a:rPr>
              <a:t>(falls after </a:t>
            </a:r>
            <a:r>
              <a:rPr lang="en-US" dirty="0">
                <a:latin typeface="Arial"/>
                <a:cs typeface="Arial"/>
              </a:rPr>
              <a:t>BE calculation</a:t>
            </a:r>
            <a:r>
              <a:rPr lang="en-US" dirty="0" smtClean="0">
                <a:latin typeface="Arial"/>
                <a:cs typeface="Arial"/>
              </a:rPr>
              <a:t>)</a:t>
            </a:r>
          </a:p>
          <a:p>
            <a:pPr>
              <a:buNone/>
            </a:pPr>
            <a:endParaRPr lang="en-US" dirty="0">
              <a:latin typeface="Arial"/>
              <a:cs typeface="Arial"/>
            </a:endParaRPr>
          </a:p>
          <a:p>
            <a:pPr marL="0" indent="0">
              <a:spcBef>
                <a:spcPts val="0"/>
              </a:spcBef>
              <a:buNone/>
            </a:pPr>
            <a:r>
              <a:rPr lang="en-US" dirty="0" smtClean="0">
                <a:latin typeface="Arial"/>
                <a:cs typeface="Arial"/>
              </a:rPr>
              <a:t>However</a:t>
            </a:r>
            <a:r>
              <a:rPr lang="en-US" dirty="0">
                <a:latin typeface="Arial"/>
                <a:cs typeface="Arial"/>
              </a:rPr>
              <a:t>, will change the number of units needed to reach the after tax profit</a:t>
            </a:r>
            <a:r>
              <a:rPr lang="en-US" dirty="0" smtClean="0">
                <a:latin typeface="Arial"/>
                <a:cs typeface="Arial"/>
              </a:rPr>
              <a:t>.</a:t>
            </a:r>
            <a:endParaRPr lang="en-US" dirty="0">
              <a:latin typeface="Arial"/>
              <a:cs typeface="Arial"/>
            </a:endParaRPr>
          </a:p>
        </p:txBody>
      </p:sp>
      <p:sp>
        <p:nvSpPr>
          <p:cNvPr id="2" name="Title 1"/>
          <p:cNvSpPr>
            <a:spLocks noGrp="1"/>
          </p:cNvSpPr>
          <p:nvPr>
            <p:ph type="title"/>
          </p:nvPr>
        </p:nvSpPr>
        <p:spPr/>
        <p:txBody>
          <a:bodyPr/>
          <a:lstStyle/>
          <a:p>
            <a:r>
              <a:rPr lang="en-US" dirty="0"/>
              <a:t>Sensitivity Analysis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1066800" y="1535113"/>
            <a:ext cx="4040188" cy="639762"/>
          </a:xfrm>
        </p:spPr>
        <p:txBody>
          <a:bodyPr/>
          <a:lstStyle/>
          <a:p>
            <a:r>
              <a:rPr lang="en-US" sz="1600" dirty="0" smtClean="0">
                <a:solidFill>
                  <a:srgbClr val="00B050"/>
                </a:solidFill>
                <a:latin typeface="Arial"/>
                <a:cs typeface="Arial"/>
              </a:rPr>
              <a:t>Non-Product</a:t>
            </a:r>
          </a:p>
        </p:txBody>
      </p:sp>
      <p:sp>
        <p:nvSpPr>
          <p:cNvPr id="3" name="Content Placeholder 2"/>
          <p:cNvSpPr>
            <a:spLocks noGrp="1"/>
          </p:cNvSpPr>
          <p:nvPr>
            <p:ph sz="half" idx="2"/>
          </p:nvPr>
        </p:nvSpPr>
        <p:spPr>
          <a:xfrm>
            <a:off x="1066800" y="2174875"/>
            <a:ext cx="4040188" cy="3951288"/>
          </a:xfrm>
        </p:spPr>
        <p:txBody>
          <a:bodyPr/>
          <a:lstStyle/>
          <a:p>
            <a:pPr lvl="0">
              <a:buNone/>
            </a:pPr>
            <a:r>
              <a:rPr lang="en-US" sz="1600" dirty="0" smtClean="0">
                <a:latin typeface="Arial"/>
                <a:cs typeface="Arial"/>
              </a:rPr>
              <a:t>Selling</a:t>
            </a:r>
          </a:p>
          <a:p>
            <a:pPr lvl="2">
              <a:buNone/>
            </a:pPr>
            <a:r>
              <a:rPr lang="en-US" sz="1600" dirty="0" smtClean="0">
                <a:latin typeface="Arial"/>
                <a:cs typeface="Arial"/>
              </a:rPr>
              <a:t>Salespersons</a:t>
            </a:r>
          </a:p>
          <a:p>
            <a:pPr lvl="2">
              <a:buNone/>
            </a:pPr>
            <a:r>
              <a:rPr lang="en-US" sz="1600" dirty="0" smtClean="0">
                <a:latin typeface="Arial"/>
                <a:cs typeface="Arial"/>
              </a:rPr>
              <a:t>Delivery costs</a:t>
            </a:r>
          </a:p>
          <a:p>
            <a:pPr lvl="2">
              <a:buNone/>
            </a:pPr>
            <a:r>
              <a:rPr lang="en-US" sz="1600" dirty="0" smtClean="0">
                <a:latin typeface="Arial"/>
                <a:cs typeface="Arial"/>
              </a:rPr>
              <a:t>Advertising</a:t>
            </a:r>
          </a:p>
          <a:p>
            <a:pPr lvl="0">
              <a:buNone/>
            </a:pPr>
            <a:r>
              <a:rPr lang="en-US" sz="1600" dirty="0" smtClean="0">
                <a:latin typeface="Arial"/>
                <a:cs typeface="Arial"/>
              </a:rPr>
              <a:t>Administrative</a:t>
            </a:r>
          </a:p>
          <a:p>
            <a:pPr lvl="2">
              <a:buNone/>
            </a:pPr>
            <a:r>
              <a:rPr lang="en-US" sz="1600" dirty="0" smtClean="0">
                <a:latin typeface="Arial"/>
                <a:cs typeface="Arial"/>
              </a:rPr>
              <a:t>Executives</a:t>
            </a:r>
          </a:p>
          <a:p>
            <a:pPr lvl="2">
              <a:buNone/>
            </a:pPr>
            <a:r>
              <a:rPr lang="en-US" sz="1600" dirty="0" smtClean="0">
                <a:latin typeface="Arial"/>
                <a:cs typeface="Arial"/>
              </a:rPr>
              <a:t>Office building</a:t>
            </a:r>
          </a:p>
          <a:p>
            <a:pPr lvl="2">
              <a:buNone/>
            </a:pPr>
            <a:r>
              <a:rPr lang="en-US" sz="1600" dirty="0" smtClean="0">
                <a:latin typeface="Arial"/>
                <a:cs typeface="Arial"/>
              </a:rPr>
              <a:t>Income taxes</a:t>
            </a:r>
          </a:p>
          <a:p>
            <a:pPr>
              <a:buNone/>
            </a:pPr>
            <a:endParaRPr lang="en-US" sz="1600" dirty="0">
              <a:latin typeface="Arial"/>
              <a:cs typeface="Arial"/>
            </a:endParaRPr>
          </a:p>
        </p:txBody>
      </p:sp>
      <p:sp>
        <p:nvSpPr>
          <p:cNvPr id="5" name="Text Placeholder 4"/>
          <p:cNvSpPr>
            <a:spLocks noGrp="1"/>
          </p:cNvSpPr>
          <p:nvPr>
            <p:ph type="body" sz="quarter" idx="3"/>
          </p:nvPr>
        </p:nvSpPr>
        <p:spPr/>
        <p:txBody>
          <a:bodyPr/>
          <a:lstStyle/>
          <a:p>
            <a:r>
              <a:rPr lang="en-US" sz="1600" dirty="0" smtClean="0">
                <a:solidFill>
                  <a:srgbClr val="3333CC"/>
                </a:solidFill>
                <a:latin typeface="Arial"/>
                <a:cs typeface="Arial"/>
              </a:rPr>
              <a:t>Product</a:t>
            </a:r>
          </a:p>
        </p:txBody>
      </p:sp>
      <p:sp>
        <p:nvSpPr>
          <p:cNvPr id="6" name="Content Placeholder 5"/>
          <p:cNvSpPr>
            <a:spLocks noGrp="1"/>
          </p:cNvSpPr>
          <p:nvPr>
            <p:ph sz="quarter" idx="4"/>
          </p:nvPr>
        </p:nvSpPr>
        <p:spPr/>
        <p:txBody>
          <a:bodyPr>
            <a:normAutofit/>
          </a:bodyPr>
          <a:lstStyle/>
          <a:p>
            <a:pPr>
              <a:buNone/>
            </a:pPr>
            <a:r>
              <a:rPr lang="en-US" sz="1600" dirty="0" smtClean="0">
                <a:latin typeface="Arial"/>
                <a:cs typeface="Arial"/>
              </a:rPr>
              <a:t>Direct Materials</a:t>
            </a:r>
          </a:p>
          <a:p>
            <a:pPr>
              <a:buNone/>
            </a:pPr>
            <a:r>
              <a:rPr lang="en-US" sz="1600" dirty="0" smtClean="0">
                <a:latin typeface="Arial"/>
                <a:cs typeface="Arial"/>
              </a:rPr>
              <a:t>Direct Labor</a:t>
            </a:r>
          </a:p>
          <a:p>
            <a:pPr>
              <a:buNone/>
            </a:pPr>
            <a:r>
              <a:rPr lang="en-US" sz="1600" dirty="0" smtClean="0">
                <a:latin typeface="Arial"/>
                <a:cs typeface="Arial"/>
              </a:rPr>
              <a:t>MOH</a:t>
            </a:r>
          </a:p>
          <a:p>
            <a:pPr lvl="1">
              <a:buNone/>
            </a:pPr>
            <a:r>
              <a:rPr lang="en-US" sz="1600" dirty="0" smtClean="0">
                <a:latin typeface="Arial"/>
                <a:cs typeface="Arial"/>
              </a:rPr>
              <a:t>Indirect Materials</a:t>
            </a:r>
          </a:p>
          <a:p>
            <a:pPr lvl="1">
              <a:buNone/>
            </a:pPr>
            <a:r>
              <a:rPr lang="en-US" sz="1600" dirty="0" smtClean="0">
                <a:latin typeface="Arial"/>
                <a:cs typeface="Arial"/>
              </a:rPr>
              <a:t>Indirect Labor</a:t>
            </a:r>
          </a:p>
          <a:p>
            <a:pPr lvl="1">
              <a:buNone/>
            </a:pPr>
            <a:r>
              <a:rPr lang="en-US" sz="1600" dirty="0" smtClean="0">
                <a:latin typeface="Arial"/>
                <a:cs typeface="Arial"/>
              </a:rPr>
              <a:t>Factory other</a:t>
            </a:r>
          </a:p>
          <a:p>
            <a:pPr lvl="2"/>
            <a:r>
              <a:rPr lang="en-US" sz="1600" dirty="0" smtClean="0">
                <a:latin typeface="Arial"/>
                <a:cs typeface="Arial"/>
              </a:rPr>
              <a:t>Utilities</a:t>
            </a:r>
          </a:p>
          <a:p>
            <a:pPr lvl="2"/>
            <a:r>
              <a:rPr lang="en-US" sz="1600" dirty="0" smtClean="0">
                <a:latin typeface="Arial"/>
                <a:cs typeface="Arial"/>
              </a:rPr>
              <a:t>Insurance on factory</a:t>
            </a:r>
          </a:p>
          <a:p>
            <a:pPr lvl="2"/>
            <a:r>
              <a:rPr lang="en-US" sz="1600" dirty="0" smtClean="0">
                <a:latin typeface="Arial"/>
                <a:cs typeface="Arial"/>
              </a:rPr>
              <a:t>Warehouse</a:t>
            </a:r>
          </a:p>
          <a:p>
            <a:endParaRPr lang="en-US" sz="1600" dirty="0">
              <a:latin typeface="Arial"/>
              <a:cs typeface="Arial"/>
            </a:endParaRPr>
          </a:p>
        </p:txBody>
      </p:sp>
      <p:sp>
        <p:nvSpPr>
          <p:cNvPr id="7" name="Title 6"/>
          <p:cNvSpPr>
            <a:spLocks noGrp="1"/>
          </p:cNvSpPr>
          <p:nvPr>
            <p:ph type="title"/>
          </p:nvPr>
        </p:nvSpPr>
        <p:spPr/>
        <p:txBody>
          <a:bodyPr/>
          <a:lstStyle/>
          <a:p>
            <a:r>
              <a:rPr lang="en-US" dirty="0"/>
              <a:t>Identify operating costs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
                                            <p:txEl>
                                              <p:pRg st="7" end="7"/>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build="p"/>
      <p:bldP spid="5"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Four levels of cost behavior</a:t>
            </a:r>
            <a:endParaRPr lang="en-US" dirty="0"/>
          </a:p>
        </p:txBody>
      </p:sp>
      <p:sp>
        <p:nvSpPr>
          <p:cNvPr id="5" name="Content Placeholder 7"/>
          <p:cNvSpPr txBox="1">
            <a:spLocks/>
          </p:cNvSpPr>
          <p:nvPr/>
        </p:nvSpPr>
        <p:spPr bwMode="auto">
          <a:xfrm>
            <a:off x="1828800" y="1371600"/>
            <a:ext cx="5486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rtlCol="0" anchor="t" anchorCtr="0" compatLnSpc="1">
            <a:prstTxWarp prst="textNoShape">
              <a:avLst/>
            </a:prstTxWarp>
            <a:normAutofit fontScale="92500" lnSpcReduction="10000"/>
          </a:bodyPr>
          <a:lstStyle>
            <a:lvl1pPr marL="342900" indent="-342900" algn="l" defTabSz="9144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537" indent="0">
              <a:buFont typeface="Arial"/>
              <a:buNone/>
              <a:defRPr/>
            </a:pPr>
            <a:r>
              <a:rPr lang="en-US" b="1" smtClean="0">
                <a:solidFill>
                  <a:srgbClr val="000000"/>
                </a:solidFill>
              </a:rPr>
              <a:t>Unit Related (varies with units produced or sold)</a:t>
            </a:r>
          </a:p>
          <a:p>
            <a:pPr lvl="1">
              <a:defRPr/>
            </a:pPr>
            <a:r>
              <a:rPr lang="en-US" smtClean="0">
                <a:solidFill>
                  <a:srgbClr val="000000"/>
                </a:solidFill>
              </a:rPr>
              <a:t>Direct Materials</a:t>
            </a:r>
          </a:p>
          <a:p>
            <a:pPr lvl="1">
              <a:defRPr/>
            </a:pPr>
            <a:r>
              <a:rPr lang="en-US" smtClean="0">
                <a:solidFill>
                  <a:srgbClr val="000000"/>
                </a:solidFill>
              </a:rPr>
              <a:t>Direct Labor</a:t>
            </a:r>
          </a:p>
          <a:p>
            <a:pPr lvl="1">
              <a:defRPr/>
            </a:pPr>
            <a:r>
              <a:rPr lang="en-US" smtClean="0">
                <a:solidFill>
                  <a:srgbClr val="000000"/>
                </a:solidFill>
              </a:rPr>
              <a:t>Cost that vary w/number of units such as shipping </a:t>
            </a:r>
          </a:p>
          <a:p>
            <a:pPr marL="109537" indent="0">
              <a:buFont typeface="Arial"/>
              <a:buNone/>
              <a:defRPr/>
            </a:pPr>
            <a:r>
              <a:rPr lang="en-US" b="1" smtClean="0">
                <a:solidFill>
                  <a:srgbClr val="000000"/>
                </a:solidFill>
              </a:rPr>
              <a:t>Batch Related (varies with batches)</a:t>
            </a:r>
          </a:p>
          <a:p>
            <a:pPr lvl="1">
              <a:defRPr/>
            </a:pPr>
            <a:r>
              <a:rPr lang="en-US" smtClean="0">
                <a:solidFill>
                  <a:srgbClr val="000000"/>
                </a:solidFill>
              </a:rPr>
              <a:t>Setups</a:t>
            </a:r>
          </a:p>
          <a:p>
            <a:pPr lvl="1">
              <a:defRPr/>
            </a:pPr>
            <a:r>
              <a:rPr lang="en-US" smtClean="0">
                <a:solidFill>
                  <a:srgbClr val="000000"/>
                </a:solidFill>
              </a:rPr>
              <a:t>Inspections</a:t>
            </a:r>
          </a:p>
          <a:p>
            <a:pPr lvl="1">
              <a:defRPr/>
            </a:pPr>
            <a:r>
              <a:rPr lang="en-US" smtClean="0">
                <a:solidFill>
                  <a:srgbClr val="000000"/>
                </a:solidFill>
              </a:rPr>
              <a:t>Cost of getting direct materials in place for batch</a:t>
            </a:r>
          </a:p>
          <a:p>
            <a:pPr lvl="1">
              <a:defRPr/>
            </a:pPr>
            <a:r>
              <a:rPr lang="en-US" smtClean="0">
                <a:solidFill>
                  <a:srgbClr val="000000"/>
                </a:solidFill>
              </a:rPr>
              <a:t>Salary of quality control inspectors</a:t>
            </a:r>
          </a:p>
          <a:p>
            <a:pPr marL="109537" indent="0">
              <a:buFont typeface="Arial"/>
              <a:buNone/>
              <a:defRPr/>
            </a:pPr>
            <a:r>
              <a:rPr lang="en-US" b="1" smtClean="0">
                <a:solidFill>
                  <a:srgbClr val="000000"/>
                </a:solidFill>
              </a:rPr>
              <a:t>Product Sustaining (varies with number of product lines)</a:t>
            </a:r>
          </a:p>
          <a:p>
            <a:pPr lvl="1">
              <a:defRPr/>
            </a:pPr>
            <a:r>
              <a:rPr lang="en-US" smtClean="0">
                <a:solidFill>
                  <a:srgbClr val="000000"/>
                </a:solidFill>
              </a:rPr>
              <a:t>Research and development</a:t>
            </a:r>
          </a:p>
          <a:p>
            <a:pPr lvl="1">
              <a:defRPr/>
            </a:pPr>
            <a:r>
              <a:rPr lang="en-US" smtClean="0">
                <a:solidFill>
                  <a:srgbClr val="000000"/>
                </a:solidFill>
              </a:rPr>
              <a:t>Salary of designer</a:t>
            </a:r>
          </a:p>
          <a:p>
            <a:pPr marL="109537" indent="0">
              <a:buFont typeface="Arial"/>
              <a:buNone/>
              <a:defRPr/>
            </a:pPr>
            <a:r>
              <a:rPr lang="en-US" b="1" smtClean="0">
                <a:solidFill>
                  <a:srgbClr val="000000"/>
                </a:solidFill>
              </a:rPr>
              <a:t>Facility Sustaining (provides the capacity to operate)</a:t>
            </a:r>
          </a:p>
          <a:p>
            <a:pPr lvl="1">
              <a:defRPr/>
            </a:pPr>
            <a:r>
              <a:rPr lang="en-US" smtClean="0">
                <a:solidFill>
                  <a:srgbClr val="000000"/>
                </a:solidFill>
              </a:rPr>
              <a:t>Salary of warehouse supervisor</a:t>
            </a:r>
          </a:p>
          <a:p>
            <a:pPr lvl="1">
              <a:defRPr/>
            </a:pPr>
            <a:r>
              <a:rPr lang="en-US" smtClean="0">
                <a:solidFill>
                  <a:srgbClr val="000000"/>
                </a:solidFill>
              </a:rPr>
              <a:t>Salary of janitor</a:t>
            </a:r>
          </a:p>
          <a:p>
            <a:pPr lvl="1">
              <a:defRPr/>
            </a:pPr>
            <a:r>
              <a:rPr lang="en-US" smtClean="0">
                <a:solidFill>
                  <a:srgbClr val="000000"/>
                </a:solidFill>
              </a:rPr>
              <a:t>Insurance on facilities</a:t>
            </a:r>
          </a:p>
          <a:p>
            <a:pPr lvl="1">
              <a:defRPr/>
            </a:pPr>
            <a:r>
              <a:rPr lang="en-US" smtClean="0">
                <a:solidFill>
                  <a:srgbClr val="000000"/>
                </a:solidFill>
              </a:rPr>
              <a:t>Executives</a:t>
            </a:r>
          </a:p>
          <a:p>
            <a:pPr lvl="1">
              <a:defRPr/>
            </a:pPr>
            <a:r>
              <a:rPr lang="en-US" smtClean="0">
                <a:solidFill>
                  <a:srgbClr val="000000"/>
                </a:solidFill>
              </a:rPr>
              <a:t>Office building and office supplies</a:t>
            </a:r>
            <a:endParaRPr lang="en-US" dirty="0" smtClean="0">
              <a:solidFill>
                <a:srgbClr val="0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62000" y="1371600"/>
            <a:ext cx="7620000" cy="4953000"/>
          </a:xfrm>
          <a:ln>
            <a:noFill/>
          </a:ln>
        </p:spPr>
        <p:txBody>
          <a:bodyPr>
            <a:normAutofit/>
          </a:bodyPr>
          <a:lstStyle/>
          <a:p>
            <a:pPr marL="0" indent="0">
              <a:buNone/>
              <a:defRPr/>
            </a:pPr>
            <a:r>
              <a:rPr lang="en-US" b="1" dirty="0">
                <a:latin typeface="Arial"/>
                <a:cs typeface="Arial"/>
              </a:rPr>
              <a:t>A relevant variable is a cost or revenue that will occur in the future and that differs among the alternatives </a:t>
            </a:r>
            <a:r>
              <a:rPr lang="en-US" b="1" dirty="0" smtClean="0">
                <a:latin typeface="Arial"/>
                <a:cs typeface="Arial"/>
              </a:rPr>
              <a:t>considered</a:t>
            </a:r>
          </a:p>
          <a:p>
            <a:pPr marL="0" indent="0">
              <a:spcBef>
                <a:spcPts val="0"/>
              </a:spcBef>
              <a:buNone/>
            </a:pPr>
            <a:r>
              <a:rPr lang="en-US" i="1" dirty="0" smtClean="0">
                <a:latin typeface="Arial"/>
                <a:cs typeface="Arial"/>
              </a:rPr>
              <a:t> </a:t>
            </a:r>
            <a:endParaRPr lang="en-US" dirty="0" smtClean="0">
              <a:latin typeface="Arial"/>
              <a:cs typeface="Arial"/>
            </a:endParaRPr>
          </a:p>
          <a:p>
            <a:pPr marL="0" indent="0">
              <a:spcBef>
                <a:spcPts val="0"/>
              </a:spcBef>
              <a:buNone/>
            </a:pPr>
            <a:r>
              <a:rPr lang="en-US" i="1" dirty="0" smtClean="0">
                <a:latin typeface="Arial"/>
                <a:cs typeface="Arial"/>
              </a:rPr>
              <a:t>Examples</a:t>
            </a:r>
            <a:r>
              <a:rPr lang="en-US" i="1" dirty="0">
                <a:latin typeface="Arial"/>
                <a:cs typeface="Arial"/>
              </a:rPr>
              <a:t>: </a:t>
            </a:r>
            <a:r>
              <a:rPr lang="en-US" i="1" dirty="0" smtClean="0">
                <a:latin typeface="Arial"/>
                <a:cs typeface="Arial"/>
              </a:rPr>
              <a:t>grocer </a:t>
            </a:r>
            <a:r>
              <a:rPr lang="en-US" i="1" dirty="0">
                <a:latin typeface="Arial"/>
                <a:cs typeface="Arial"/>
              </a:rPr>
              <a:t>with chance to buy </a:t>
            </a:r>
            <a:r>
              <a:rPr lang="en-US" i="1" dirty="0" smtClean="0">
                <a:latin typeface="Arial"/>
                <a:cs typeface="Arial"/>
              </a:rPr>
              <a:t>large quantity of soda at substantial discount or </a:t>
            </a:r>
            <a:r>
              <a:rPr lang="en-US" i="1" dirty="0">
                <a:latin typeface="Arial"/>
                <a:cs typeface="Arial"/>
              </a:rPr>
              <a:t>restaurant chance </a:t>
            </a:r>
            <a:r>
              <a:rPr lang="en-US" i="1" dirty="0" smtClean="0">
                <a:latin typeface="Arial"/>
                <a:cs typeface="Arial"/>
              </a:rPr>
              <a:t>at hosting </a:t>
            </a:r>
            <a:r>
              <a:rPr lang="en-US" i="1" dirty="0">
                <a:latin typeface="Arial"/>
                <a:cs typeface="Arial"/>
              </a:rPr>
              <a:t>a banquet.</a:t>
            </a:r>
            <a:endParaRPr lang="en-US" dirty="0">
              <a:latin typeface="Arial"/>
              <a:cs typeface="Arial"/>
            </a:endParaRPr>
          </a:p>
          <a:p>
            <a:pPr marL="0" indent="0">
              <a:spcBef>
                <a:spcPts val="0"/>
              </a:spcBef>
              <a:buNone/>
            </a:pPr>
            <a:r>
              <a:rPr lang="en-US" dirty="0">
                <a:latin typeface="Arial"/>
                <a:cs typeface="Arial"/>
              </a:rPr>
              <a:t> </a:t>
            </a:r>
          </a:p>
          <a:p>
            <a:pPr marL="0" indent="0">
              <a:spcBef>
                <a:spcPts val="0"/>
              </a:spcBef>
              <a:buFontTx/>
              <a:buChar char="-"/>
            </a:pPr>
            <a:r>
              <a:rPr lang="en-US" dirty="0" smtClean="0">
                <a:latin typeface="Arial"/>
                <a:cs typeface="Arial"/>
              </a:rPr>
              <a:t>Sunk </a:t>
            </a:r>
            <a:r>
              <a:rPr lang="en-US" dirty="0">
                <a:latin typeface="Arial"/>
                <a:cs typeface="Arial"/>
              </a:rPr>
              <a:t>costs </a:t>
            </a:r>
            <a:r>
              <a:rPr lang="en-US" u="sng" dirty="0">
                <a:latin typeface="Arial"/>
                <a:cs typeface="Arial"/>
              </a:rPr>
              <a:t>never</a:t>
            </a:r>
            <a:r>
              <a:rPr lang="en-US" dirty="0">
                <a:latin typeface="Arial"/>
                <a:cs typeface="Arial"/>
              </a:rPr>
              <a:t> </a:t>
            </a:r>
            <a:r>
              <a:rPr lang="en-US" dirty="0" smtClean="0">
                <a:latin typeface="Arial"/>
                <a:cs typeface="Arial"/>
              </a:rPr>
              <a:t>relevant</a:t>
            </a:r>
            <a:endParaRPr lang="en-US" dirty="0">
              <a:latin typeface="Arial"/>
              <a:cs typeface="Arial"/>
            </a:endParaRPr>
          </a:p>
          <a:p>
            <a:pPr marL="0" indent="0">
              <a:spcBef>
                <a:spcPts val="0"/>
              </a:spcBef>
              <a:buFontTx/>
              <a:buChar char="-"/>
            </a:pPr>
            <a:r>
              <a:rPr lang="en-US" dirty="0" smtClean="0">
                <a:latin typeface="Arial"/>
                <a:cs typeface="Arial"/>
              </a:rPr>
              <a:t>Opportunity </a:t>
            </a:r>
            <a:r>
              <a:rPr lang="en-US" dirty="0">
                <a:latin typeface="Arial"/>
                <a:cs typeface="Arial"/>
              </a:rPr>
              <a:t>costs </a:t>
            </a:r>
            <a:r>
              <a:rPr lang="en-US" u="sng" dirty="0">
                <a:latin typeface="Arial"/>
                <a:cs typeface="Arial"/>
              </a:rPr>
              <a:t>always</a:t>
            </a:r>
            <a:r>
              <a:rPr lang="en-US" dirty="0">
                <a:latin typeface="Arial"/>
                <a:cs typeface="Arial"/>
              </a:rPr>
              <a:t> </a:t>
            </a:r>
            <a:r>
              <a:rPr lang="en-US" dirty="0" smtClean="0">
                <a:latin typeface="Arial"/>
                <a:cs typeface="Arial"/>
              </a:rPr>
              <a:t>relevant</a:t>
            </a:r>
          </a:p>
          <a:p>
            <a:pPr marL="0" indent="0">
              <a:spcBef>
                <a:spcPts val="0"/>
              </a:spcBef>
              <a:buFontTx/>
              <a:buChar char="-"/>
            </a:pPr>
            <a:endParaRPr lang="en-US" dirty="0" smtClean="0">
              <a:latin typeface="Arial"/>
              <a:cs typeface="Arial"/>
            </a:endParaRPr>
          </a:p>
          <a:p>
            <a:pPr marL="0">
              <a:buNone/>
            </a:pPr>
            <a:r>
              <a:rPr lang="en-US" b="1" dirty="0">
                <a:latin typeface="Arial"/>
                <a:cs typeface="Arial"/>
              </a:rPr>
              <a:t>Accept-or-Reject Decisions</a:t>
            </a:r>
            <a:endParaRPr lang="en-US" dirty="0">
              <a:latin typeface="Arial"/>
              <a:cs typeface="Arial"/>
            </a:endParaRPr>
          </a:p>
          <a:p>
            <a:pPr marL="0" indent="0">
              <a:spcBef>
                <a:spcPts val="0"/>
              </a:spcBef>
              <a:buNone/>
            </a:pPr>
            <a:r>
              <a:rPr lang="en-US" i="1" dirty="0">
                <a:latin typeface="Arial"/>
                <a:cs typeface="Arial"/>
              </a:rPr>
              <a:t>Operating decision rule:  Accept a special order if the relevant profit is positive and reject if the relevant profit is negative.  </a:t>
            </a:r>
          </a:p>
          <a:p>
            <a:pPr marL="0" indent="0">
              <a:spcBef>
                <a:spcPts val="0"/>
              </a:spcBef>
              <a:buNone/>
            </a:pPr>
            <a:r>
              <a:rPr lang="en-US" dirty="0">
                <a:latin typeface="Arial"/>
                <a:cs typeface="Arial"/>
              </a:rPr>
              <a:t> </a:t>
            </a:r>
          </a:p>
          <a:p>
            <a:pPr marL="0" indent="0">
              <a:spcBef>
                <a:spcPts val="0"/>
              </a:spcBef>
              <a:buNone/>
            </a:pPr>
            <a:r>
              <a:rPr lang="en-US" b="1" dirty="0">
                <a:latin typeface="Arial"/>
                <a:cs typeface="Arial"/>
              </a:rPr>
              <a:t>Make-or-Buy Decisions</a:t>
            </a:r>
          </a:p>
          <a:p>
            <a:pPr marL="0" indent="0">
              <a:spcBef>
                <a:spcPts val="0"/>
              </a:spcBef>
              <a:buNone/>
            </a:pPr>
            <a:r>
              <a:rPr lang="en-US" i="1" dirty="0">
                <a:latin typeface="Arial"/>
                <a:cs typeface="Arial"/>
              </a:rPr>
              <a:t>Operating decision rule:  Make a product internally if the relevant cost of making the item is less than the relevant cost of buying the item externally.  Buy item externally if the relevant cost of buying the item is less than the relevant cost of making the item.</a:t>
            </a:r>
          </a:p>
          <a:p>
            <a:pPr marL="0" indent="0">
              <a:spcBef>
                <a:spcPts val="0"/>
              </a:spcBef>
              <a:buNone/>
            </a:pPr>
            <a:endParaRPr lang="en-US" dirty="0">
              <a:latin typeface="Arial"/>
              <a:cs typeface="Arial"/>
            </a:endParaRPr>
          </a:p>
        </p:txBody>
      </p:sp>
      <p:sp>
        <p:nvSpPr>
          <p:cNvPr id="2" name="Title 1"/>
          <p:cNvSpPr>
            <a:spLocks noGrp="1"/>
          </p:cNvSpPr>
          <p:nvPr>
            <p:ph type="title"/>
          </p:nvPr>
        </p:nvSpPr>
        <p:spPr/>
        <p:txBody>
          <a:bodyPr/>
          <a:lstStyle/>
          <a:p>
            <a:r>
              <a:rPr lang="en-US" dirty="0"/>
              <a:t>Relevant Variable Analysis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p:cNvSpPr>
            <a:spLocks noGrp="1"/>
          </p:cNvSpPr>
          <p:nvPr>
            <p:ph idx="1"/>
          </p:nvPr>
        </p:nvSpPr>
        <p:spPr>
          <a:xfrm>
            <a:off x="2057400" y="1295400"/>
            <a:ext cx="5029200" cy="4953000"/>
          </a:xfrm>
        </p:spPr>
        <p:txBody>
          <a:bodyPr/>
          <a:lstStyle/>
          <a:p>
            <a:pPr marL="0" indent="0">
              <a:spcBef>
                <a:spcPct val="0"/>
              </a:spcBef>
              <a:buFont typeface="Wingdings 3" charset="0"/>
              <a:buNone/>
            </a:pPr>
            <a:r>
              <a:rPr lang="en-US" sz="1200" dirty="0">
                <a:latin typeface="Arial" charset="0"/>
                <a:cs typeface="Arial" charset="0"/>
              </a:rPr>
              <a:t>Chavez Co. produces and sells duffel bags that are priced at $60 each.  Chavez has received a request for a special order for 500 duffel bags at a price of $48 each. The current unit cost to produce a bag is $32 (direct material, $20; direct labor, $8; and unit-related overhead, $4).  Chavez Co. has the capacity to produce the special order; however, one additional production run will be required costing $2,000.  Should the order be accepted? Why or why not.</a:t>
            </a:r>
          </a:p>
          <a:p>
            <a:pPr marL="0" indent="0">
              <a:spcBef>
                <a:spcPct val="0"/>
              </a:spcBef>
              <a:buFont typeface="Wingdings 3" charset="0"/>
              <a:buNone/>
            </a:pP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Selling price			$     48</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Less unit costs ($20 + $8 + $4)	      (</a:t>
            </a:r>
            <a:r>
              <a:rPr lang="en-US" sz="1200" b="1" u="sng" dirty="0">
                <a:latin typeface="Arial" charset="0"/>
                <a:cs typeface="Arial" charset="0"/>
              </a:rPr>
              <a:t>32)</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Contribution margin per unit	$     16</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x Quantity			     </a:t>
            </a:r>
            <a:r>
              <a:rPr lang="en-US" sz="1200" b="1" u="sng" dirty="0">
                <a:latin typeface="Arial" charset="0"/>
                <a:cs typeface="Arial" charset="0"/>
              </a:rPr>
              <a:t>500</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Total contribution margin	$8,000</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Less batch cost		</a:t>
            </a:r>
            <a:r>
              <a:rPr lang="en-US" sz="1200" b="1" u="sng" dirty="0">
                <a:latin typeface="Arial" charset="0"/>
                <a:cs typeface="Arial" charset="0"/>
              </a:rPr>
              <a:t>(2,000)</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Profit on order		$6,000</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 </a:t>
            </a:r>
            <a:endParaRPr lang="en-US" sz="1200" dirty="0">
              <a:latin typeface="Arial" charset="0"/>
              <a:cs typeface="Arial" charset="0"/>
            </a:endParaRPr>
          </a:p>
          <a:p>
            <a:pPr marL="0" indent="0">
              <a:buFont typeface="Wingdings 3" charset="0"/>
              <a:buNone/>
            </a:pPr>
            <a:r>
              <a:rPr lang="en-US" sz="1200" b="1" dirty="0">
                <a:latin typeface="Arial" charset="0"/>
                <a:cs typeface="Arial" charset="0"/>
              </a:rPr>
              <a:t>Chavez Co. should accept the special order because the relevant profit is positive.</a:t>
            </a:r>
            <a:endParaRPr lang="en-US" sz="1200" dirty="0">
              <a:latin typeface="Arial" charset="0"/>
              <a:cs typeface="Arial" charset="0"/>
            </a:endParaRPr>
          </a:p>
          <a:p>
            <a:pPr marL="0" indent="0">
              <a:spcBef>
                <a:spcPct val="0"/>
              </a:spcBef>
              <a:buFont typeface="Wingdings 3" charset="0"/>
              <a:buNone/>
            </a:pPr>
            <a:endParaRPr lang="en-US" sz="1200" dirty="0">
              <a:latin typeface="Arial" charset="0"/>
              <a:cs typeface="Arial" charset="0"/>
            </a:endParaRPr>
          </a:p>
          <a:p>
            <a:pPr marL="0" indent="0">
              <a:spcBef>
                <a:spcPct val="0"/>
              </a:spcBef>
              <a:buFont typeface="Wingdings 3" charset="0"/>
              <a:buNone/>
            </a:pPr>
            <a:endParaRPr lang="en-US" sz="1200" dirty="0">
              <a:latin typeface="Arial" charset="0"/>
              <a:cs typeface="Arial" charset="0"/>
            </a:endParaRPr>
          </a:p>
        </p:txBody>
      </p:sp>
      <p:sp>
        <p:nvSpPr>
          <p:cNvPr id="8" name="Title 1"/>
          <p:cNvSpPr>
            <a:spLocks noGrp="1"/>
          </p:cNvSpPr>
          <p:nvPr>
            <p:ph type="title"/>
          </p:nvPr>
        </p:nvSpPr>
        <p:spPr>
          <a:xfrm>
            <a:off x="457200" y="274638"/>
            <a:ext cx="8229600" cy="1143000"/>
          </a:xfrm>
        </p:spPr>
        <p:txBody>
          <a:bodyPr/>
          <a:lstStyle/>
          <a:p>
            <a:r>
              <a:rPr lang="en-US">
                <a:latin typeface="Arial" charset="0"/>
              </a:rPr>
              <a:t>Accept or Reject Decision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p:cNvSpPr>
            <a:spLocks noGrp="1"/>
          </p:cNvSpPr>
          <p:nvPr>
            <p:ph idx="1"/>
          </p:nvPr>
        </p:nvSpPr>
        <p:spPr>
          <a:xfrm>
            <a:off x="1981200" y="1295400"/>
            <a:ext cx="5715000" cy="5029200"/>
          </a:xfrm>
        </p:spPr>
        <p:txBody>
          <a:bodyPr/>
          <a:lstStyle/>
          <a:p>
            <a:pPr marL="0" indent="0">
              <a:lnSpc>
                <a:spcPct val="90000"/>
              </a:lnSpc>
              <a:spcBef>
                <a:spcPct val="0"/>
              </a:spcBef>
              <a:buFont typeface="Wingdings 3" charset="0"/>
              <a:buNone/>
            </a:pPr>
            <a:r>
              <a:rPr lang="en-US" sz="1200" dirty="0">
                <a:latin typeface="Arial"/>
                <a:cs typeface="Arial"/>
              </a:rPr>
              <a:t>Whitney, Inc. manufactures a unique hand lotion formulated for extremely dry weather. It also makes the containers the lotion is sold in. Production costs for the 15,000 containers needed annually are as follow:</a:t>
            </a:r>
            <a:br>
              <a:rPr lang="en-US" sz="1200" dirty="0">
                <a:latin typeface="Arial"/>
                <a:cs typeface="Arial"/>
              </a:rPr>
            </a:br>
            <a:endParaRPr lang="en-US" sz="1200" dirty="0">
              <a:latin typeface="Arial"/>
              <a:cs typeface="Arial"/>
            </a:endParaRPr>
          </a:p>
          <a:p>
            <a:pPr marL="0" indent="0">
              <a:lnSpc>
                <a:spcPct val="90000"/>
              </a:lnSpc>
              <a:spcBef>
                <a:spcPct val="0"/>
              </a:spcBef>
              <a:buFont typeface="Wingdings 3" charset="0"/>
              <a:buNone/>
            </a:pPr>
            <a:r>
              <a:rPr lang="en-US" sz="1200" dirty="0">
                <a:latin typeface="Arial"/>
                <a:cs typeface="Arial"/>
              </a:rPr>
              <a:t>Direct materials		$35,000</a:t>
            </a:r>
          </a:p>
          <a:p>
            <a:pPr marL="0" indent="0">
              <a:lnSpc>
                <a:spcPct val="90000"/>
              </a:lnSpc>
              <a:spcBef>
                <a:spcPct val="0"/>
              </a:spcBef>
              <a:buFont typeface="Wingdings 3" charset="0"/>
              <a:buNone/>
            </a:pPr>
            <a:r>
              <a:rPr lang="en-US" sz="1200" dirty="0">
                <a:latin typeface="Arial"/>
                <a:cs typeface="Arial"/>
              </a:rPr>
              <a:t>Direct labor			  15,000</a:t>
            </a:r>
          </a:p>
          <a:p>
            <a:pPr marL="0" indent="0">
              <a:lnSpc>
                <a:spcPct val="90000"/>
              </a:lnSpc>
              <a:spcBef>
                <a:spcPct val="0"/>
              </a:spcBef>
              <a:buFont typeface="Wingdings 3" charset="0"/>
              <a:buNone/>
            </a:pPr>
            <a:r>
              <a:rPr lang="en-US" sz="1200" dirty="0">
                <a:latin typeface="Arial"/>
                <a:cs typeface="Arial"/>
              </a:rPr>
              <a:t>Unit-related overhead		    5,000</a:t>
            </a:r>
          </a:p>
          <a:p>
            <a:pPr marL="0" indent="0">
              <a:lnSpc>
                <a:spcPct val="90000"/>
              </a:lnSpc>
              <a:spcBef>
                <a:spcPct val="0"/>
              </a:spcBef>
              <a:buFont typeface="Wingdings 3" charset="0"/>
              <a:buNone/>
            </a:pPr>
            <a:r>
              <a:rPr lang="en-US" sz="1200" dirty="0">
                <a:latin typeface="Arial"/>
                <a:cs typeface="Arial"/>
              </a:rPr>
              <a:t>Product-sustaining overhead	    6,000</a:t>
            </a:r>
          </a:p>
          <a:p>
            <a:pPr marL="0" indent="0">
              <a:lnSpc>
                <a:spcPct val="90000"/>
              </a:lnSpc>
              <a:spcBef>
                <a:spcPct val="0"/>
              </a:spcBef>
              <a:buFont typeface="Wingdings 3" charset="0"/>
              <a:buNone/>
            </a:pPr>
            <a:r>
              <a:rPr lang="en-US" sz="1200" dirty="0">
                <a:latin typeface="Arial"/>
                <a:cs typeface="Arial"/>
              </a:rPr>
              <a:t>Allocated facility-sustaining OH	  14,000</a:t>
            </a:r>
          </a:p>
          <a:p>
            <a:pPr marL="0" indent="0">
              <a:lnSpc>
                <a:spcPct val="90000"/>
              </a:lnSpc>
              <a:spcBef>
                <a:spcPct val="0"/>
              </a:spcBef>
              <a:buFont typeface="Wingdings 3" charset="0"/>
              <a:buNone/>
            </a:pPr>
            <a:endParaRPr lang="en-US" sz="1200" dirty="0">
              <a:latin typeface="Arial"/>
              <a:cs typeface="Arial"/>
            </a:endParaRPr>
          </a:p>
          <a:p>
            <a:pPr marL="0" indent="0">
              <a:lnSpc>
                <a:spcPct val="90000"/>
              </a:lnSpc>
              <a:spcBef>
                <a:spcPct val="0"/>
              </a:spcBef>
              <a:buFont typeface="Wingdings 3" charset="0"/>
              <a:buNone/>
            </a:pPr>
            <a:r>
              <a:rPr lang="en-US" sz="1200" dirty="0">
                <a:latin typeface="Arial"/>
                <a:cs typeface="Arial"/>
              </a:rPr>
              <a:t> A supplier has offered to provide all 15,000 containers at a price of $4.50 per container. If Whitney, Inc. accepts the offer, it will rent the released space for an annual rental fee of $12,000. Should Whitney, Inc. make or buy the containers? </a:t>
            </a:r>
            <a:endParaRPr lang="en-US" sz="1200" b="1" dirty="0">
              <a:latin typeface="Arial"/>
              <a:cs typeface="Arial"/>
            </a:endParaRPr>
          </a:p>
          <a:p>
            <a:pPr marL="0" indent="0">
              <a:lnSpc>
                <a:spcPct val="90000"/>
              </a:lnSpc>
              <a:buFont typeface="Wingdings 3" charset="0"/>
              <a:buNone/>
            </a:pPr>
            <a:r>
              <a:rPr lang="en-US" sz="1200" b="1" dirty="0">
                <a:latin typeface="Arial"/>
                <a:cs typeface="Arial"/>
              </a:rPr>
              <a:t/>
            </a:r>
            <a:br>
              <a:rPr lang="en-US" sz="1200" b="1" dirty="0">
                <a:latin typeface="Arial"/>
                <a:cs typeface="Arial"/>
              </a:rPr>
            </a:br>
            <a:r>
              <a:rPr lang="en-US" sz="1200" b="1" dirty="0">
                <a:latin typeface="Arial"/>
                <a:cs typeface="Arial"/>
              </a:rPr>
              <a:t>Make:</a:t>
            </a:r>
          </a:p>
          <a:p>
            <a:pPr marL="0" indent="0">
              <a:lnSpc>
                <a:spcPct val="90000"/>
              </a:lnSpc>
              <a:buFont typeface="Wingdings 3" charset="0"/>
              <a:buNone/>
            </a:pPr>
            <a:r>
              <a:rPr lang="en-US" sz="1200" b="1" dirty="0">
                <a:latin typeface="Arial"/>
                <a:cs typeface="Arial"/>
              </a:rPr>
              <a:t>Direct materials	$35,000</a:t>
            </a:r>
          </a:p>
          <a:p>
            <a:pPr marL="0" indent="0">
              <a:lnSpc>
                <a:spcPct val="90000"/>
              </a:lnSpc>
              <a:buFont typeface="Wingdings 3" charset="0"/>
              <a:buNone/>
            </a:pPr>
            <a:r>
              <a:rPr lang="en-US" sz="1200" b="1" dirty="0">
                <a:latin typeface="Arial"/>
                <a:cs typeface="Arial"/>
              </a:rPr>
              <a:t>Direct labor		  15,000</a:t>
            </a:r>
          </a:p>
          <a:p>
            <a:pPr marL="0" indent="0">
              <a:lnSpc>
                <a:spcPct val="90000"/>
              </a:lnSpc>
              <a:buFont typeface="Wingdings 3" charset="0"/>
              <a:buNone/>
            </a:pPr>
            <a:r>
              <a:rPr lang="en-US" sz="1200" b="1" dirty="0">
                <a:latin typeface="Arial"/>
                <a:cs typeface="Arial"/>
              </a:rPr>
              <a:t>Unit-related overhead	    5,000</a:t>
            </a:r>
          </a:p>
          <a:p>
            <a:pPr marL="0" indent="0">
              <a:lnSpc>
                <a:spcPct val="90000"/>
              </a:lnSpc>
              <a:buFont typeface="Wingdings 3" charset="0"/>
              <a:buNone/>
            </a:pPr>
            <a:r>
              <a:rPr lang="en-US" sz="1200" b="1" dirty="0">
                <a:latin typeface="Arial"/>
                <a:cs typeface="Arial"/>
              </a:rPr>
              <a:t>Product sustaining OH	    </a:t>
            </a:r>
            <a:r>
              <a:rPr lang="en-US" sz="1200" b="1" u="sng" dirty="0">
                <a:latin typeface="Arial"/>
                <a:cs typeface="Arial"/>
              </a:rPr>
              <a:t>6,000</a:t>
            </a:r>
          </a:p>
          <a:p>
            <a:pPr marL="0" indent="0">
              <a:lnSpc>
                <a:spcPct val="90000"/>
              </a:lnSpc>
              <a:buFont typeface="Wingdings 3" charset="0"/>
              <a:buNone/>
            </a:pPr>
            <a:r>
              <a:rPr lang="en-US" sz="1200" b="1" dirty="0">
                <a:latin typeface="Arial"/>
                <a:cs typeface="Arial"/>
              </a:rPr>
              <a:t>Total		$61,000</a:t>
            </a:r>
          </a:p>
          <a:p>
            <a:pPr marL="0" indent="0">
              <a:lnSpc>
                <a:spcPct val="90000"/>
              </a:lnSpc>
              <a:buFont typeface="Wingdings 3" charset="0"/>
              <a:buNone/>
            </a:pPr>
            <a:r>
              <a:rPr lang="en-US" sz="1200" b="1" dirty="0">
                <a:latin typeface="Arial"/>
                <a:cs typeface="Arial"/>
              </a:rPr>
              <a:t>Opportunity cost	  </a:t>
            </a:r>
            <a:r>
              <a:rPr lang="en-US" sz="1200" b="1" u="sng" dirty="0">
                <a:latin typeface="Arial"/>
                <a:cs typeface="Arial"/>
              </a:rPr>
              <a:t>12,000</a:t>
            </a:r>
            <a:endParaRPr lang="en-US" sz="1200" b="1" dirty="0">
              <a:latin typeface="Arial"/>
              <a:cs typeface="Arial"/>
            </a:endParaRPr>
          </a:p>
          <a:p>
            <a:pPr marL="0" indent="0">
              <a:lnSpc>
                <a:spcPct val="90000"/>
              </a:lnSpc>
              <a:buFont typeface="Wingdings 3" charset="0"/>
              <a:buNone/>
            </a:pPr>
            <a:r>
              <a:rPr lang="en-US" sz="1200" b="1" dirty="0">
                <a:latin typeface="Arial"/>
                <a:cs typeface="Arial"/>
              </a:rPr>
              <a:t>Relevant cost to make	$73,000</a:t>
            </a:r>
          </a:p>
          <a:p>
            <a:pPr marL="0" indent="0">
              <a:lnSpc>
                <a:spcPct val="90000"/>
              </a:lnSpc>
              <a:buFont typeface="Wingdings 3" charset="0"/>
              <a:buNone/>
            </a:pPr>
            <a:r>
              <a:rPr lang="en-US" sz="1200" b="1" dirty="0">
                <a:latin typeface="Arial"/>
                <a:cs typeface="Arial"/>
              </a:rPr>
              <a:t/>
            </a:r>
            <a:br>
              <a:rPr lang="en-US" sz="1200" b="1" dirty="0">
                <a:latin typeface="Arial"/>
                <a:cs typeface="Arial"/>
              </a:rPr>
            </a:br>
            <a:r>
              <a:rPr lang="en-US" sz="1200" b="1" dirty="0">
                <a:latin typeface="Arial"/>
                <a:cs typeface="Arial"/>
              </a:rPr>
              <a:t>Whitney, Inc. should buy the containers.</a:t>
            </a:r>
            <a:endParaRPr lang="en-US" sz="1200" dirty="0">
              <a:latin typeface="Arial"/>
              <a:cs typeface="Arial"/>
            </a:endParaRPr>
          </a:p>
        </p:txBody>
      </p:sp>
      <p:sp>
        <p:nvSpPr>
          <p:cNvPr id="8" name="Title 1"/>
          <p:cNvSpPr>
            <a:spLocks noGrp="1"/>
          </p:cNvSpPr>
          <p:nvPr>
            <p:ph type="title"/>
          </p:nvPr>
        </p:nvSpPr>
        <p:spPr>
          <a:xfrm>
            <a:off x="457200" y="274638"/>
            <a:ext cx="8229600" cy="1143000"/>
          </a:xfrm>
        </p:spPr>
        <p:txBody>
          <a:bodyPr/>
          <a:lstStyle/>
          <a:p>
            <a:r>
              <a:rPr lang="en-US">
                <a:latin typeface="Arial" charset="0"/>
              </a:rPr>
              <a:t>Make or Buy Decision</a:t>
            </a:r>
          </a:p>
        </p:txBody>
      </p:sp>
      <p:sp>
        <p:nvSpPr>
          <p:cNvPr id="9" name="Rectangle 8"/>
          <p:cNvSpPr>
            <a:spLocks noChangeArrowheads="1"/>
          </p:cNvSpPr>
          <p:nvPr/>
        </p:nvSpPr>
        <p:spPr bwMode="auto">
          <a:xfrm>
            <a:off x="4800600" y="3657600"/>
            <a:ext cx="198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200" b="1" dirty="0">
                <a:latin typeface="Arial"/>
                <a:cs typeface="Arial"/>
              </a:rPr>
              <a:t>Buy:</a:t>
            </a:r>
            <a:endParaRPr lang="en-US" sz="1200" dirty="0">
              <a:latin typeface="Arial"/>
              <a:cs typeface="Arial"/>
            </a:endParaRPr>
          </a:p>
          <a:p>
            <a:pPr eaLnBrk="1" hangingPunct="1"/>
            <a:r>
              <a:rPr lang="en-US" sz="1200" b="1" dirty="0">
                <a:latin typeface="Arial"/>
                <a:cs typeface="Arial"/>
              </a:rPr>
              <a:t>15,000 x $4.50 = $67,500</a:t>
            </a:r>
            <a:endParaRPr lang="en-US" sz="1200" dirty="0">
              <a:latin typeface="Arial"/>
              <a:cs typeface="Aria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75816" y="2057400"/>
            <a:ext cx="5867984" cy="1828800"/>
          </a:xfrm>
        </p:spPr>
        <p:txBody>
          <a:bodyPr anchor="t">
            <a:noAutofit/>
          </a:bodyPr>
          <a:lstStyle/>
          <a:p>
            <a:pPr marL="0" marR="0" algn="ctr">
              <a:lnSpc>
                <a:spcPct val="107000"/>
              </a:lnSpc>
              <a:spcBef>
                <a:spcPts val="0"/>
              </a:spcBef>
              <a:spcAft>
                <a:spcPts val="800"/>
              </a:spcAft>
            </a:pPr>
            <a:r>
              <a:rPr lang="en-US" sz="2800" cap="none" dirty="0" smtClean="0">
                <a:ea typeface="Calibri" panose="020F0502020204030204" pitchFamily="34" charset="0"/>
              </a:rPr>
              <a:t>How </a:t>
            </a:r>
            <a:r>
              <a:rPr lang="en-US" sz="2800" cap="none" dirty="0">
                <a:ea typeface="Calibri" panose="020F0502020204030204" pitchFamily="34" charset="0"/>
              </a:rPr>
              <a:t>does replacing employees with ordering kiosks at Panera change its break even </a:t>
            </a:r>
            <a:r>
              <a:rPr lang="en-US" sz="2800" cap="none" dirty="0" smtClean="0">
                <a:ea typeface="Calibri" panose="020F0502020204030204" pitchFamily="34" charset="0"/>
              </a:rPr>
              <a:t>point?</a:t>
            </a:r>
            <a:endParaRPr lang="en-US" sz="2800" cap="none" dirty="0">
              <a:ea typeface="Calibri" panose="020F0502020204030204" pitchFamily="34" charset="0"/>
            </a:endParaRPr>
          </a:p>
        </p:txBody>
      </p:sp>
      <p:sp>
        <p:nvSpPr>
          <p:cNvPr id="6"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2800" b="0" cap="none" dirty="0">
                <a:latin typeface="Arial"/>
                <a:cs typeface="Arial"/>
              </a:rPr>
              <a:t>Accounting in the Headlines</a:t>
            </a:r>
          </a:p>
        </p:txBody>
      </p:sp>
      <p:sp>
        <p:nvSpPr>
          <p:cNvPr id="7" name="Text Placeholder 4"/>
          <p:cNvSpPr txBox="1">
            <a:spLocks/>
          </p:cNvSpPr>
          <p:nvPr/>
        </p:nvSpPr>
        <p:spPr bwMode="auto">
          <a:xfrm>
            <a:off x="3200400" y="3733800"/>
            <a:ext cx="4696556" cy="70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normAutofit/>
          </a:bodyPr>
          <a:lstStyle>
            <a:lvl1pPr marL="0" indent="0" algn="l" defTabSz="914400" rtl="0" eaLnBrk="1" latinLnBrk="0" hangingPunct="1">
              <a:spcBef>
                <a:spcPct val="20000"/>
              </a:spcBef>
              <a:buFont typeface="Arial"/>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600" dirty="0">
                <a:solidFill>
                  <a:schemeClr val="tx1">
                    <a:lumMod val="50000"/>
                    <a:lumOff val="50000"/>
                  </a:schemeClr>
                </a:solidFill>
                <a:latin typeface="Arial"/>
                <a:cs typeface="Arial"/>
                <a:hlinkClick r:id="rId3"/>
              </a:rPr>
              <a:t>Original blog posting (May 3, 2016)</a:t>
            </a:r>
            <a:endParaRPr lang="en-US" sz="1600" dirty="0">
              <a:solidFill>
                <a:schemeClr val="tx1">
                  <a:lumMod val="50000"/>
                  <a:lumOff val="50000"/>
                </a:schemeClr>
              </a:solidFill>
              <a:latin typeface="Arial"/>
              <a:cs typeface="Arial"/>
            </a:endParaRPr>
          </a:p>
        </p:txBody>
      </p:sp>
      <p:pic>
        <p:nvPicPr>
          <p:cNvPr id="8" name="Picture 7" descr="computer-link.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4600" y="4114800"/>
            <a:ext cx="488736" cy="439153"/>
          </a:xfrm>
          <a:prstGeom prst="rect">
            <a:avLst/>
          </a:prstGeom>
        </p:spPr>
      </p:pic>
    </p:spTree>
    <p:extLst>
      <p:ext uri="{BB962C8B-B14F-4D97-AF65-F5344CB8AC3E}">
        <p14:creationId xmlns:p14="http://schemas.microsoft.com/office/powerpoint/2010/main" val="18362594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36192"/>
            <a:ext cx="2819400" cy="5157216"/>
          </a:xfrm>
        </p:spPr>
        <p:txBody>
          <a:bodyPr>
            <a:noAutofit/>
          </a:bodyPr>
          <a:lstStyle/>
          <a:p>
            <a:pPr marL="0" indent="0">
              <a:spcBef>
                <a:spcPts val="0"/>
              </a:spcBef>
              <a:spcAft>
                <a:spcPts val="600"/>
              </a:spcAft>
              <a:buNone/>
            </a:pPr>
            <a:r>
              <a:rPr lang="en-US" dirty="0" smtClean="0">
                <a:latin typeface="Arial"/>
                <a:cs typeface="Arial"/>
              </a:rPr>
              <a:t>During 2016, Panera is building kiosk ordering centers in its cafes</a:t>
            </a:r>
            <a:br>
              <a:rPr lang="en-US" dirty="0" smtClean="0">
                <a:latin typeface="Arial"/>
                <a:cs typeface="Arial"/>
              </a:rPr>
            </a:br>
            <a:endParaRPr lang="en-US" dirty="0" smtClean="0">
              <a:latin typeface="Arial"/>
              <a:cs typeface="Arial"/>
            </a:endParaRPr>
          </a:p>
          <a:p>
            <a:pPr marL="0" indent="0">
              <a:spcBef>
                <a:spcPts val="0"/>
              </a:spcBef>
              <a:spcAft>
                <a:spcPts val="600"/>
              </a:spcAft>
              <a:buNone/>
            </a:pPr>
            <a:r>
              <a:rPr lang="en-US" dirty="0" smtClean="0">
                <a:latin typeface="Arial"/>
                <a:cs typeface="Arial"/>
              </a:rPr>
              <a:t>Allows customers to browse nutritional info and personalize orders</a:t>
            </a:r>
          </a:p>
          <a:p>
            <a:pPr marL="0" indent="0">
              <a:spcBef>
                <a:spcPts val="0"/>
              </a:spcBef>
              <a:spcAft>
                <a:spcPts val="600"/>
              </a:spcAft>
              <a:buNone/>
            </a:pPr>
            <a:r>
              <a:rPr lang="en-US" dirty="0" smtClean="0">
                <a:latin typeface="Arial"/>
                <a:cs typeface="Arial"/>
              </a:rPr>
              <a:t/>
            </a:r>
            <a:br>
              <a:rPr lang="en-US" dirty="0" smtClean="0">
                <a:latin typeface="Arial"/>
                <a:cs typeface="Arial"/>
              </a:rPr>
            </a:br>
            <a:r>
              <a:rPr lang="en-US" dirty="0" smtClean="0">
                <a:latin typeface="Arial"/>
                <a:cs typeface="Arial"/>
              </a:rPr>
              <a:t>Panera hopes the kiosks will shorten wait times and improve order accuracy</a:t>
            </a:r>
          </a:p>
          <a:p>
            <a:pPr marL="0" indent="0">
              <a:spcBef>
                <a:spcPts val="0"/>
              </a:spcBef>
              <a:spcAft>
                <a:spcPts val="600"/>
              </a:spcAft>
              <a:buNone/>
            </a:pPr>
            <a:r>
              <a:rPr lang="en-US" dirty="0" smtClean="0">
                <a:latin typeface="Arial"/>
                <a:cs typeface="Arial"/>
              </a:rPr>
              <a:t/>
            </a:r>
            <a:br>
              <a:rPr lang="en-US" dirty="0" smtClean="0">
                <a:latin typeface="Arial"/>
                <a:cs typeface="Arial"/>
              </a:rPr>
            </a:br>
            <a:r>
              <a:rPr lang="en-US" dirty="0" smtClean="0">
                <a:latin typeface="Arial"/>
                <a:cs typeface="Arial"/>
              </a:rPr>
              <a:t>Also expects to save on labor expenses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1600200"/>
            <a:ext cx="3997869" cy="2505331"/>
          </a:xfrm>
          <a:prstGeom prst="rect">
            <a:avLst/>
          </a:prstGeom>
        </p:spPr>
      </p:pic>
      <p:sp>
        <p:nvSpPr>
          <p:cNvPr id="5" name="TextBox 4"/>
          <p:cNvSpPr txBox="1"/>
          <p:nvPr/>
        </p:nvSpPr>
        <p:spPr>
          <a:xfrm>
            <a:off x="4038600" y="4251835"/>
            <a:ext cx="4041476" cy="215444"/>
          </a:xfrm>
          <a:prstGeom prst="rect">
            <a:avLst/>
          </a:prstGeom>
          <a:noFill/>
        </p:spPr>
        <p:txBody>
          <a:bodyPr wrap="square" rtlCol="0">
            <a:spAutoFit/>
          </a:bodyPr>
          <a:lstStyle/>
          <a:p>
            <a:r>
              <a:rPr lang="en-US" sz="800" dirty="0">
                <a:solidFill>
                  <a:prstClr val="black"/>
                </a:solidFill>
                <a:latin typeface="Arial"/>
                <a:cs typeface="Arial"/>
              </a:rPr>
              <a:t>Copyright: </a:t>
            </a:r>
            <a:r>
              <a:rPr lang="en-US" sz="800" dirty="0" smtClean="0">
                <a:solidFill>
                  <a:prstClr val="black"/>
                </a:solidFill>
                <a:latin typeface="Arial"/>
                <a:cs typeface="Arial"/>
              </a:rPr>
              <a:t>123RF </a:t>
            </a:r>
            <a:r>
              <a:rPr lang="en-US" sz="800" dirty="0">
                <a:solidFill>
                  <a:prstClr val="black"/>
                </a:solidFill>
                <a:latin typeface="Arial"/>
                <a:cs typeface="Arial"/>
              </a:rPr>
              <a:t>Stock </a:t>
            </a:r>
            <a:r>
              <a:rPr lang="en-US" sz="800" dirty="0" smtClean="0">
                <a:solidFill>
                  <a:prstClr val="black"/>
                </a:solidFill>
                <a:latin typeface="Arial"/>
                <a:cs typeface="Arial"/>
              </a:rPr>
              <a:t>Photo</a:t>
            </a:r>
            <a:endParaRPr lang="en-US" sz="800" dirty="0">
              <a:solidFill>
                <a:prstClr val="black"/>
              </a:solidFill>
              <a:latin typeface="Arial"/>
              <a:cs typeface="Arial"/>
            </a:endParaRPr>
          </a:p>
        </p:txBody>
      </p:sp>
      <p:sp>
        <p:nvSpPr>
          <p:cNvPr id="6" name="Title 5"/>
          <p:cNvSpPr>
            <a:spLocks noGrp="1"/>
          </p:cNvSpPr>
          <p:nvPr>
            <p:ph type="title"/>
          </p:nvPr>
        </p:nvSpPr>
        <p:spPr/>
        <p:txBody>
          <a:bodyPr/>
          <a:lstStyle/>
          <a:p>
            <a:r>
              <a:rPr lang="en-US" dirty="0"/>
              <a:t>Panera Bread Company</a:t>
            </a:r>
          </a:p>
        </p:txBody>
      </p:sp>
    </p:spTree>
    <p:extLst>
      <p:ext uri="{BB962C8B-B14F-4D97-AF65-F5344CB8AC3E}">
        <p14:creationId xmlns:p14="http://schemas.microsoft.com/office/powerpoint/2010/main" val="26803096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1</a:t>
            </a:r>
          </a:p>
        </p:txBody>
      </p:sp>
      <p:sp>
        <p:nvSpPr>
          <p:cNvPr id="3" name="Content Placeholder 2"/>
          <p:cNvSpPr>
            <a:spLocks noGrp="1"/>
          </p:cNvSpPr>
          <p:nvPr>
            <p:ph idx="1"/>
          </p:nvPr>
        </p:nvSpPr>
        <p:spPr>
          <a:xfrm>
            <a:off x="1466849" y="533401"/>
            <a:ext cx="6229352" cy="5715000"/>
          </a:xfrm>
        </p:spPr>
        <p:txBody>
          <a:bodyPr anchor="ctr">
            <a:normAutofit/>
          </a:bodyPr>
          <a:lstStyle/>
          <a:p>
            <a:pPr marL="0" lvl="0" indent="0" algn="ctr">
              <a:buNone/>
            </a:pPr>
            <a:r>
              <a:rPr lang="en-US" sz="2800" b="1" dirty="0">
                <a:latin typeface="Arial"/>
                <a:cs typeface="Arial"/>
              </a:rPr>
              <a:t>Are the kiosks mostly a fixed cost or a variable cost? Explain.</a:t>
            </a:r>
          </a:p>
          <a:p>
            <a:pPr marL="0" indent="0" algn="ctr">
              <a:buNone/>
            </a:pPr>
            <a:endParaRPr lang="en-US" sz="2800" b="1" dirty="0">
              <a:latin typeface="Arial"/>
              <a:cs typeface="Arial"/>
            </a:endParaRPr>
          </a:p>
        </p:txBody>
      </p:sp>
    </p:spTree>
    <p:extLst>
      <p:ext uri="{BB962C8B-B14F-4D97-AF65-F5344CB8AC3E}">
        <p14:creationId xmlns:p14="http://schemas.microsoft.com/office/powerpoint/2010/main" val="358040311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2</a:t>
            </a:r>
          </a:p>
        </p:txBody>
      </p:sp>
      <p:sp>
        <p:nvSpPr>
          <p:cNvPr id="3" name="Content Placeholder 2"/>
          <p:cNvSpPr>
            <a:spLocks noGrp="1"/>
          </p:cNvSpPr>
          <p:nvPr>
            <p:ph idx="1"/>
          </p:nvPr>
        </p:nvSpPr>
        <p:spPr>
          <a:xfrm>
            <a:off x="1676400" y="609601"/>
            <a:ext cx="5791200" cy="5562600"/>
          </a:xfrm>
        </p:spPr>
        <p:txBody>
          <a:bodyPr anchor="ctr">
            <a:noAutofit/>
          </a:bodyPr>
          <a:lstStyle/>
          <a:p>
            <a:pPr marL="0" lvl="0" indent="0" algn="ctr">
              <a:buNone/>
            </a:pPr>
            <a:r>
              <a:rPr lang="en-US" sz="2800" b="1" dirty="0">
                <a:latin typeface="Arial"/>
                <a:cs typeface="Arial"/>
              </a:rPr>
              <a:t>Would a Panera’s employee taking orders at the counter be considered to be a fixed cost or a variable cost? Explain.</a:t>
            </a:r>
          </a:p>
          <a:p>
            <a:pPr marL="0" lvl="0" indent="0" algn="ctr">
              <a:buNone/>
            </a:pPr>
            <a:endParaRPr lang="en-US" sz="2800" b="1" dirty="0">
              <a:latin typeface="Arial"/>
              <a:cs typeface="Arial"/>
            </a:endParaRPr>
          </a:p>
        </p:txBody>
      </p:sp>
    </p:spTree>
    <p:extLst>
      <p:ext uri="{BB962C8B-B14F-4D97-AF65-F5344CB8AC3E}">
        <p14:creationId xmlns:p14="http://schemas.microsoft.com/office/powerpoint/2010/main" val="308968463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Cost-Volume-Profit Analysis</a:t>
            </a:r>
            <a:endParaRPr lang="en-US" dirty="0">
              <a:latin typeface="Arial" charset="0"/>
            </a:endParaRPr>
          </a:p>
        </p:txBody>
      </p:sp>
      <p:sp>
        <p:nvSpPr>
          <p:cNvPr id="6" name="Content Placeholder 5"/>
          <p:cNvSpPr>
            <a:spLocks noGrp="1"/>
          </p:cNvSpPr>
          <p:nvPr>
            <p:ph idx="1"/>
          </p:nvPr>
        </p:nvSpPr>
        <p:spPr>
          <a:xfrm>
            <a:off x="1143000" y="2514600"/>
            <a:ext cx="3581400" cy="3886200"/>
          </a:xfrm>
          <a:ln>
            <a:noFill/>
          </a:ln>
        </p:spPr>
        <p:txBody>
          <a:bodyPr>
            <a:noAutofit/>
          </a:bodyPr>
          <a:lstStyle/>
          <a:p>
            <a:pPr marL="0">
              <a:buNone/>
            </a:pPr>
            <a:r>
              <a:rPr lang="en-US" b="1" dirty="0" smtClean="0">
                <a:latin typeface="Arial"/>
                <a:cs typeface="Arial"/>
              </a:rPr>
              <a:t>total </a:t>
            </a:r>
            <a:r>
              <a:rPr lang="en-US" b="1" dirty="0">
                <a:latin typeface="Arial"/>
                <a:cs typeface="Arial"/>
              </a:rPr>
              <a:t>revenue – total cost = profit</a:t>
            </a:r>
            <a:endParaRPr lang="en-US" dirty="0">
              <a:latin typeface="Arial"/>
              <a:cs typeface="Arial"/>
            </a:endParaRPr>
          </a:p>
          <a:p>
            <a:pPr marL="0">
              <a:buNone/>
            </a:pPr>
            <a:r>
              <a:rPr lang="en-US" sz="1200" b="1" dirty="0">
                <a:latin typeface="Arial"/>
                <a:cs typeface="Arial"/>
              </a:rPr>
              <a:t>total </a:t>
            </a:r>
            <a:r>
              <a:rPr lang="en-US" sz="1200" b="1" dirty="0" smtClean="0">
                <a:latin typeface="Arial"/>
                <a:cs typeface="Arial"/>
              </a:rPr>
              <a:t>revenue:</a:t>
            </a:r>
            <a:br>
              <a:rPr lang="en-US" sz="1200" b="1" dirty="0" smtClean="0">
                <a:latin typeface="Arial"/>
                <a:cs typeface="Arial"/>
              </a:rPr>
            </a:br>
            <a:r>
              <a:rPr lang="en-US" sz="1200" dirty="0" smtClean="0">
                <a:latin typeface="Arial"/>
                <a:cs typeface="Arial"/>
              </a:rPr>
              <a:t>selling </a:t>
            </a:r>
            <a:r>
              <a:rPr lang="en-US" sz="1200" dirty="0">
                <a:latin typeface="Arial"/>
                <a:cs typeface="Arial"/>
              </a:rPr>
              <a:t>price per unit x number of units </a:t>
            </a:r>
            <a:r>
              <a:rPr lang="en-US" sz="1200" dirty="0" smtClean="0">
                <a:latin typeface="Arial"/>
                <a:cs typeface="Arial"/>
              </a:rPr>
              <a:t>sold</a:t>
            </a:r>
            <a:endParaRPr lang="en-US" sz="1200" dirty="0">
              <a:latin typeface="Arial"/>
              <a:cs typeface="Arial"/>
            </a:endParaRPr>
          </a:p>
          <a:p>
            <a:pPr marL="0">
              <a:buNone/>
            </a:pPr>
            <a:r>
              <a:rPr lang="en-US" sz="1200" b="1" dirty="0" smtClean="0">
                <a:latin typeface="Arial"/>
                <a:cs typeface="Arial"/>
              </a:rPr>
              <a:t/>
            </a:r>
            <a:br>
              <a:rPr lang="en-US" sz="1200" b="1" dirty="0" smtClean="0">
                <a:latin typeface="Arial"/>
                <a:cs typeface="Arial"/>
              </a:rPr>
            </a:br>
            <a:r>
              <a:rPr lang="en-US" sz="1200" b="1" dirty="0" smtClean="0">
                <a:latin typeface="Arial"/>
                <a:cs typeface="Arial"/>
              </a:rPr>
              <a:t>total cost:</a:t>
            </a:r>
            <a:br>
              <a:rPr lang="en-US" sz="1200" b="1" dirty="0" smtClean="0">
                <a:latin typeface="Arial"/>
                <a:cs typeface="Arial"/>
              </a:rPr>
            </a:br>
            <a:r>
              <a:rPr lang="en-US" sz="1200" dirty="0" smtClean="0">
                <a:latin typeface="Arial"/>
                <a:cs typeface="Arial"/>
              </a:rPr>
              <a:t>(</a:t>
            </a:r>
            <a:r>
              <a:rPr lang="en-US" sz="1200" dirty="0">
                <a:latin typeface="Arial"/>
                <a:cs typeface="Arial"/>
              </a:rPr>
              <a:t>variable cost per unit  x  number of units produced) + fixed cost</a:t>
            </a:r>
          </a:p>
          <a:p>
            <a:pPr marL="0">
              <a:buNone/>
            </a:pPr>
            <a:r>
              <a:rPr lang="en-US" sz="1200" dirty="0">
                <a:latin typeface="Arial"/>
                <a:cs typeface="Arial"/>
              </a:rPr>
              <a:t>  </a:t>
            </a:r>
          </a:p>
          <a:p>
            <a:pPr marL="0">
              <a:buNone/>
            </a:pPr>
            <a:r>
              <a:rPr lang="en-US" sz="1200" b="1" dirty="0">
                <a:latin typeface="Arial"/>
                <a:cs typeface="Arial"/>
              </a:rPr>
              <a:t>(SP x Q*) – (VC x Q) – FC  = </a:t>
            </a:r>
            <a:r>
              <a:rPr lang="en-US" sz="1200" b="1" dirty="0" smtClean="0">
                <a:latin typeface="Arial"/>
                <a:cs typeface="Arial"/>
              </a:rPr>
              <a:t>P</a:t>
            </a:r>
            <a:br>
              <a:rPr lang="en-US" sz="1200" b="1" dirty="0" smtClean="0">
                <a:latin typeface="Arial"/>
                <a:cs typeface="Arial"/>
              </a:rPr>
            </a:br>
            <a:r>
              <a:rPr lang="en-US" sz="1200" dirty="0" smtClean="0">
                <a:latin typeface="Arial"/>
                <a:cs typeface="Arial"/>
              </a:rPr>
              <a:t>*</a:t>
            </a:r>
            <a:r>
              <a:rPr lang="en-US" sz="1200" dirty="0">
                <a:latin typeface="Arial"/>
                <a:cs typeface="Arial"/>
              </a:rPr>
              <a:t>Q</a:t>
            </a:r>
            <a:r>
              <a:rPr lang="en-US" sz="1200" i="1" dirty="0">
                <a:latin typeface="Arial"/>
                <a:cs typeface="Arial"/>
              </a:rPr>
              <a:t> = defines unit quantity</a:t>
            </a:r>
            <a:endParaRPr lang="en-US" sz="1200" dirty="0">
              <a:latin typeface="Arial"/>
              <a:cs typeface="Arial"/>
            </a:endParaRPr>
          </a:p>
          <a:p>
            <a:pPr marL="0">
              <a:buNone/>
            </a:pPr>
            <a:r>
              <a:rPr lang="en-US" sz="1200" b="1" dirty="0" smtClean="0">
                <a:latin typeface="Arial"/>
                <a:cs typeface="Arial"/>
              </a:rPr>
              <a:t/>
            </a:r>
            <a:br>
              <a:rPr lang="en-US" sz="1200" b="1" dirty="0" smtClean="0">
                <a:latin typeface="Arial"/>
                <a:cs typeface="Arial"/>
              </a:rPr>
            </a:br>
            <a:r>
              <a:rPr lang="en-US" sz="1200" b="1" dirty="0" smtClean="0">
                <a:latin typeface="Arial"/>
                <a:cs typeface="Arial"/>
              </a:rPr>
              <a:t>(</a:t>
            </a:r>
            <a:r>
              <a:rPr lang="en-US" sz="1200" b="1" dirty="0">
                <a:latin typeface="Arial"/>
                <a:cs typeface="Arial"/>
              </a:rPr>
              <a:t>SP – VC) x Q – FC = P</a:t>
            </a:r>
          </a:p>
          <a:p>
            <a:pPr marL="0">
              <a:buNone/>
            </a:pPr>
            <a:r>
              <a:rPr lang="en-US" sz="1200" b="1" dirty="0" smtClean="0">
                <a:latin typeface="Arial"/>
                <a:cs typeface="Arial"/>
              </a:rPr>
              <a:t/>
            </a:r>
            <a:br>
              <a:rPr lang="en-US" sz="1200" b="1" dirty="0" smtClean="0">
                <a:latin typeface="Arial"/>
                <a:cs typeface="Arial"/>
              </a:rPr>
            </a:br>
            <a:r>
              <a:rPr lang="en-US" sz="1200" b="1" dirty="0" smtClean="0">
                <a:latin typeface="Arial"/>
                <a:cs typeface="Arial"/>
              </a:rPr>
              <a:t>CM</a:t>
            </a:r>
            <a:r>
              <a:rPr lang="en-US" sz="1200" b="1" dirty="0">
                <a:latin typeface="Arial"/>
                <a:cs typeface="Arial"/>
              </a:rPr>
              <a:t>* x Q – FC = </a:t>
            </a:r>
            <a:r>
              <a:rPr lang="en-US" sz="1200" b="1" dirty="0" smtClean="0">
                <a:latin typeface="Arial"/>
                <a:cs typeface="Arial"/>
              </a:rPr>
              <a:t>P</a:t>
            </a:r>
            <a:br>
              <a:rPr lang="en-US" sz="1200" b="1" dirty="0" smtClean="0">
                <a:latin typeface="Arial"/>
                <a:cs typeface="Arial"/>
              </a:rPr>
            </a:br>
            <a:r>
              <a:rPr lang="en-US" sz="1200" dirty="0" smtClean="0">
                <a:latin typeface="Arial"/>
                <a:cs typeface="Arial"/>
              </a:rPr>
              <a:t>*</a:t>
            </a:r>
            <a:r>
              <a:rPr lang="en-US" sz="1200" i="1" dirty="0">
                <a:latin typeface="Arial"/>
                <a:cs typeface="Arial"/>
              </a:rPr>
              <a:t>SP - VC = contribution margin (CM)</a:t>
            </a:r>
            <a:endParaRPr lang="en-US" sz="1200" dirty="0">
              <a:latin typeface="Arial"/>
              <a:cs typeface="Arial"/>
            </a:endParaRPr>
          </a:p>
          <a:p>
            <a:pPr marL="0">
              <a:buNone/>
            </a:pPr>
            <a:r>
              <a:rPr lang="en-US" sz="1200" b="1" dirty="0" smtClean="0">
                <a:latin typeface="Arial"/>
                <a:cs typeface="Arial"/>
              </a:rPr>
              <a:t/>
            </a:r>
            <a:br>
              <a:rPr lang="en-US" sz="1200" b="1" dirty="0" smtClean="0">
                <a:latin typeface="Arial"/>
                <a:cs typeface="Arial"/>
              </a:rPr>
            </a:br>
            <a:r>
              <a:rPr lang="en-US" sz="1200" b="1" dirty="0" smtClean="0">
                <a:latin typeface="Arial"/>
                <a:cs typeface="Arial"/>
              </a:rPr>
              <a:t>CM </a:t>
            </a:r>
            <a:r>
              <a:rPr lang="en-US" sz="1200" b="1" dirty="0">
                <a:latin typeface="Arial"/>
                <a:cs typeface="Arial"/>
              </a:rPr>
              <a:t>x Q = FC + P</a:t>
            </a:r>
          </a:p>
          <a:p>
            <a:pPr marL="0">
              <a:buNone/>
            </a:pPr>
            <a:r>
              <a:rPr lang="en-US" sz="1200" b="1" dirty="0" smtClean="0">
                <a:latin typeface="Arial"/>
                <a:cs typeface="Arial"/>
              </a:rPr>
              <a:t/>
            </a:r>
            <a:br>
              <a:rPr lang="en-US" sz="1200" b="1" dirty="0" smtClean="0">
                <a:latin typeface="Arial"/>
                <a:cs typeface="Arial"/>
              </a:rPr>
            </a:br>
            <a:r>
              <a:rPr lang="en-US" sz="1200" b="1" dirty="0" smtClean="0">
                <a:latin typeface="Arial"/>
                <a:cs typeface="Arial"/>
              </a:rPr>
              <a:t>(</a:t>
            </a:r>
            <a:r>
              <a:rPr lang="en-US" sz="1200" b="1" dirty="0">
                <a:latin typeface="Arial"/>
                <a:cs typeface="Arial"/>
              </a:rPr>
              <a:t>FC + P)/CM = Q</a:t>
            </a:r>
          </a:p>
        </p:txBody>
      </p:sp>
      <p:sp>
        <p:nvSpPr>
          <p:cNvPr id="8" name="Content Placeholder 5"/>
          <p:cNvSpPr txBox="1">
            <a:spLocks/>
          </p:cNvSpPr>
          <p:nvPr/>
        </p:nvSpPr>
        <p:spPr bwMode="auto">
          <a:xfrm>
            <a:off x="4876800" y="2514600"/>
            <a:ext cx="3505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marL="342900" indent="-342900" algn="l" defTabSz="9144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buFont typeface="Arial"/>
              <a:buNone/>
            </a:pPr>
            <a:r>
              <a:rPr lang="en-US" sz="1200" dirty="0" smtClean="0">
                <a:latin typeface="Arial"/>
                <a:cs typeface="Arial"/>
              </a:rPr>
              <a:t>Therefore, a quicker way is to calculate using the contribution margin approach: </a:t>
            </a:r>
            <a:r>
              <a:rPr lang="en-US" sz="1200" b="1" dirty="0" smtClean="0">
                <a:solidFill>
                  <a:srgbClr val="00B050"/>
                </a:solidFill>
                <a:latin typeface="Arial"/>
                <a:cs typeface="Arial"/>
              </a:rPr>
              <a:t>(FC + P)/CM = Q</a:t>
            </a:r>
            <a:endParaRPr lang="en-US" sz="1200" dirty="0" smtClean="0">
              <a:latin typeface="Arial"/>
              <a:cs typeface="Arial"/>
            </a:endParaRPr>
          </a:p>
          <a:p>
            <a:pPr marL="0">
              <a:buFont typeface="Arial"/>
              <a:buNone/>
            </a:pPr>
            <a:endParaRPr lang="en-US" sz="1200" dirty="0" smtClean="0">
              <a:latin typeface="Arial"/>
              <a:cs typeface="Arial"/>
            </a:endParaRPr>
          </a:p>
          <a:p>
            <a:pPr marL="0">
              <a:buFont typeface="Arial"/>
              <a:buNone/>
            </a:pPr>
            <a:r>
              <a:rPr lang="en-US" sz="1200" dirty="0" smtClean="0">
                <a:latin typeface="Arial"/>
                <a:cs typeface="Arial"/>
              </a:rPr>
              <a:t>Use of the contribution margin income statement makes prediction much easier: </a:t>
            </a:r>
          </a:p>
          <a:p>
            <a:pPr marL="0">
              <a:buFont typeface="Arial"/>
              <a:buNone/>
            </a:pPr>
            <a:r>
              <a:rPr lang="en-US" sz="1200" b="1" dirty="0" smtClean="0">
                <a:latin typeface="Arial"/>
                <a:cs typeface="Arial"/>
              </a:rPr>
              <a:t>Revenue		SP * Q	   TR</a:t>
            </a:r>
          </a:p>
          <a:p>
            <a:pPr marL="0">
              <a:buFont typeface="Arial"/>
              <a:buNone/>
            </a:pPr>
            <a:r>
              <a:rPr lang="en-US" sz="1200" b="1" dirty="0" smtClean="0">
                <a:latin typeface="Arial"/>
                <a:cs typeface="Arial"/>
              </a:rPr>
              <a:t>Less Variable Costs	VC * Q	</a:t>
            </a:r>
            <a:r>
              <a:rPr lang="en-US" sz="1200" b="1" u="sng" dirty="0" smtClean="0">
                <a:latin typeface="Arial"/>
                <a:cs typeface="Arial"/>
              </a:rPr>
              <a:t>TVC</a:t>
            </a:r>
            <a:endParaRPr lang="en-US" sz="1200" b="1" dirty="0" smtClean="0">
              <a:latin typeface="Arial"/>
              <a:cs typeface="Arial"/>
            </a:endParaRPr>
          </a:p>
          <a:p>
            <a:pPr marL="0">
              <a:buFont typeface="Arial"/>
              <a:buNone/>
            </a:pPr>
            <a:r>
              <a:rPr lang="en-US" sz="1200" b="1" dirty="0" smtClean="0">
                <a:latin typeface="Arial"/>
                <a:cs typeface="Arial"/>
              </a:rPr>
              <a:t>Contribution Margin	CM * Q	TCM</a:t>
            </a:r>
          </a:p>
          <a:p>
            <a:pPr marL="0">
              <a:buFont typeface="Arial"/>
              <a:buNone/>
            </a:pPr>
            <a:r>
              <a:rPr lang="en-US" sz="1200" b="1" dirty="0" smtClean="0">
                <a:latin typeface="Arial"/>
                <a:cs typeface="Arial"/>
              </a:rPr>
              <a:t>Less Fixed Costs		</a:t>
            </a:r>
            <a:r>
              <a:rPr lang="en-US" sz="1200" b="1" u="sng" dirty="0" smtClean="0">
                <a:latin typeface="Arial"/>
                <a:cs typeface="Arial"/>
              </a:rPr>
              <a:t>   FC</a:t>
            </a:r>
            <a:endParaRPr lang="en-US" sz="1200" b="1" dirty="0" smtClean="0">
              <a:latin typeface="Arial"/>
              <a:cs typeface="Arial"/>
            </a:endParaRPr>
          </a:p>
          <a:p>
            <a:pPr marL="0">
              <a:buFont typeface="Arial"/>
              <a:buNone/>
            </a:pPr>
            <a:r>
              <a:rPr lang="en-US" sz="1200" b="1" dirty="0" smtClean="0">
                <a:latin typeface="Arial"/>
                <a:cs typeface="Arial"/>
              </a:rPr>
              <a:t>Net Income (before taxes)	Profit</a:t>
            </a:r>
          </a:p>
          <a:p>
            <a:pPr marL="0">
              <a:buFont typeface="Arial"/>
              <a:buNone/>
            </a:pPr>
            <a:endParaRPr lang="en-US" sz="1200" b="1" dirty="0" smtClean="0">
              <a:latin typeface="Arial"/>
              <a:cs typeface="Arial"/>
            </a:endParaRPr>
          </a:p>
          <a:p>
            <a:pPr marL="0">
              <a:buFont typeface="Arial"/>
              <a:buNone/>
            </a:pPr>
            <a:r>
              <a:rPr lang="en-US" sz="1200" b="1" i="1" dirty="0" smtClean="0">
                <a:solidFill>
                  <a:srgbClr val="FF0000"/>
                </a:solidFill>
                <a:latin typeface="Arial"/>
                <a:cs typeface="Arial"/>
              </a:rPr>
              <a:t>See kiosk example in text, page 106</a:t>
            </a:r>
            <a:endParaRPr lang="en-US" sz="1200" b="1" dirty="0">
              <a:solidFill>
                <a:srgbClr val="FF0000"/>
              </a:solidFill>
              <a:latin typeface="Arial"/>
              <a:cs typeface="Arial"/>
            </a:endParaRPr>
          </a:p>
        </p:txBody>
      </p:sp>
      <p:sp>
        <p:nvSpPr>
          <p:cNvPr id="3" name="Rectangle 2"/>
          <p:cNvSpPr/>
          <p:nvPr/>
        </p:nvSpPr>
        <p:spPr>
          <a:xfrm>
            <a:off x="762000" y="1295400"/>
            <a:ext cx="7620000" cy="970522"/>
          </a:xfrm>
          <a:prstGeom prst="rect">
            <a:avLst/>
          </a:prstGeom>
        </p:spPr>
        <p:txBody>
          <a:bodyPr wrap="square">
            <a:spAutoFit/>
          </a:bodyPr>
          <a:lstStyle/>
          <a:p>
            <a:pPr algn="ctr">
              <a:lnSpc>
                <a:spcPct val="120000"/>
              </a:lnSpc>
            </a:pPr>
            <a:r>
              <a:rPr lang="en-US" sz="1600" dirty="0">
                <a:latin typeface="Arial"/>
                <a:cs typeface="Arial"/>
              </a:rPr>
              <a:t>CVP Analysis is how costs and profits respond to changes in volume of goods/services provided to customers. Is used as a planning tool for pricing and production decisions. There are some assumptions, see pg. 104.</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
                                            <p:txEl>
                                              <p:pRg st="3" end="3"/>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
                                            <p:txEl>
                                              <p:pRg st="5" end="5"/>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
                                            <p:txEl>
                                              <p:pRg st="6" end="6"/>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
                                            <p:txEl>
                                              <p:pRg st="7" end="7"/>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3</a:t>
            </a:r>
          </a:p>
        </p:txBody>
      </p:sp>
      <p:sp>
        <p:nvSpPr>
          <p:cNvPr id="3" name="Content Placeholder 2"/>
          <p:cNvSpPr>
            <a:spLocks noGrp="1"/>
          </p:cNvSpPr>
          <p:nvPr>
            <p:ph idx="1"/>
          </p:nvPr>
        </p:nvSpPr>
        <p:spPr>
          <a:xfrm>
            <a:off x="1143000" y="609600"/>
            <a:ext cx="6858000" cy="5562600"/>
          </a:xfrm>
        </p:spPr>
        <p:txBody>
          <a:bodyPr anchor="ctr">
            <a:noAutofit/>
          </a:bodyPr>
          <a:lstStyle/>
          <a:p>
            <a:pPr marL="0" lvl="0" indent="0" algn="ctr">
              <a:buNone/>
            </a:pPr>
            <a:r>
              <a:rPr lang="en-US" sz="2800" b="1" dirty="0">
                <a:latin typeface="Arial"/>
                <a:cs typeface="Arial"/>
              </a:rPr>
              <a:t>How does the change to using kiosks to take orders rather than using employees to take orders change Panera’s break even point? Why?</a:t>
            </a:r>
          </a:p>
          <a:p>
            <a:pPr marL="0" indent="0" algn="ctr">
              <a:buNone/>
            </a:pPr>
            <a:endParaRPr lang="en-US" sz="2800" b="1" dirty="0">
              <a:latin typeface="Arial"/>
              <a:cs typeface="Arial"/>
            </a:endParaRPr>
          </a:p>
        </p:txBody>
      </p:sp>
    </p:spTree>
    <p:extLst>
      <p:ext uri="{BB962C8B-B14F-4D97-AF65-F5344CB8AC3E}">
        <p14:creationId xmlns:p14="http://schemas.microsoft.com/office/powerpoint/2010/main" val="131283285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609600"/>
            <a:ext cx="4389120" cy="5644896"/>
          </a:xfrm>
        </p:spPr>
        <p:txBody>
          <a:bodyPr anchor="ctr">
            <a:noAutofit/>
          </a:bodyPr>
          <a:lstStyle/>
          <a:p>
            <a:pPr marL="457200" lvl="0" indent="-457200">
              <a:buFont typeface="+mj-lt"/>
              <a:buAutoNum type="arabicPeriod"/>
            </a:pPr>
            <a:r>
              <a:rPr lang="en-US" dirty="0">
                <a:latin typeface="Arial"/>
                <a:cs typeface="Arial"/>
              </a:rPr>
              <a:t>Are the kiosks mostly a fixed cost or a variable cost? Explain</a:t>
            </a:r>
            <a:r>
              <a:rPr lang="en-US" dirty="0" smtClean="0">
                <a:latin typeface="Arial"/>
                <a:cs typeface="Arial"/>
              </a:rPr>
              <a:t>.</a:t>
            </a:r>
            <a:br>
              <a:rPr lang="en-US" dirty="0" smtClean="0">
                <a:latin typeface="Arial"/>
                <a:cs typeface="Arial"/>
              </a:rPr>
            </a:br>
            <a:endParaRPr lang="en-US" dirty="0">
              <a:latin typeface="Arial"/>
              <a:cs typeface="Arial"/>
            </a:endParaRPr>
          </a:p>
          <a:p>
            <a:pPr marL="457200" lvl="0" indent="-457200">
              <a:buFont typeface="+mj-lt"/>
              <a:buAutoNum type="arabicPeriod"/>
            </a:pPr>
            <a:r>
              <a:rPr lang="en-US" dirty="0">
                <a:latin typeface="Arial"/>
                <a:cs typeface="Arial"/>
              </a:rPr>
              <a:t>Would a Panera’s employee taking orders at the counter be considered to be a fixed cost or a variable cost? Explain</a:t>
            </a:r>
            <a:r>
              <a:rPr lang="en-US" dirty="0" smtClean="0">
                <a:latin typeface="Arial"/>
                <a:cs typeface="Arial"/>
              </a:rPr>
              <a:t>.</a:t>
            </a:r>
            <a:br>
              <a:rPr lang="en-US" dirty="0" smtClean="0">
                <a:latin typeface="Arial"/>
                <a:cs typeface="Arial"/>
              </a:rPr>
            </a:br>
            <a:endParaRPr lang="en-US" dirty="0">
              <a:latin typeface="Arial"/>
              <a:cs typeface="Arial"/>
            </a:endParaRPr>
          </a:p>
          <a:p>
            <a:pPr marL="457200" lvl="0" indent="-457200">
              <a:buFont typeface="+mj-lt"/>
              <a:buAutoNum type="arabicPeriod"/>
            </a:pPr>
            <a:r>
              <a:rPr lang="en-US" dirty="0">
                <a:latin typeface="Arial"/>
                <a:cs typeface="Arial"/>
              </a:rPr>
              <a:t>How does the change to using kiosks to take orders rather than using employees to take orders change Panera’s break even point? Why</a:t>
            </a:r>
            <a:r>
              <a:rPr lang="en-US" dirty="0" smtClean="0">
                <a:latin typeface="Arial"/>
                <a:cs typeface="Arial"/>
              </a:rPr>
              <a:t>?</a:t>
            </a:r>
            <a:endParaRPr lang="en-US" dirty="0">
              <a:latin typeface="Arial"/>
              <a:cs typeface="Arial"/>
            </a:endParaRPr>
          </a:p>
        </p:txBody>
      </p:sp>
      <p:sp>
        <p:nvSpPr>
          <p:cNvPr id="4" name="TextBox 3"/>
          <p:cNvSpPr txBox="1"/>
          <p:nvPr/>
        </p:nvSpPr>
        <p:spPr>
          <a:xfrm>
            <a:off x="4168020" y="5551520"/>
            <a:ext cx="184666" cy="369332"/>
          </a:xfrm>
          <a:prstGeom prst="rect">
            <a:avLst/>
          </a:prstGeom>
          <a:noFill/>
        </p:spPr>
        <p:txBody>
          <a:bodyPr wrap="none" rtlCol="0">
            <a:spAutoFit/>
          </a:bodyPr>
          <a:lstStyle/>
          <a:p>
            <a:endParaRPr lang="en-US" dirty="0">
              <a:solidFill>
                <a:prstClr val="black"/>
              </a:solidFill>
            </a:endParaRPr>
          </a:p>
        </p:txBody>
      </p:sp>
      <p:sp>
        <p:nvSpPr>
          <p:cNvPr id="5" name="Title 4"/>
          <p:cNvSpPr>
            <a:spLocks noGrp="1"/>
          </p:cNvSpPr>
          <p:nvPr>
            <p:ph type="title"/>
          </p:nvPr>
        </p:nvSpPr>
        <p:spPr/>
        <p:txBody>
          <a:bodyPr/>
          <a:lstStyle/>
          <a:p>
            <a:r>
              <a:rPr lang="en-US" dirty="0"/>
              <a:t>Question Recap</a:t>
            </a:r>
          </a:p>
        </p:txBody>
      </p:sp>
    </p:spTree>
    <p:extLst>
      <p:ext uri="{BB962C8B-B14F-4D97-AF65-F5344CB8AC3E}">
        <p14:creationId xmlns:p14="http://schemas.microsoft.com/office/powerpoint/2010/main" val="380569052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txBox="1">
            <a:spLocks/>
          </p:cNvSpPr>
          <p:nvPr/>
        </p:nvSpPr>
        <p:spPr bwMode="auto">
          <a:xfrm>
            <a:off x="1828801" y="762000"/>
            <a:ext cx="5671858"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noAutofit/>
          </a:bodyPr>
          <a:lstStyle>
            <a:lvl1pPr algn="l" defTabSz="914400" rtl="0" eaLnBrk="1" latinLnBrk="0" hangingPunct="1">
              <a:spcBef>
                <a:spcPct val="0"/>
              </a:spcBef>
              <a:buNone/>
              <a:defRPr sz="4000" b="1" kern="1200" cap="all">
                <a:solidFill>
                  <a:schemeClr val="tx1"/>
                </a:solidFill>
                <a:latin typeface="Arial"/>
                <a:ea typeface="+mj-ea"/>
                <a:cs typeface="Arial"/>
              </a:defRPr>
            </a:lvl1pPr>
          </a:lstStyle>
          <a:p>
            <a:pPr algn="ctr"/>
            <a:r>
              <a:rPr lang="en-US" sz="1600" b="0" cap="none" smtClean="0">
                <a:latin typeface=""/>
                <a:cs typeface="Courier"/>
              </a:rPr>
              <a:t>For additional news stories to use in the accounting classroom, see the Accounting in the Headlines blog at </a:t>
            </a:r>
            <a:r>
              <a:rPr lang="en-US" sz="1600" b="0" cap="none" smtClean="0">
                <a:latin typeface=""/>
                <a:cs typeface="Courier"/>
                <a:hlinkClick r:id="rId2"/>
              </a:rPr>
              <a:t>http://accountingintheheadlines.com/</a:t>
            </a:r>
            <a:r>
              <a:rPr lang="en-US" sz="1600" b="0" cap="none" smtClean="0">
                <a:latin typeface=""/>
                <a:cs typeface="Courier"/>
              </a:rPr>
              <a:t> </a:t>
            </a:r>
            <a:br>
              <a:rPr lang="en-US" sz="1600" b="0" cap="none" smtClean="0">
                <a:latin typeface=""/>
                <a:cs typeface="Courier"/>
              </a:rPr>
            </a:br>
            <a:r>
              <a:rPr lang="en-US" sz="1600" b="0" cap="none" smtClean="0">
                <a:latin typeface=""/>
                <a:cs typeface="Courier"/>
              </a:rPr>
              <a:t/>
            </a:r>
            <a:br>
              <a:rPr lang="en-US" sz="1600" b="0" cap="none" smtClean="0">
                <a:latin typeface=""/>
                <a:cs typeface="Courier"/>
              </a:rPr>
            </a:br>
            <a:r>
              <a:rPr lang="en-US" sz="1600" b="0" cap="none" smtClean="0">
                <a:latin typeface=""/>
                <a:cs typeface="Courier"/>
              </a:rPr>
              <a:t/>
            </a:r>
            <a:br>
              <a:rPr lang="en-US" sz="1600" b="0" cap="none" smtClean="0">
                <a:latin typeface=""/>
                <a:cs typeface="Courier"/>
              </a:rPr>
            </a:br>
            <a:r>
              <a:rPr lang="en-US" sz="1600" cap="none" smtClean="0">
                <a:latin typeface=""/>
                <a:cs typeface="Courier"/>
              </a:rPr>
              <a:t>Questions or comments?</a:t>
            </a:r>
            <a:br>
              <a:rPr lang="en-US" sz="1600" cap="none" smtClean="0">
                <a:latin typeface=""/>
                <a:cs typeface="Courier"/>
              </a:rPr>
            </a:br>
            <a:r>
              <a:rPr lang="en-US" sz="1600" b="0" cap="none" smtClean="0">
                <a:latin typeface=""/>
                <a:cs typeface="Courier"/>
              </a:rPr>
              <a:t>Contact Dr. Wendy Tietz at </a:t>
            </a:r>
            <a:r>
              <a:rPr lang="en-US" sz="1600" b="0" cap="none" smtClean="0">
                <a:latin typeface=""/>
                <a:cs typeface="Courier"/>
                <a:hlinkClick r:id="rId3"/>
              </a:rPr>
              <a:t>wtietz@kent.edu</a:t>
            </a:r>
            <a:r>
              <a:rPr lang="en-US" sz="1600" b="0" cap="none" smtClean="0">
                <a:latin typeface=""/>
                <a:cs typeface="Courier"/>
              </a:rPr>
              <a:t>  </a:t>
            </a:r>
            <a:endParaRPr lang="en-US" sz="1600" b="0" cap="none" dirty="0">
              <a:latin typeface=""/>
              <a:cs typeface="Courier"/>
            </a:endParaRPr>
          </a:p>
        </p:txBody>
      </p:sp>
    </p:spTree>
    <p:extLst>
      <p:ext uri="{BB962C8B-B14F-4D97-AF65-F5344CB8AC3E}">
        <p14:creationId xmlns:p14="http://schemas.microsoft.com/office/powerpoint/2010/main" val="81101151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382000" cy="5715000"/>
          </a:xfrm>
          <a:prstGeom prst="rect">
            <a:avLst/>
          </a:prstGeom>
          <a:solidFill>
            <a:srgbClr val="4CC1B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3010" name="Title 1"/>
          <p:cNvSpPr txBox="1">
            <a:spLocks/>
          </p:cNvSpPr>
          <p:nvPr/>
        </p:nvSpPr>
        <p:spPr bwMode="auto">
          <a:xfrm>
            <a:off x="685800" y="381000"/>
            <a:ext cx="7772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600">
                <a:solidFill>
                  <a:srgbClr val="000000"/>
                </a:solidFill>
                <a:latin typeface="Bebas Neue Regular" charset="0"/>
                <a:cs typeface="Bebas Neue Regular" charset="0"/>
              </a:rPr>
              <a:t>Chapter 5</a:t>
            </a:r>
            <a:endParaRPr lang="en-US" sz="3600">
              <a:solidFill>
                <a:schemeClr val="bg1"/>
              </a:solidFill>
              <a:latin typeface="Bebas Neue Regular" charset="0"/>
              <a:cs typeface="Bebas Neue Regular" charset="0"/>
            </a:endParaRPr>
          </a:p>
          <a:p>
            <a:pPr algn="ctr"/>
            <a:r>
              <a:rPr lang="en-US" sz="6000">
                <a:solidFill>
                  <a:schemeClr val="bg1"/>
                </a:solidFill>
                <a:latin typeface="Bebas Neue Regular" charset="0"/>
                <a:cs typeface="Bebas Neue Regular" charset="0"/>
              </a:rPr>
              <a:t>Strategic planning regarding operating processes</a:t>
            </a:r>
          </a:p>
        </p:txBody>
      </p:sp>
    </p:spTree>
    <p:extLst>
      <p:ext uri="{BB962C8B-B14F-4D97-AF65-F5344CB8AC3E}">
        <p14:creationId xmlns:p14="http://schemas.microsoft.com/office/powerpoint/2010/main" val="6020502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1981200" y="1371600"/>
            <a:ext cx="5181600" cy="5105400"/>
          </a:xfrm>
        </p:spPr>
        <p:txBody>
          <a:bodyPr>
            <a:normAutofit/>
          </a:bodyPr>
          <a:lstStyle/>
          <a:p>
            <a:pPr marL="0" indent="0" algn="ctr" eaLnBrk="1" hangingPunct="1">
              <a:lnSpc>
                <a:spcPct val="90000"/>
              </a:lnSpc>
              <a:buNone/>
              <a:defRPr/>
            </a:pPr>
            <a:r>
              <a:rPr lang="en-US" altLang="en-US" sz="2000" dirty="0" smtClean="0">
                <a:latin typeface="Arial"/>
                <a:cs typeface="Arial"/>
              </a:rPr>
              <a:t>When setting the Selling Price,</a:t>
            </a:r>
            <a:br>
              <a:rPr lang="en-US" altLang="en-US" sz="2000" dirty="0" smtClean="0">
                <a:latin typeface="Arial"/>
                <a:cs typeface="Arial"/>
              </a:rPr>
            </a:br>
            <a:r>
              <a:rPr lang="en-US" altLang="en-US" sz="2000" dirty="0" smtClean="0">
                <a:latin typeface="Arial"/>
                <a:cs typeface="Arial"/>
              </a:rPr>
              <a:t>companies must consider</a:t>
            </a:r>
          </a:p>
          <a:p>
            <a:pPr marL="109537" indent="0" eaLnBrk="1" hangingPunct="1">
              <a:lnSpc>
                <a:spcPct val="90000"/>
              </a:lnSpc>
              <a:buFont typeface="Wingdings 3" pitchFamily="18" charset="2"/>
              <a:buNone/>
              <a:defRPr/>
            </a:pPr>
            <a:endParaRPr lang="en-US" altLang="en-US" dirty="0" smtClean="0">
              <a:latin typeface="Arial"/>
              <a:cs typeface="Arial"/>
            </a:endParaRPr>
          </a:p>
          <a:p>
            <a:pPr marL="0" indent="0">
              <a:lnSpc>
                <a:spcPct val="90000"/>
              </a:lnSpc>
              <a:buNone/>
              <a:defRPr/>
            </a:pPr>
            <a:r>
              <a:rPr lang="en-US" altLang="en-US" b="1" dirty="0" smtClean="0">
                <a:latin typeface="Arial"/>
                <a:cs typeface="Arial"/>
              </a:rPr>
              <a:t>Its customers</a:t>
            </a:r>
          </a:p>
          <a:p>
            <a:pPr lvl="1">
              <a:lnSpc>
                <a:spcPct val="90000"/>
              </a:lnSpc>
              <a:defRPr/>
            </a:pPr>
            <a:r>
              <a:rPr lang="en-US" altLang="en-US" dirty="0" smtClean="0">
                <a:latin typeface="Arial"/>
                <a:cs typeface="Arial"/>
              </a:rPr>
              <a:t>Customer perspective</a:t>
            </a:r>
          </a:p>
          <a:p>
            <a:pPr marL="0" indent="0">
              <a:lnSpc>
                <a:spcPct val="90000"/>
              </a:lnSpc>
              <a:buNone/>
              <a:defRPr/>
            </a:pPr>
            <a:r>
              <a:rPr lang="en-US" altLang="en-US" b="1" dirty="0" smtClean="0">
                <a:latin typeface="Arial"/>
                <a:cs typeface="Arial"/>
              </a:rPr>
              <a:t>Its competitors</a:t>
            </a:r>
          </a:p>
          <a:p>
            <a:pPr lvl="1">
              <a:lnSpc>
                <a:spcPct val="90000"/>
              </a:lnSpc>
              <a:defRPr/>
            </a:pPr>
            <a:r>
              <a:rPr lang="en-US" altLang="en-US" dirty="0" smtClean="0">
                <a:latin typeface="Arial"/>
                <a:cs typeface="Arial"/>
              </a:rPr>
              <a:t>Learning and growth perspective</a:t>
            </a:r>
          </a:p>
          <a:p>
            <a:pPr lvl="1">
              <a:lnSpc>
                <a:spcPct val="90000"/>
              </a:lnSpc>
              <a:defRPr/>
            </a:pPr>
            <a:r>
              <a:rPr lang="en-US" altLang="en-US" dirty="0" smtClean="0">
                <a:latin typeface="Arial"/>
                <a:cs typeface="Arial"/>
              </a:rPr>
              <a:t>Monopolistic vs Pure Competition</a:t>
            </a:r>
          </a:p>
          <a:p>
            <a:pPr marL="0" indent="0">
              <a:lnSpc>
                <a:spcPct val="90000"/>
              </a:lnSpc>
              <a:buNone/>
              <a:defRPr/>
            </a:pPr>
            <a:r>
              <a:rPr lang="en-US" altLang="en-US" b="1" dirty="0" smtClean="0">
                <a:latin typeface="Arial"/>
                <a:cs typeface="Arial"/>
              </a:rPr>
              <a:t>Legal and social issues</a:t>
            </a:r>
          </a:p>
          <a:p>
            <a:pPr lvl="1">
              <a:lnSpc>
                <a:spcPct val="90000"/>
              </a:lnSpc>
              <a:defRPr/>
            </a:pPr>
            <a:r>
              <a:rPr lang="en-US" altLang="en-US" dirty="0" smtClean="0">
                <a:latin typeface="Arial"/>
                <a:cs typeface="Arial"/>
              </a:rPr>
              <a:t>Learning and growth perspective</a:t>
            </a:r>
          </a:p>
          <a:p>
            <a:pPr lvl="1">
              <a:lnSpc>
                <a:spcPct val="90000"/>
              </a:lnSpc>
              <a:defRPr/>
            </a:pPr>
            <a:r>
              <a:rPr lang="en-US" altLang="en-US" dirty="0" smtClean="0">
                <a:latin typeface="Arial"/>
                <a:cs typeface="Arial"/>
              </a:rPr>
              <a:t>Monopoly vs Oligopoly</a:t>
            </a:r>
          </a:p>
          <a:p>
            <a:pPr lvl="1">
              <a:lnSpc>
                <a:spcPct val="90000"/>
              </a:lnSpc>
              <a:defRPr/>
            </a:pPr>
            <a:r>
              <a:rPr lang="en-US" altLang="en-US" dirty="0" smtClean="0">
                <a:latin typeface="Arial"/>
                <a:cs typeface="Arial"/>
              </a:rPr>
              <a:t>Price Fixing and Price Gouging</a:t>
            </a:r>
          </a:p>
          <a:p>
            <a:pPr marL="0" indent="0">
              <a:lnSpc>
                <a:spcPct val="90000"/>
              </a:lnSpc>
              <a:buNone/>
              <a:defRPr/>
            </a:pPr>
            <a:r>
              <a:rPr lang="en-US" altLang="en-US" b="1" dirty="0" smtClean="0">
                <a:latin typeface="Arial"/>
                <a:cs typeface="Arial"/>
              </a:rPr>
              <a:t>Its cost</a:t>
            </a:r>
          </a:p>
          <a:p>
            <a:pPr lvl="1">
              <a:lnSpc>
                <a:spcPct val="90000"/>
              </a:lnSpc>
              <a:defRPr/>
            </a:pPr>
            <a:r>
              <a:rPr lang="en-US" altLang="en-US" dirty="0" smtClean="0">
                <a:latin typeface="Arial"/>
                <a:cs typeface="Arial"/>
              </a:rPr>
              <a:t>Internal perspective</a:t>
            </a:r>
          </a:p>
          <a:p>
            <a:pPr marL="0" indent="0">
              <a:lnSpc>
                <a:spcPct val="90000"/>
              </a:lnSpc>
              <a:buNone/>
              <a:defRPr/>
            </a:pPr>
            <a:r>
              <a:rPr lang="en-US" altLang="en-US" b="1" dirty="0" smtClean="0">
                <a:latin typeface="Arial"/>
                <a:cs typeface="Arial"/>
              </a:rPr>
              <a:t>Its profitability</a:t>
            </a:r>
          </a:p>
          <a:p>
            <a:pPr lvl="1">
              <a:lnSpc>
                <a:spcPct val="90000"/>
              </a:lnSpc>
              <a:defRPr/>
            </a:pPr>
            <a:r>
              <a:rPr lang="en-US" altLang="en-US" dirty="0" smtClean="0">
                <a:latin typeface="Arial"/>
                <a:cs typeface="Arial"/>
              </a:rPr>
              <a:t>Financial perspective</a:t>
            </a:r>
          </a:p>
        </p:txBody>
      </p:sp>
      <p:sp>
        <p:nvSpPr>
          <p:cNvPr id="2" name="Title 1"/>
          <p:cNvSpPr>
            <a:spLocks noGrp="1"/>
          </p:cNvSpPr>
          <p:nvPr>
            <p:ph type="title"/>
          </p:nvPr>
        </p:nvSpPr>
        <p:spPr/>
        <p:txBody>
          <a:bodyPr/>
          <a:lstStyle/>
          <a:p>
            <a:r>
              <a:rPr lang="en-US" dirty="0">
                <a:solidFill>
                  <a:srgbClr val="000000"/>
                </a:solidFill>
              </a:rPr>
              <a:t>Determine Selling Price</a:t>
            </a:r>
          </a:p>
        </p:txBody>
      </p:sp>
    </p:spTree>
    <p:extLst>
      <p:ext uri="{BB962C8B-B14F-4D97-AF65-F5344CB8AC3E}">
        <p14:creationId xmlns:p14="http://schemas.microsoft.com/office/powerpoint/2010/main" val="247983557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2133600" y="1371600"/>
            <a:ext cx="4876800" cy="5105400"/>
          </a:xfrm>
        </p:spPr>
        <p:txBody>
          <a:bodyPr/>
          <a:lstStyle/>
          <a:p>
            <a:pPr marL="0" indent="0" algn="ctr" eaLnBrk="1" hangingPunct="1">
              <a:lnSpc>
                <a:spcPct val="90000"/>
              </a:lnSpc>
              <a:buNone/>
            </a:pPr>
            <a:r>
              <a:rPr lang="en-US" altLang="en-US" sz="2000" dirty="0" smtClean="0">
                <a:latin typeface="Arial"/>
                <a:cs typeface="Arial"/>
              </a:rPr>
              <a:t>Pricing Strategies</a:t>
            </a:r>
            <a:br>
              <a:rPr lang="en-US" altLang="en-US" sz="2000" dirty="0" smtClean="0">
                <a:latin typeface="Arial"/>
                <a:cs typeface="Arial"/>
              </a:rPr>
            </a:br>
            <a:endParaRPr lang="en-US" altLang="en-US" sz="2000" dirty="0" smtClean="0">
              <a:latin typeface="Arial"/>
              <a:cs typeface="Arial"/>
            </a:endParaRPr>
          </a:p>
          <a:p>
            <a:pPr marL="0" indent="0">
              <a:lnSpc>
                <a:spcPct val="90000"/>
              </a:lnSpc>
              <a:buNone/>
            </a:pPr>
            <a:r>
              <a:rPr lang="en-US" altLang="en-US" b="1" dirty="0" smtClean="0">
                <a:latin typeface="Arial"/>
                <a:cs typeface="Arial"/>
              </a:rPr>
              <a:t>Penetration Pricing</a:t>
            </a:r>
          </a:p>
          <a:p>
            <a:pPr>
              <a:lnSpc>
                <a:spcPct val="90000"/>
              </a:lnSpc>
            </a:pPr>
            <a:r>
              <a:rPr lang="en-US" altLang="en-US" dirty="0" smtClean="0">
                <a:latin typeface="Arial"/>
                <a:cs typeface="Arial"/>
              </a:rPr>
              <a:t>Low intro price to gain market share</a:t>
            </a:r>
          </a:p>
          <a:p>
            <a:pPr>
              <a:lnSpc>
                <a:spcPct val="90000"/>
              </a:lnSpc>
            </a:pPr>
            <a:r>
              <a:rPr lang="en-US" altLang="en-US" dirty="0" smtClean="0">
                <a:latin typeface="Arial"/>
                <a:cs typeface="Arial"/>
              </a:rPr>
              <a:t>Not the same as Predatory pricing</a:t>
            </a:r>
            <a:br>
              <a:rPr lang="en-US" altLang="en-US" dirty="0" smtClean="0">
                <a:latin typeface="Arial"/>
                <a:cs typeface="Arial"/>
              </a:rPr>
            </a:br>
            <a:endParaRPr lang="en-US" altLang="en-US" dirty="0" smtClean="0">
              <a:latin typeface="Arial"/>
              <a:cs typeface="Arial"/>
            </a:endParaRPr>
          </a:p>
          <a:p>
            <a:pPr marL="0" indent="0">
              <a:lnSpc>
                <a:spcPct val="90000"/>
              </a:lnSpc>
              <a:buNone/>
            </a:pPr>
            <a:r>
              <a:rPr lang="en-US" altLang="en-US" b="1" dirty="0" smtClean="0">
                <a:latin typeface="Arial"/>
                <a:cs typeface="Arial"/>
              </a:rPr>
              <a:t>Skimming Pricing</a:t>
            </a:r>
          </a:p>
          <a:p>
            <a:pPr>
              <a:lnSpc>
                <a:spcPct val="90000"/>
              </a:lnSpc>
            </a:pPr>
            <a:r>
              <a:rPr lang="en-US" altLang="en-US" dirty="0" smtClean="0">
                <a:latin typeface="Arial"/>
                <a:cs typeface="Arial"/>
              </a:rPr>
              <a:t>High intro price to reap max profit until novelty wears off</a:t>
            </a:r>
            <a:br>
              <a:rPr lang="en-US" altLang="en-US" dirty="0" smtClean="0">
                <a:latin typeface="Arial"/>
                <a:cs typeface="Arial"/>
              </a:rPr>
            </a:br>
            <a:endParaRPr lang="en-US" altLang="en-US" dirty="0" smtClean="0">
              <a:latin typeface="Arial"/>
              <a:cs typeface="Arial"/>
            </a:endParaRPr>
          </a:p>
          <a:p>
            <a:pPr marL="0" indent="0">
              <a:lnSpc>
                <a:spcPct val="90000"/>
              </a:lnSpc>
              <a:buNone/>
            </a:pPr>
            <a:r>
              <a:rPr lang="en-US" altLang="en-US" b="1" dirty="0" smtClean="0">
                <a:latin typeface="Arial"/>
                <a:cs typeface="Arial"/>
              </a:rPr>
              <a:t>Life-Cycle Pricing</a:t>
            </a:r>
          </a:p>
          <a:p>
            <a:pPr>
              <a:lnSpc>
                <a:spcPct val="90000"/>
              </a:lnSpc>
            </a:pPr>
            <a:r>
              <a:rPr lang="en-US" altLang="en-US" dirty="0" smtClean="0">
                <a:latin typeface="Arial"/>
                <a:cs typeface="Arial"/>
              </a:rPr>
              <a:t>Selling price may not cover costs at first but will over the life of product as cost efficiencies set in</a:t>
            </a:r>
            <a:br>
              <a:rPr lang="en-US" altLang="en-US" dirty="0" smtClean="0">
                <a:latin typeface="Arial"/>
                <a:cs typeface="Arial"/>
              </a:rPr>
            </a:br>
            <a:endParaRPr lang="en-US" altLang="en-US" dirty="0" smtClean="0">
              <a:latin typeface="Arial"/>
              <a:cs typeface="Arial"/>
            </a:endParaRPr>
          </a:p>
          <a:p>
            <a:pPr marL="0" indent="0">
              <a:lnSpc>
                <a:spcPct val="90000"/>
              </a:lnSpc>
              <a:buNone/>
            </a:pPr>
            <a:r>
              <a:rPr lang="en-US" altLang="en-US" b="1" dirty="0" smtClean="0">
                <a:latin typeface="Arial"/>
                <a:cs typeface="Arial"/>
              </a:rPr>
              <a:t>Target Pricing</a:t>
            </a:r>
          </a:p>
          <a:p>
            <a:pPr>
              <a:lnSpc>
                <a:spcPct val="90000"/>
              </a:lnSpc>
            </a:pPr>
            <a:r>
              <a:rPr lang="en-US" altLang="en-US" dirty="0" smtClean="0">
                <a:latin typeface="Arial"/>
                <a:cs typeface="Arial"/>
              </a:rPr>
              <a:t>Set price that will generate a desired return to the shareholders</a:t>
            </a:r>
          </a:p>
        </p:txBody>
      </p:sp>
      <p:sp>
        <p:nvSpPr>
          <p:cNvPr id="2" name="Title 1"/>
          <p:cNvSpPr>
            <a:spLocks noGrp="1"/>
          </p:cNvSpPr>
          <p:nvPr>
            <p:ph type="title"/>
          </p:nvPr>
        </p:nvSpPr>
        <p:spPr/>
        <p:txBody>
          <a:bodyPr/>
          <a:lstStyle/>
          <a:p>
            <a:r>
              <a:rPr lang="en-US" dirty="0">
                <a:solidFill>
                  <a:srgbClr val="000000"/>
                </a:solidFill>
              </a:rPr>
              <a:t>Determine Selling Price</a:t>
            </a:r>
          </a:p>
        </p:txBody>
      </p:sp>
    </p:spTree>
    <p:extLst>
      <p:ext uri="{BB962C8B-B14F-4D97-AF65-F5344CB8AC3E}">
        <p14:creationId xmlns:p14="http://schemas.microsoft.com/office/powerpoint/2010/main" val="186293084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on to Module 3</a:t>
            </a:r>
            <a:endParaRPr lang="en-US" dirty="0"/>
          </a:p>
        </p:txBody>
      </p:sp>
      <p:sp>
        <p:nvSpPr>
          <p:cNvPr id="3" name="Content Placeholder 2"/>
          <p:cNvSpPr>
            <a:spLocks noGrp="1"/>
          </p:cNvSpPr>
          <p:nvPr>
            <p:ph idx="1"/>
          </p:nvPr>
        </p:nvSpPr>
        <p:spPr>
          <a:xfrm>
            <a:off x="2286000" y="1600200"/>
            <a:ext cx="5029200" cy="4525963"/>
          </a:xfrm>
        </p:spPr>
        <p:txBody>
          <a:bodyPr>
            <a:normAutofit/>
          </a:bodyPr>
          <a:lstStyle/>
          <a:p>
            <a:pPr marL="0" indent="0">
              <a:buNone/>
            </a:pPr>
            <a:r>
              <a:rPr lang="en-US" b="1" dirty="0" smtClean="0">
                <a:latin typeface="Arial"/>
                <a:cs typeface="Arial"/>
              </a:rPr>
              <a:t>We skip Chapter 6</a:t>
            </a:r>
          </a:p>
          <a:p>
            <a:pPr marL="0" indent="0">
              <a:buNone/>
            </a:pPr>
            <a:endParaRPr lang="en-US" b="1" dirty="0" smtClean="0">
              <a:latin typeface="Arial"/>
              <a:cs typeface="Arial"/>
            </a:endParaRPr>
          </a:p>
          <a:p>
            <a:pPr marL="0" indent="0">
              <a:buNone/>
            </a:pPr>
            <a:r>
              <a:rPr lang="en-US" b="1" dirty="0" smtClean="0">
                <a:latin typeface="Arial"/>
                <a:cs typeface="Arial"/>
              </a:rPr>
              <a:t>Chapter 7 is </a:t>
            </a:r>
          </a:p>
          <a:p>
            <a:pPr marL="0" indent="0">
              <a:buNone/>
            </a:pPr>
            <a:r>
              <a:rPr lang="en-US" dirty="0" smtClean="0">
                <a:latin typeface="Arial"/>
                <a:cs typeface="Arial"/>
              </a:rPr>
              <a:t>Debit and credits – you got this one!!!</a:t>
            </a:r>
          </a:p>
          <a:p>
            <a:pPr marL="0" indent="0">
              <a:buNone/>
            </a:pPr>
            <a:r>
              <a:rPr lang="en-US" dirty="0" smtClean="0">
                <a:latin typeface="Arial"/>
                <a:cs typeface="Arial"/>
              </a:rPr>
              <a:t/>
            </a:r>
            <a:br>
              <a:rPr lang="en-US" dirty="0" smtClean="0">
                <a:latin typeface="Arial"/>
                <a:cs typeface="Arial"/>
              </a:rPr>
            </a:br>
            <a:r>
              <a:rPr lang="en-US" dirty="0" smtClean="0">
                <a:latin typeface="Arial"/>
                <a:cs typeface="Arial"/>
              </a:rPr>
              <a:t>Now, get your rap going with the </a:t>
            </a:r>
            <a:r>
              <a:rPr lang="en-US" b="1" i="1" dirty="0" smtClean="0">
                <a:latin typeface="Arial"/>
                <a:cs typeface="Arial"/>
              </a:rPr>
              <a:t>debit credit theory</a:t>
            </a:r>
            <a:br>
              <a:rPr lang="en-US" b="1" i="1" dirty="0" smtClean="0">
                <a:latin typeface="Arial"/>
                <a:cs typeface="Arial"/>
              </a:rPr>
            </a:br>
            <a:r>
              <a:rPr lang="en-US" dirty="0" smtClean="0">
                <a:latin typeface="Arial"/>
                <a:cs typeface="Arial"/>
                <a:hlinkClick r:id="rId2"/>
              </a:rPr>
              <a:t>https://www.youtube.com/watch?v=j71Kmxv7smk</a:t>
            </a:r>
            <a:endParaRPr lang="en-US" dirty="0">
              <a:latin typeface="Arial"/>
              <a:cs typeface="Arial"/>
            </a:endParaRPr>
          </a:p>
          <a:p>
            <a:pPr marL="0" indent="0">
              <a:buNone/>
            </a:pPr>
            <a:r>
              <a:rPr lang="en-US" dirty="0" smtClean="0">
                <a:latin typeface="Arial"/>
                <a:cs typeface="Arial"/>
              </a:rPr>
              <a:t/>
            </a:r>
            <a:br>
              <a:rPr lang="en-US" dirty="0" smtClean="0">
                <a:latin typeface="Arial"/>
                <a:cs typeface="Arial"/>
              </a:rPr>
            </a:br>
            <a:r>
              <a:rPr lang="en-US" dirty="0" smtClean="0">
                <a:latin typeface="Arial"/>
                <a:cs typeface="Arial"/>
              </a:rPr>
              <a:t>And, Let’s Do </a:t>
            </a:r>
            <a:r>
              <a:rPr lang="en-US" dirty="0">
                <a:latin typeface="Arial"/>
                <a:cs typeface="Arial"/>
              </a:rPr>
              <a:t>L</a:t>
            </a:r>
            <a:r>
              <a:rPr lang="en-US" dirty="0" smtClean="0">
                <a:latin typeface="Arial"/>
                <a:cs typeface="Arial"/>
              </a:rPr>
              <a:t>unch </a:t>
            </a:r>
          </a:p>
          <a:p>
            <a:pPr marL="0" indent="0">
              <a:buNone/>
            </a:pPr>
            <a:r>
              <a:rPr lang="en-US" dirty="0" smtClean="0">
                <a:latin typeface="Arial"/>
                <a:cs typeface="Arial"/>
                <a:hlinkClick r:id="rId3"/>
              </a:rPr>
              <a:t>https</a:t>
            </a:r>
            <a:r>
              <a:rPr lang="en-US" dirty="0">
                <a:latin typeface="Arial"/>
                <a:cs typeface="Arial"/>
                <a:hlinkClick r:id="rId3"/>
              </a:rPr>
              <a:t>://</a:t>
            </a:r>
            <a:r>
              <a:rPr lang="en-US" dirty="0" smtClean="0">
                <a:latin typeface="Arial"/>
                <a:cs typeface="Arial"/>
                <a:hlinkClick r:id="rId3"/>
              </a:rPr>
              <a:t>www.youtube.com/watch?v=9cJ-hfneGhM</a:t>
            </a:r>
            <a:r>
              <a:rPr lang="en-US" dirty="0" smtClean="0">
                <a:latin typeface="Arial"/>
                <a:cs typeface="Arial"/>
              </a:rPr>
              <a:t> </a:t>
            </a:r>
          </a:p>
        </p:txBody>
      </p:sp>
    </p:spTree>
    <p:extLst>
      <p:ext uri="{BB962C8B-B14F-4D97-AF65-F5344CB8AC3E}">
        <p14:creationId xmlns:p14="http://schemas.microsoft.com/office/powerpoint/2010/main" val="40169925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981200" y="1600200"/>
            <a:ext cx="5181600" cy="3733800"/>
          </a:xfrm>
          <a:ln>
            <a:noFill/>
          </a:ln>
        </p:spPr>
        <p:txBody>
          <a:bodyPr>
            <a:normAutofit/>
          </a:bodyPr>
          <a:lstStyle/>
          <a:p>
            <a:pPr marL="0" indent="0" algn="ctr">
              <a:spcBef>
                <a:spcPts val="0"/>
              </a:spcBef>
              <a:buNone/>
            </a:pPr>
            <a:r>
              <a:rPr lang="en-US" dirty="0" smtClean="0">
                <a:latin typeface="Arial"/>
                <a:cs typeface="Arial"/>
              </a:rPr>
              <a:t>Where total cost equals total revenue.</a:t>
            </a:r>
            <a:br>
              <a:rPr lang="en-US" dirty="0" smtClean="0">
                <a:latin typeface="Arial"/>
                <a:cs typeface="Arial"/>
              </a:rPr>
            </a:br>
            <a:r>
              <a:rPr lang="en-US" dirty="0" smtClean="0">
                <a:latin typeface="Arial"/>
                <a:cs typeface="Arial"/>
              </a:rPr>
              <a:t>(no profit, no loss)</a:t>
            </a:r>
            <a:br>
              <a:rPr lang="en-US" dirty="0" smtClean="0">
                <a:latin typeface="Arial"/>
                <a:cs typeface="Arial"/>
              </a:rPr>
            </a:br>
            <a:r>
              <a:rPr lang="en-US" dirty="0" smtClean="0">
                <a:latin typeface="Arial"/>
                <a:cs typeface="Arial"/>
              </a:rPr>
              <a:t>Any sales volume above breakeven results in profit.</a:t>
            </a:r>
          </a:p>
          <a:p>
            <a:pPr algn="ctr">
              <a:buNone/>
            </a:pPr>
            <a:endParaRPr lang="en-US" i="1" dirty="0" smtClean="0">
              <a:latin typeface="Arial"/>
              <a:cs typeface="Arial"/>
            </a:endParaRPr>
          </a:p>
          <a:p>
            <a:pPr algn="ctr">
              <a:buNone/>
            </a:pPr>
            <a:r>
              <a:rPr lang="en-US" i="1" dirty="0" smtClean="0">
                <a:latin typeface="Arial"/>
                <a:cs typeface="Arial"/>
              </a:rPr>
              <a:t>FC + P/CM </a:t>
            </a:r>
            <a:r>
              <a:rPr lang="en-US" i="1" dirty="0">
                <a:latin typeface="Arial"/>
                <a:cs typeface="Arial"/>
              </a:rPr>
              <a:t>= </a:t>
            </a:r>
            <a:r>
              <a:rPr lang="en-US" i="1" dirty="0" smtClean="0">
                <a:latin typeface="Arial"/>
                <a:cs typeface="Arial"/>
              </a:rPr>
              <a:t>Q </a:t>
            </a:r>
            <a:r>
              <a:rPr lang="en-US" b="1" i="1" dirty="0" smtClean="0">
                <a:latin typeface="Arial"/>
                <a:cs typeface="Arial"/>
              </a:rPr>
              <a:t>breakeven </a:t>
            </a:r>
            <a:r>
              <a:rPr lang="en-US" b="1" i="1" dirty="0">
                <a:latin typeface="Arial"/>
                <a:cs typeface="Arial"/>
              </a:rPr>
              <a:t>point in </a:t>
            </a:r>
            <a:r>
              <a:rPr lang="en-US" b="1" i="1" dirty="0" smtClean="0">
                <a:latin typeface="Arial"/>
                <a:cs typeface="Arial"/>
              </a:rPr>
              <a:t>units</a:t>
            </a:r>
          </a:p>
          <a:p>
            <a:pPr algn="ctr">
              <a:buNone/>
            </a:pPr>
            <a:endParaRPr lang="en-US" dirty="0">
              <a:latin typeface="Arial"/>
              <a:cs typeface="Arial"/>
            </a:endParaRPr>
          </a:p>
          <a:p>
            <a:pPr marL="0" indent="0" algn="ctr">
              <a:spcBef>
                <a:spcPts val="0"/>
              </a:spcBef>
              <a:buNone/>
            </a:pPr>
            <a:r>
              <a:rPr lang="en-US" i="1" dirty="0" smtClean="0">
                <a:latin typeface="Arial"/>
                <a:cs typeface="Arial"/>
              </a:rPr>
              <a:t>Using </a:t>
            </a:r>
            <a:r>
              <a:rPr lang="en-US" i="1" dirty="0">
                <a:latin typeface="Arial"/>
                <a:cs typeface="Arial"/>
              </a:rPr>
              <a:t>CM ratio will give you the breakeven point </a:t>
            </a:r>
            <a:r>
              <a:rPr lang="en-US" b="1" i="1" dirty="0">
                <a:latin typeface="Arial"/>
                <a:cs typeface="Arial"/>
              </a:rPr>
              <a:t>in sales dollars rather than </a:t>
            </a:r>
            <a:r>
              <a:rPr lang="en-US" b="1" i="1" dirty="0" smtClean="0">
                <a:latin typeface="Arial"/>
                <a:cs typeface="Arial"/>
              </a:rPr>
              <a:t>units</a:t>
            </a:r>
          </a:p>
          <a:p>
            <a:pPr marL="0" indent="0" algn="ctr">
              <a:spcBef>
                <a:spcPts val="0"/>
              </a:spcBef>
              <a:buNone/>
            </a:pPr>
            <a:endParaRPr lang="en-US" dirty="0">
              <a:latin typeface="Arial"/>
              <a:cs typeface="Arial"/>
            </a:endParaRPr>
          </a:p>
          <a:p>
            <a:pPr algn="ctr">
              <a:buNone/>
            </a:pPr>
            <a:r>
              <a:rPr lang="en-US" b="1" i="1" dirty="0" smtClean="0">
                <a:latin typeface="Arial"/>
                <a:cs typeface="Arial"/>
              </a:rPr>
              <a:t>contribution margin ratio</a:t>
            </a:r>
            <a:r>
              <a:rPr lang="en-US" i="1" dirty="0" smtClean="0">
                <a:latin typeface="Arial"/>
                <a:cs typeface="Arial"/>
              </a:rPr>
              <a:t> = CM per unit/SP per unit</a:t>
            </a:r>
            <a:endParaRPr lang="en-US" dirty="0" smtClean="0">
              <a:latin typeface="Arial"/>
              <a:cs typeface="Arial"/>
            </a:endParaRPr>
          </a:p>
          <a:p>
            <a:pPr algn="ctr">
              <a:buNone/>
            </a:pPr>
            <a:endParaRPr lang="en-US" i="1" dirty="0" smtClean="0">
              <a:latin typeface="Arial"/>
              <a:cs typeface="Arial"/>
            </a:endParaRPr>
          </a:p>
          <a:p>
            <a:pPr algn="ctr">
              <a:buNone/>
            </a:pPr>
            <a:r>
              <a:rPr lang="en-US" i="1" dirty="0" smtClean="0">
                <a:latin typeface="Arial"/>
                <a:cs typeface="Arial"/>
              </a:rPr>
              <a:t>FC + P/CM</a:t>
            </a:r>
            <a:r>
              <a:rPr lang="en-US" i="1" dirty="0">
                <a:latin typeface="Arial"/>
                <a:cs typeface="Arial"/>
              </a:rPr>
              <a:t>% = </a:t>
            </a:r>
            <a:r>
              <a:rPr lang="en-US" b="1" i="1" dirty="0">
                <a:latin typeface="Arial"/>
                <a:cs typeface="Arial"/>
              </a:rPr>
              <a:t>breakeven point in sales </a:t>
            </a:r>
            <a:r>
              <a:rPr lang="en-US" b="1" i="1" dirty="0" smtClean="0">
                <a:latin typeface="Arial"/>
                <a:cs typeface="Arial"/>
              </a:rPr>
              <a:t>dollars</a:t>
            </a:r>
          </a:p>
        </p:txBody>
      </p:sp>
      <p:grpSp>
        <p:nvGrpSpPr>
          <p:cNvPr id="10" name="Group 9"/>
          <p:cNvGrpSpPr/>
          <p:nvPr/>
        </p:nvGrpSpPr>
        <p:grpSpPr>
          <a:xfrm>
            <a:off x="3124200" y="2667000"/>
            <a:ext cx="304800" cy="304800"/>
            <a:chOff x="2590800" y="2286000"/>
            <a:chExt cx="304800" cy="304800"/>
          </a:xfrm>
        </p:grpSpPr>
        <p:cxnSp>
          <p:nvCxnSpPr>
            <p:cNvPr id="3" name="Straight Connector 2"/>
            <p:cNvCxnSpPr/>
            <p:nvPr/>
          </p:nvCxnSpPr>
          <p:spPr>
            <a:xfrm>
              <a:off x="2590800" y="2286000"/>
              <a:ext cx="304800" cy="304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590800" y="2286000"/>
              <a:ext cx="304800" cy="304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dirty="0"/>
              <a:t>Breakeven point</a:t>
            </a:r>
            <a:r>
              <a:rPr lang="en-US" dirty="0" smtClean="0"/>
              <a:t>: </a:t>
            </a:r>
            <a:r>
              <a:rPr lang="en-US" i="1" dirty="0" smtClean="0"/>
              <a:t>What </a:t>
            </a:r>
            <a:r>
              <a:rPr lang="en-US" i="1" dirty="0"/>
              <a:t>is it??</a:t>
            </a:r>
            <a:endParaRPr lang="en-US" dirty="0"/>
          </a:p>
        </p:txBody>
      </p:sp>
      <p:grpSp>
        <p:nvGrpSpPr>
          <p:cNvPr id="13" name="Group 12"/>
          <p:cNvGrpSpPr/>
          <p:nvPr/>
        </p:nvGrpSpPr>
        <p:grpSpPr>
          <a:xfrm>
            <a:off x="2743200" y="4572000"/>
            <a:ext cx="304800" cy="304800"/>
            <a:chOff x="2590800" y="2286000"/>
            <a:chExt cx="304800" cy="304800"/>
          </a:xfrm>
        </p:grpSpPr>
        <p:cxnSp>
          <p:nvCxnSpPr>
            <p:cNvPr id="14" name="Straight Connector 13"/>
            <p:cNvCxnSpPr/>
            <p:nvPr/>
          </p:nvCxnSpPr>
          <p:spPr>
            <a:xfrm>
              <a:off x="2590800" y="2286000"/>
              <a:ext cx="304800" cy="304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590800" y="2286000"/>
              <a:ext cx="304800" cy="304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06.png"/>
          <p:cNvPicPr>
            <a:picLocks noChangeAspect="1" noChangeArrowheads="1"/>
          </p:cNvPicPr>
          <p:nvPr/>
        </p:nvPicPr>
        <p:blipFill>
          <a:blip r:embed="rId2">
            <a:extLst>
              <a:ext uri="{28A0092B-C50C-407E-A947-70E740481C1C}">
                <a14:useLocalDpi xmlns:a14="http://schemas.microsoft.com/office/drawing/2010/main" val="0"/>
              </a:ext>
            </a:extLst>
          </a:blip>
          <a:srcRect l="42393" t="39879" r="52692" b="51260"/>
          <a:stretch>
            <a:fillRect/>
          </a:stretch>
        </p:blipFill>
        <p:spPr bwMode="auto">
          <a:xfrm>
            <a:off x="990600" y="2971800"/>
            <a:ext cx="891391" cy="870661"/>
          </a:xfrm>
          <a:prstGeom prst="rect">
            <a:avLst/>
          </a:prstGeom>
          <a:noFill/>
          <a:extLst>
            <a:ext uri="{909E8E84-426E-40dd-AFC4-6F175D3DCCD1}">
              <a14:hiddenFill xmlns:a14="http://schemas.microsoft.com/office/drawing/2010/main">
                <a:solidFill>
                  <a:srgbClr val="FFFFFF"/>
                </a:solidFill>
              </a14:hiddenFill>
            </a:ext>
          </a:extLst>
        </p:spPr>
      </p:pic>
      <p:sp>
        <p:nvSpPr>
          <p:cNvPr id="4" name="Pentagon 23"/>
          <p:cNvSpPr>
            <a:spLocks noChangeArrowheads="1"/>
          </p:cNvSpPr>
          <p:nvPr/>
        </p:nvSpPr>
        <p:spPr bwMode="auto">
          <a:xfrm>
            <a:off x="1912668" y="2971800"/>
            <a:ext cx="6240731" cy="856806"/>
          </a:xfrm>
          <a:prstGeom prst="homePlate">
            <a:avLst>
              <a:gd name="adj" fmla="val 50023"/>
            </a:avLst>
          </a:prstGeom>
          <a:ln>
            <a:headEnd/>
            <a:tailEnd/>
          </a:ln>
          <a:extLst/>
        </p:spPr>
        <p:style>
          <a:lnRef idx="2">
            <a:schemeClr val="accent2"/>
          </a:lnRef>
          <a:fillRef idx="1">
            <a:schemeClr val="lt1"/>
          </a:fillRef>
          <a:effectRef idx="0">
            <a:schemeClr val="accent2"/>
          </a:effectRef>
          <a:fontRef idx="minor">
            <a:schemeClr val="dk1"/>
          </a:fontRef>
        </p:style>
        <p:txBody>
          <a:bodyPr vert="horz" wrap="square" lIns="91425" tIns="91425" rIns="91425" bIns="91425"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  </a:t>
            </a:r>
            <a:endParaRPr kumimoji="0" lang="en-US" altLang="en-US" sz="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altLang="en-US" dirty="0">
                <a:solidFill>
                  <a:srgbClr val="000000"/>
                </a:solidFill>
                <a:latin typeface="Arial" pitchFamily="34" charset="0"/>
                <a:ea typeface="Calibri" pitchFamily="34" charset="0"/>
                <a:cs typeface="Calibri" pitchFamily="34" charset="0"/>
              </a:rPr>
              <a:t>See </a:t>
            </a:r>
            <a:r>
              <a:rPr lang="en-US" altLang="en-US" u="sng" dirty="0">
                <a:solidFill>
                  <a:srgbClr val="000099"/>
                </a:solidFill>
                <a:latin typeface="Arial" pitchFamily="34" charset="0"/>
                <a:ea typeface="Calibri" pitchFamily="34" charset="0"/>
                <a:cs typeface="Calibri" pitchFamily="34" charset="0"/>
              </a:rPr>
              <a:t>www.investopedia.com</a:t>
            </a:r>
            <a:r>
              <a:rPr lang="en-US" altLang="en-US" dirty="0">
                <a:solidFill>
                  <a:srgbClr val="000000"/>
                </a:solidFill>
                <a:latin typeface="Arial" pitchFamily="34" charset="0"/>
                <a:ea typeface="Calibri" pitchFamily="34" charset="0"/>
                <a:cs typeface="Calibri" pitchFamily="34" charset="0"/>
              </a:rPr>
              <a:t> for break-even analysis video</a:t>
            </a: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710415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3"/>
          <p:cNvSpPr>
            <a:spLocks noChangeArrowheads="1"/>
          </p:cNvSpPr>
          <p:nvPr/>
        </p:nvSpPr>
        <p:spPr bwMode="auto">
          <a:xfrm>
            <a:off x="3581400" y="3886200"/>
            <a:ext cx="533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en-US" sz="1600" b="1" dirty="0" smtClean="0">
                <a:solidFill>
                  <a:srgbClr val="00B050"/>
                </a:solidFill>
                <a:cs typeface="Calibri" charset="0"/>
              </a:rPr>
              <a:t>FC + P/</a:t>
            </a:r>
            <a:r>
              <a:rPr lang="en-US" sz="1600" b="1" dirty="0">
                <a:solidFill>
                  <a:srgbClr val="00B050"/>
                </a:solidFill>
                <a:cs typeface="Calibri" charset="0"/>
              </a:rPr>
              <a:t>CM = BE</a:t>
            </a:r>
          </a:p>
          <a:p>
            <a:pPr eaLnBrk="1" hangingPunct="1"/>
            <a:r>
              <a:rPr lang="en-US" sz="1600" dirty="0">
                <a:cs typeface="Calibri" charset="0"/>
              </a:rPr>
              <a:t>$540/ $9 = </a:t>
            </a:r>
            <a:r>
              <a:rPr lang="en-US" sz="1600" b="1" dirty="0">
                <a:cs typeface="Calibri" charset="0"/>
              </a:rPr>
              <a:t>60 plants to breakeven</a:t>
            </a:r>
            <a:endParaRPr lang="en-US" sz="1600" dirty="0">
              <a:cs typeface="Calibri" charset="0"/>
            </a:endParaRPr>
          </a:p>
        </p:txBody>
      </p:sp>
      <p:grpSp>
        <p:nvGrpSpPr>
          <p:cNvPr id="8" name="Group 7"/>
          <p:cNvGrpSpPr/>
          <p:nvPr/>
        </p:nvGrpSpPr>
        <p:grpSpPr>
          <a:xfrm>
            <a:off x="3962400" y="3886200"/>
            <a:ext cx="304800" cy="304800"/>
            <a:chOff x="2590800" y="2286000"/>
            <a:chExt cx="304800" cy="304800"/>
          </a:xfrm>
        </p:grpSpPr>
        <p:cxnSp>
          <p:nvCxnSpPr>
            <p:cNvPr id="9" name="Straight Connector 8"/>
            <p:cNvCxnSpPr/>
            <p:nvPr/>
          </p:nvCxnSpPr>
          <p:spPr>
            <a:xfrm>
              <a:off x="2590800" y="2286000"/>
              <a:ext cx="304800" cy="304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590800" y="2286000"/>
              <a:ext cx="304800" cy="304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3" name="Content Placeholder 5"/>
          <p:cNvSpPr>
            <a:spLocks noGrp="1"/>
          </p:cNvSpPr>
          <p:nvPr>
            <p:ph idx="1"/>
          </p:nvPr>
        </p:nvSpPr>
        <p:spPr>
          <a:xfrm>
            <a:off x="1143000" y="3124200"/>
            <a:ext cx="7543800" cy="2971800"/>
          </a:xfrm>
        </p:spPr>
        <p:txBody>
          <a:bodyPr/>
          <a:lstStyle/>
          <a:p>
            <a:pPr>
              <a:buFont typeface="Wingdings 3" charset="0"/>
              <a:buNone/>
            </a:pPr>
            <a:r>
              <a:rPr lang="en-US" b="1" dirty="0">
                <a:latin typeface="Arial" charset="0"/>
                <a:cs typeface="Arial" charset="0"/>
              </a:rPr>
              <a:t>Breakeven analysis:</a:t>
            </a:r>
            <a:endParaRPr lang="en-US" dirty="0">
              <a:latin typeface="Arial" charset="0"/>
              <a:cs typeface="Arial" charset="0"/>
            </a:endParaRPr>
          </a:p>
          <a:p>
            <a:pPr>
              <a:buFont typeface="Wingdings 3" charset="0"/>
              <a:buNone/>
            </a:pPr>
            <a:r>
              <a:rPr lang="en-US" dirty="0">
                <a:latin typeface="Arial" charset="0"/>
                <a:cs typeface="Arial" charset="0"/>
              </a:rPr>
              <a:t>What is their breakeven point in units?  </a:t>
            </a:r>
          </a:p>
          <a:p>
            <a:pPr>
              <a:spcBef>
                <a:spcPct val="0"/>
              </a:spcBef>
              <a:buFont typeface="Wingdings 3" charset="0"/>
              <a:buNone/>
            </a:pPr>
            <a:r>
              <a:rPr lang="en-US" dirty="0">
                <a:latin typeface="Arial" charset="0"/>
                <a:cs typeface="Arial" charset="0"/>
              </a:rPr>
              <a:t> SP	$20</a:t>
            </a:r>
          </a:p>
          <a:p>
            <a:pPr>
              <a:spcBef>
                <a:spcPct val="0"/>
              </a:spcBef>
              <a:buFont typeface="Wingdings 3" charset="0"/>
              <a:buNone/>
            </a:pPr>
            <a:r>
              <a:rPr lang="en-US" dirty="0">
                <a:latin typeface="Arial" charset="0"/>
                <a:cs typeface="Arial" charset="0"/>
              </a:rPr>
              <a:t>–VC 	</a:t>
            </a:r>
            <a:r>
              <a:rPr lang="en-US" u="sng" dirty="0">
                <a:latin typeface="Arial" charset="0"/>
                <a:cs typeface="Arial" charset="0"/>
              </a:rPr>
              <a:t>$11</a:t>
            </a:r>
            <a:endParaRPr lang="en-US" dirty="0">
              <a:latin typeface="Arial" charset="0"/>
              <a:cs typeface="Arial" charset="0"/>
            </a:endParaRPr>
          </a:p>
          <a:p>
            <a:pPr>
              <a:spcBef>
                <a:spcPct val="0"/>
              </a:spcBef>
              <a:buFont typeface="Wingdings 3" charset="0"/>
              <a:buNone/>
            </a:pPr>
            <a:r>
              <a:rPr lang="en-US" dirty="0">
                <a:latin typeface="Arial" charset="0"/>
                <a:cs typeface="Arial" charset="0"/>
              </a:rPr>
              <a:t>=CM  	$9 </a:t>
            </a:r>
          </a:p>
          <a:p>
            <a:pPr>
              <a:spcBef>
                <a:spcPct val="0"/>
              </a:spcBef>
              <a:buFont typeface="Wingdings 3" charset="0"/>
              <a:buNone/>
            </a:pPr>
            <a:endParaRPr lang="en-US" dirty="0">
              <a:latin typeface="Arial" charset="0"/>
              <a:cs typeface="Arial" charset="0"/>
            </a:endParaRPr>
          </a:p>
          <a:p>
            <a:pPr>
              <a:spcBef>
                <a:spcPct val="0"/>
              </a:spcBef>
              <a:buFont typeface="Wingdings 3" charset="0"/>
              <a:buNone/>
            </a:pPr>
            <a:r>
              <a:rPr lang="en-US" dirty="0">
                <a:latin typeface="Arial" charset="0"/>
                <a:cs typeface="Arial" charset="0"/>
              </a:rPr>
              <a:t>What is their breakeven point in sales dollars?</a:t>
            </a:r>
          </a:p>
          <a:p>
            <a:pPr>
              <a:spcBef>
                <a:spcPct val="0"/>
              </a:spcBef>
              <a:buFont typeface="Wingdings 3" charset="0"/>
              <a:buNone/>
            </a:pPr>
            <a:r>
              <a:rPr lang="en-US" dirty="0">
                <a:latin typeface="Arial" charset="0"/>
                <a:cs typeface="Arial" charset="0"/>
              </a:rPr>
              <a:t>CM/SP = CM ratio</a:t>
            </a:r>
          </a:p>
          <a:p>
            <a:pPr>
              <a:spcBef>
                <a:spcPct val="0"/>
              </a:spcBef>
              <a:buFont typeface="Wingdings 3" charset="0"/>
              <a:buNone/>
            </a:pPr>
            <a:r>
              <a:rPr lang="en-US" dirty="0">
                <a:latin typeface="Arial" charset="0"/>
                <a:cs typeface="Arial" charset="0"/>
              </a:rPr>
              <a:t>$9/$20 = .45</a:t>
            </a:r>
          </a:p>
          <a:p>
            <a:pPr>
              <a:spcBef>
                <a:spcPct val="0"/>
              </a:spcBef>
              <a:buFont typeface="Wingdings 3" charset="0"/>
              <a:buNone/>
            </a:pPr>
            <a:r>
              <a:rPr lang="en-US" dirty="0">
                <a:latin typeface="Arial" charset="0"/>
                <a:cs typeface="Arial" charset="0"/>
              </a:rPr>
              <a:t>FC/CM% = BE in sales $</a:t>
            </a:r>
          </a:p>
          <a:p>
            <a:pPr>
              <a:spcBef>
                <a:spcPct val="0"/>
              </a:spcBef>
              <a:buFont typeface="Wingdings 3" charset="0"/>
              <a:buNone/>
            </a:pPr>
            <a:r>
              <a:rPr lang="en-US" dirty="0">
                <a:latin typeface="Arial" charset="0"/>
                <a:cs typeface="Arial" charset="0"/>
              </a:rPr>
              <a:t>$540/.45 = </a:t>
            </a:r>
            <a:r>
              <a:rPr lang="en-US" b="1" dirty="0">
                <a:latin typeface="Arial" charset="0"/>
                <a:cs typeface="Arial" charset="0"/>
              </a:rPr>
              <a:t>$1200 in sales needed to BE</a:t>
            </a:r>
            <a:endParaRPr lang="en-US" dirty="0">
              <a:latin typeface="Arial" charset="0"/>
              <a:cs typeface="Arial" charset="0"/>
            </a:endParaRPr>
          </a:p>
        </p:txBody>
      </p:sp>
      <p:sp>
        <p:nvSpPr>
          <p:cNvPr id="14" name="Rectangle 1"/>
          <p:cNvSpPr>
            <a:spLocks noChangeArrowheads="1"/>
          </p:cNvSpPr>
          <p:nvPr/>
        </p:nvSpPr>
        <p:spPr bwMode="auto">
          <a:xfrm>
            <a:off x="5029200" y="1676400"/>
            <a:ext cx="3581400" cy="1570038"/>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eaLnBrk="1" hangingPunct="1"/>
            <a:r>
              <a:rPr lang="en-US" sz="1200" u="sng">
                <a:cs typeface="Calibri" charset="0"/>
              </a:rPr>
              <a:t>Month</a:t>
            </a:r>
            <a:r>
              <a:rPr lang="en-US" sz="1200">
                <a:cs typeface="Calibri" charset="0"/>
              </a:rPr>
              <a:t>	</a:t>
            </a:r>
            <a:r>
              <a:rPr lang="en-US" sz="1200" u="sng">
                <a:cs typeface="Calibri" charset="0"/>
              </a:rPr>
              <a:t>Plants delivered</a:t>
            </a:r>
            <a:r>
              <a:rPr lang="en-US" sz="1200">
                <a:cs typeface="Calibri" charset="0"/>
              </a:rPr>
              <a:t>	  </a:t>
            </a:r>
            <a:r>
              <a:rPr lang="en-US" sz="1200" u="sng">
                <a:cs typeface="Calibri" charset="0"/>
              </a:rPr>
              <a:t>Cost</a:t>
            </a:r>
            <a:endParaRPr lang="en-US" sz="1200">
              <a:cs typeface="Calibri" charset="0"/>
            </a:endParaRPr>
          </a:p>
          <a:p>
            <a:r>
              <a:rPr lang="en-US" sz="1200">
                <a:cs typeface="Calibri" charset="0"/>
              </a:rPr>
              <a:t>1	20		$ 690</a:t>
            </a:r>
          </a:p>
          <a:p>
            <a:r>
              <a:rPr lang="en-US" sz="1200">
                <a:cs typeface="Calibri" charset="0"/>
              </a:rPr>
              <a:t>2	10		   650</a:t>
            </a:r>
          </a:p>
          <a:p>
            <a:r>
              <a:rPr lang="en-US" sz="1200">
                <a:cs typeface="Calibri" charset="0"/>
              </a:rPr>
              <a:t>3	50		   998</a:t>
            </a:r>
          </a:p>
          <a:p>
            <a:r>
              <a:rPr lang="en-US" sz="1200">
                <a:cs typeface="Calibri" charset="0"/>
              </a:rPr>
              <a:t>4	30		   808</a:t>
            </a:r>
          </a:p>
          <a:p>
            <a:r>
              <a:rPr lang="en-US" sz="1200">
                <a:cs typeface="Calibri" charset="0"/>
              </a:rPr>
              <a:t>5	70		1,310</a:t>
            </a:r>
          </a:p>
          <a:p>
            <a:r>
              <a:rPr lang="en-US" sz="1200">
                <a:cs typeface="Calibri" charset="0"/>
              </a:rPr>
              <a:t>6	40		   920</a:t>
            </a:r>
          </a:p>
          <a:p>
            <a:r>
              <a:rPr lang="en-US" sz="1200">
                <a:cs typeface="Calibri" charset="0"/>
              </a:rPr>
              <a:t>7	60		1,110</a:t>
            </a:r>
          </a:p>
        </p:txBody>
      </p:sp>
      <p:sp>
        <p:nvSpPr>
          <p:cNvPr id="15" name="Rectangle 2"/>
          <p:cNvSpPr>
            <a:spLocks noChangeArrowheads="1"/>
          </p:cNvSpPr>
          <p:nvPr/>
        </p:nvSpPr>
        <p:spPr bwMode="auto">
          <a:xfrm>
            <a:off x="1219200" y="1600200"/>
            <a:ext cx="3200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en-US" sz="1600" i="1" dirty="0">
                <a:cs typeface="Calibri" charset="0"/>
              </a:rPr>
              <a:t>Assuming Prairie Plants above sells each plant for $20.</a:t>
            </a:r>
            <a:endParaRPr lang="en-US" sz="1000" dirty="0">
              <a:cs typeface="Calibri" charset="0"/>
            </a:endParaRPr>
          </a:p>
          <a:p>
            <a:endParaRPr lang="en-US" sz="1600" i="1" dirty="0">
              <a:cs typeface="Calibri" charset="0"/>
            </a:endParaRPr>
          </a:p>
          <a:p>
            <a:r>
              <a:rPr lang="en-US" sz="1600" i="1" dirty="0">
                <a:cs typeface="Calibri" charset="0"/>
              </a:rPr>
              <a:t>*you will use the VC and FC determined earlier.</a:t>
            </a:r>
            <a:endParaRPr lang="en-US" sz="2000" dirty="0">
              <a:cs typeface="Calibri" charset="0"/>
            </a:endParaRPr>
          </a:p>
        </p:txBody>
      </p:sp>
      <p:sp>
        <p:nvSpPr>
          <p:cNvPr id="17" name="Title 1"/>
          <p:cNvSpPr>
            <a:spLocks noGrp="1"/>
          </p:cNvSpPr>
          <p:nvPr>
            <p:ph type="title"/>
          </p:nvPr>
        </p:nvSpPr>
        <p:spPr>
          <a:xfrm>
            <a:off x="457200" y="274638"/>
            <a:ext cx="8229600" cy="1143000"/>
          </a:xfrm>
        </p:spPr>
        <p:txBody>
          <a:bodyPr/>
          <a:lstStyle/>
          <a:p>
            <a:r>
              <a:rPr lang="en-US" dirty="0">
                <a:latin typeface="Arial" charset="0"/>
              </a:rPr>
              <a:t>Back to Prairie Plants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3">
                                            <p:txEl>
                                              <p:pRg st="2" end="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5"/>
          <p:cNvSpPr>
            <a:spLocks noGrp="1"/>
          </p:cNvSpPr>
          <p:nvPr>
            <p:ph idx="1"/>
          </p:nvPr>
        </p:nvSpPr>
        <p:spPr>
          <a:xfrm>
            <a:off x="2133600" y="1600200"/>
            <a:ext cx="5029200" cy="3505200"/>
          </a:xfrm>
        </p:spPr>
        <p:txBody>
          <a:bodyPr rtlCol="0">
            <a:normAutofit/>
          </a:bodyPr>
          <a:lstStyle/>
          <a:p>
            <a:pPr marL="0" indent="0">
              <a:spcBef>
                <a:spcPts val="0"/>
              </a:spcBef>
              <a:buFont typeface="Wingdings 3" pitchFamily="18" charset="2"/>
              <a:buNone/>
              <a:defRPr/>
            </a:pPr>
            <a:r>
              <a:rPr lang="en-US" dirty="0">
                <a:ea typeface="+mn-ea"/>
                <a:cs typeface="+mn-cs"/>
              </a:rPr>
              <a:t>Business does not plan to breakeven, it is merely a minimum production level below which a loss would occur</a:t>
            </a:r>
            <a:r>
              <a:rPr lang="en-US" dirty="0" smtClean="0">
                <a:ea typeface="+mn-ea"/>
                <a:cs typeface="+mn-cs"/>
              </a:rPr>
              <a:t>. </a:t>
            </a:r>
            <a:r>
              <a:rPr lang="en-US" dirty="0">
                <a:ea typeface="+mn-ea"/>
                <a:cs typeface="+mn-cs"/>
              </a:rPr>
              <a:t>Instead, business wants to earn a profit.  Here is the equation not considering tax</a:t>
            </a:r>
            <a:r>
              <a:rPr lang="en-US" dirty="0" smtClean="0">
                <a:ea typeface="+mn-ea"/>
                <a:cs typeface="+mn-cs"/>
              </a:rPr>
              <a:t>:</a:t>
            </a:r>
            <a:br>
              <a:rPr lang="en-US" dirty="0" smtClean="0">
                <a:ea typeface="+mn-ea"/>
                <a:cs typeface="+mn-cs"/>
              </a:rPr>
            </a:br>
            <a:endParaRPr lang="en-US" dirty="0" smtClean="0">
              <a:ea typeface="+mn-ea"/>
              <a:cs typeface="+mn-cs"/>
            </a:endParaRPr>
          </a:p>
          <a:p>
            <a:pPr algn="ctr">
              <a:buFont typeface="Wingdings 3" pitchFamily="18" charset="2"/>
              <a:buNone/>
              <a:defRPr/>
            </a:pPr>
            <a:r>
              <a:rPr lang="en-US" b="1" dirty="0" smtClean="0">
                <a:solidFill>
                  <a:srgbClr val="00B050"/>
                </a:solidFill>
                <a:ea typeface="+mn-ea"/>
                <a:cs typeface="+mn-cs"/>
              </a:rPr>
              <a:t>(FC </a:t>
            </a:r>
            <a:r>
              <a:rPr lang="en-US" b="1" dirty="0">
                <a:solidFill>
                  <a:srgbClr val="00B050"/>
                </a:solidFill>
                <a:ea typeface="+mn-ea"/>
                <a:cs typeface="+mn-cs"/>
              </a:rPr>
              <a:t>+ </a:t>
            </a:r>
            <a:r>
              <a:rPr lang="en-US" b="1" dirty="0" smtClean="0">
                <a:solidFill>
                  <a:srgbClr val="00B050"/>
                </a:solidFill>
                <a:ea typeface="+mn-ea"/>
                <a:cs typeface="+mn-cs"/>
              </a:rPr>
              <a:t>Target Profit)/CM </a:t>
            </a:r>
            <a:r>
              <a:rPr lang="en-US" b="1" dirty="0">
                <a:solidFill>
                  <a:srgbClr val="00B050"/>
                </a:solidFill>
                <a:ea typeface="+mn-ea"/>
                <a:cs typeface="+mn-cs"/>
              </a:rPr>
              <a:t>= </a:t>
            </a:r>
            <a:r>
              <a:rPr lang="en-US" b="1" dirty="0" smtClean="0">
                <a:solidFill>
                  <a:srgbClr val="00B050"/>
                </a:solidFill>
                <a:ea typeface="+mn-ea"/>
                <a:cs typeface="+mn-cs"/>
              </a:rPr>
              <a:t>Q</a:t>
            </a:r>
            <a:endParaRPr lang="en-US" b="1" dirty="0" smtClean="0">
              <a:ea typeface="+mn-ea"/>
              <a:cs typeface="+mn-cs"/>
            </a:endParaRPr>
          </a:p>
          <a:p>
            <a:pPr marL="0" indent="0">
              <a:spcBef>
                <a:spcPts val="0"/>
              </a:spcBef>
              <a:buFont typeface="Wingdings 3" pitchFamily="18" charset="2"/>
              <a:buNone/>
              <a:defRPr/>
            </a:pPr>
            <a:r>
              <a:rPr lang="en-US" dirty="0" smtClean="0">
                <a:ea typeface="+mn-ea"/>
                <a:cs typeface="+mn-cs"/>
              </a:rPr>
              <a:t/>
            </a:r>
            <a:br>
              <a:rPr lang="en-US" dirty="0" smtClean="0">
                <a:ea typeface="+mn-ea"/>
                <a:cs typeface="+mn-cs"/>
              </a:rPr>
            </a:br>
            <a:r>
              <a:rPr lang="en-US" dirty="0" smtClean="0">
                <a:ea typeface="+mn-ea"/>
                <a:cs typeface="+mn-cs"/>
              </a:rPr>
              <a:t>Assume </a:t>
            </a:r>
            <a:r>
              <a:rPr lang="en-US" dirty="0">
                <a:ea typeface="+mn-ea"/>
                <a:cs typeface="+mn-cs"/>
              </a:rPr>
              <a:t>Prairie Plants wishes to make a profit of $1,000 how many plants do they need to sell</a:t>
            </a:r>
            <a:r>
              <a:rPr lang="en-US" dirty="0" smtClean="0">
                <a:ea typeface="+mn-ea"/>
                <a:cs typeface="+mn-cs"/>
              </a:rPr>
              <a:t>?</a:t>
            </a:r>
          </a:p>
          <a:p>
            <a:pPr marL="0" indent="0">
              <a:spcBef>
                <a:spcPts val="0"/>
              </a:spcBef>
              <a:buFont typeface="Wingdings 3" pitchFamily="18" charset="2"/>
              <a:buNone/>
              <a:defRPr/>
            </a:pPr>
            <a:endParaRPr lang="en-US" dirty="0">
              <a:ea typeface="+mn-ea"/>
              <a:cs typeface="+mn-cs"/>
            </a:endParaRPr>
          </a:p>
          <a:p>
            <a:pPr marL="0" indent="0">
              <a:spcBef>
                <a:spcPts val="0"/>
              </a:spcBef>
              <a:buFont typeface="Wingdings 3" pitchFamily="18" charset="2"/>
              <a:buNone/>
              <a:defRPr/>
            </a:pPr>
            <a:r>
              <a:rPr lang="en-US" dirty="0" smtClean="0">
                <a:ea typeface="+mn-ea"/>
                <a:cs typeface="+mn-cs"/>
              </a:rPr>
              <a:t>FC </a:t>
            </a:r>
            <a:r>
              <a:rPr lang="en-US" dirty="0">
                <a:ea typeface="+mn-ea"/>
                <a:cs typeface="+mn-cs"/>
              </a:rPr>
              <a:t>+ Target profit/CM = </a:t>
            </a:r>
            <a:r>
              <a:rPr lang="en-US" dirty="0" smtClean="0">
                <a:ea typeface="+mn-ea"/>
                <a:cs typeface="+mn-cs"/>
              </a:rPr>
              <a:t>Q</a:t>
            </a:r>
          </a:p>
          <a:p>
            <a:pPr marL="0" indent="0">
              <a:spcBef>
                <a:spcPts val="0"/>
              </a:spcBef>
              <a:buFont typeface="Wingdings 3" pitchFamily="18" charset="2"/>
              <a:buNone/>
              <a:defRPr/>
            </a:pPr>
            <a:r>
              <a:rPr lang="en-US" dirty="0" smtClean="0">
                <a:ea typeface="+mn-ea"/>
                <a:cs typeface="+mn-cs"/>
              </a:rPr>
              <a:t>$</a:t>
            </a:r>
            <a:r>
              <a:rPr lang="en-US" dirty="0">
                <a:ea typeface="+mn-ea"/>
                <a:cs typeface="+mn-cs"/>
              </a:rPr>
              <a:t>540 + $1,000/$9 = </a:t>
            </a:r>
            <a:r>
              <a:rPr lang="en-US" b="1" dirty="0">
                <a:ea typeface="+mn-ea"/>
                <a:cs typeface="+mn-cs"/>
              </a:rPr>
              <a:t>171.11 plants or round to </a:t>
            </a:r>
            <a:r>
              <a:rPr lang="en-US" b="1" dirty="0" smtClean="0">
                <a:ea typeface="+mn-ea"/>
                <a:cs typeface="+mn-cs"/>
              </a:rPr>
              <a:t>172</a:t>
            </a:r>
            <a:endParaRPr lang="en-US" dirty="0">
              <a:ea typeface="+mn-ea"/>
              <a:cs typeface="+mn-cs"/>
            </a:endParaRPr>
          </a:p>
        </p:txBody>
      </p:sp>
      <p:sp>
        <p:nvSpPr>
          <p:cNvPr id="11" name="Title 1"/>
          <p:cNvSpPr>
            <a:spLocks noGrp="1"/>
          </p:cNvSpPr>
          <p:nvPr>
            <p:ph type="title"/>
          </p:nvPr>
        </p:nvSpPr>
        <p:spPr>
          <a:xfrm>
            <a:off x="457200" y="274638"/>
            <a:ext cx="8229600" cy="1143000"/>
          </a:xfrm>
        </p:spPr>
        <p:txBody>
          <a:bodyPr/>
          <a:lstStyle/>
          <a:p>
            <a:r>
              <a:rPr lang="en-US">
                <a:latin typeface="Arial" charset="0"/>
              </a:rPr>
              <a:t>Determining Target Profit Level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457200" y="274638"/>
            <a:ext cx="8229600" cy="1143000"/>
          </a:xfrm>
          <a:prstGeom prst="rect">
            <a:avLst/>
          </a:prstGeom>
          <a:noFill/>
          <a:effectLst/>
        </p:spPr>
        <p:txBody>
          <a:bodyPr anchor="ctr">
            <a:normAutofit/>
          </a:bodyPr>
          <a:lstStyle>
            <a:lvl1pPr algn="ctr" rtl="0" eaLnBrk="0" fontAlgn="base" hangingPunct="0">
              <a:spcBef>
                <a:spcPct val="0"/>
              </a:spcBef>
              <a:spcAft>
                <a:spcPct val="0"/>
              </a:spcAft>
              <a:defRPr sz="2800" b="0" kern="1200">
                <a:solidFill>
                  <a:srgbClr val="000000"/>
                </a:solidFill>
                <a:effectLst/>
                <a:latin typeface="Arial"/>
                <a:ea typeface="ＭＳ Ｐゴシック" charset="0"/>
                <a:cs typeface="Arial"/>
              </a:defRPr>
            </a:lvl1pPr>
            <a:lvl2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2pPr>
            <a:lvl3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3pPr>
            <a:lvl4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4pPr>
            <a:lvl5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fontAlgn="auto" hangingPunct="1">
              <a:spcAft>
                <a:spcPts val="0"/>
              </a:spcAft>
              <a:defRPr/>
            </a:pPr>
            <a:r>
              <a:rPr lang="en-US" dirty="0" smtClean="0">
                <a:ea typeface="+mj-ea"/>
              </a:rPr>
              <a:t>Determining Target Profit Level Considering Tax:</a:t>
            </a:r>
          </a:p>
        </p:txBody>
      </p:sp>
      <p:sp>
        <p:nvSpPr>
          <p:cNvPr id="8" name="Content Placeholder 5"/>
          <p:cNvSpPr>
            <a:spLocks noGrp="1"/>
          </p:cNvSpPr>
          <p:nvPr>
            <p:ph idx="1"/>
          </p:nvPr>
        </p:nvSpPr>
        <p:spPr>
          <a:xfrm>
            <a:off x="1600200" y="1524000"/>
            <a:ext cx="6096000" cy="5029200"/>
          </a:xfrm>
        </p:spPr>
        <p:txBody>
          <a:bodyPr/>
          <a:lstStyle/>
          <a:p>
            <a:pPr marL="0" indent="0">
              <a:spcBef>
                <a:spcPct val="0"/>
              </a:spcBef>
              <a:buFont typeface="Wingdings 3" charset="0"/>
              <a:buNone/>
            </a:pPr>
            <a:r>
              <a:rPr lang="en-US" sz="1200">
                <a:latin typeface="Arial" charset="0"/>
                <a:cs typeface="Arial" charset="0"/>
              </a:rPr>
              <a:t>Now, taxes being considered business will have a profit target stated in after tax terms. If you know the after tax profit, the easiest approach is to convert this back into a before tax profit then use the result in the equation we already know shown above.</a:t>
            </a:r>
          </a:p>
          <a:p>
            <a:pPr marL="0" indent="0">
              <a:spcBef>
                <a:spcPct val="0"/>
              </a:spcBef>
              <a:buFont typeface="Wingdings 3" charset="0"/>
              <a:buNone/>
            </a:pPr>
            <a:endParaRPr lang="en-US" sz="1200" b="1">
              <a:solidFill>
                <a:srgbClr val="00B050"/>
              </a:solidFill>
              <a:latin typeface="Arial" charset="0"/>
              <a:cs typeface="Arial" charset="0"/>
            </a:endParaRPr>
          </a:p>
          <a:p>
            <a:pPr marL="0" indent="0" algn="ctr">
              <a:spcBef>
                <a:spcPct val="0"/>
              </a:spcBef>
              <a:buFont typeface="Wingdings 3" charset="0"/>
              <a:buNone/>
            </a:pPr>
            <a:r>
              <a:rPr lang="en-US" sz="1200" b="1">
                <a:solidFill>
                  <a:srgbClr val="00B050"/>
                </a:solidFill>
                <a:latin typeface="Arial" charset="0"/>
                <a:cs typeface="Arial" charset="0"/>
              </a:rPr>
              <a:t>After tax profit / (1 – tax rate) = Before tax profit</a:t>
            </a:r>
            <a:endParaRPr lang="en-US" sz="1200" i="1">
              <a:latin typeface="Arial" charset="0"/>
              <a:cs typeface="Arial" charset="0"/>
            </a:endParaRPr>
          </a:p>
          <a:p>
            <a:pPr marL="0" indent="0">
              <a:spcBef>
                <a:spcPct val="0"/>
              </a:spcBef>
              <a:buFont typeface="Wingdings 3" charset="0"/>
              <a:buNone/>
            </a:pPr>
            <a:r>
              <a:rPr lang="en-US" sz="1200" b="1" i="1">
                <a:latin typeface="Arial" charset="0"/>
                <a:cs typeface="Arial" charset="0"/>
              </a:rPr>
              <a:t>Assume Prairie Plants wants to have a $1,000 after tax profit.</a:t>
            </a:r>
            <a:br>
              <a:rPr lang="en-US" sz="1200" b="1" i="1">
                <a:latin typeface="Arial" charset="0"/>
                <a:cs typeface="Arial" charset="0"/>
              </a:rPr>
            </a:br>
            <a:r>
              <a:rPr lang="en-US" sz="1200" b="1" i="1">
                <a:latin typeface="Arial" charset="0"/>
                <a:cs typeface="Arial" charset="0"/>
              </a:rPr>
              <a:t>Assume a 15% tax rate.   </a:t>
            </a:r>
            <a:endParaRPr lang="en-US" sz="1200">
              <a:latin typeface="Arial" charset="0"/>
              <a:cs typeface="Arial" charset="0"/>
            </a:endParaRPr>
          </a:p>
          <a:p>
            <a:pPr marL="0" indent="0">
              <a:spcBef>
                <a:spcPct val="0"/>
              </a:spcBef>
              <a:buFont typeface="Wingdings 3" charset="0"/>
              <a:buNone/>
            </a:pPr>
            <a:endParaRPr lang="en-US" sz="1200">
              <a:latin typeface="Arial" charset="0"/>
              <a:cs typeface="Arial" charset="0"/>
            </a:endParaRPr>
          </a:p>
          <a:p>
            <a:pPr marL="0" indent="0">
              <a:spcBef>
                <a:spcPct val="0"/>
              </a:spcBef>
              <a:buFont typeface="Wingdings 3" charset="0"/>
              <a:buNone/>
            </a:pPr>
            <a:r>
              <a:rPr lang="en-US" sz="1200" b="1">
                <a:latin typeface="Arial" charset="0"/>
                <a:cs typeface="Arial" charset="0"/>
              </a:rPr>
              <a:t>What will they need in before tax profit?</a:t>
            </a:r>
          </a:p>
          <a:p>
            <a:pPr marL="0" indent="0">
              <a:spcBef>
                <a:spcPct val="0"/>
              </a:spcBef>
              <a:buFont typeface="Wingdings 3" charset="0"/>
              <a:buNone/>
            </a:pPr>
            <a:r>
              <a:rPr lang="en-US" sz="1200">
                <a:latin typeface="Arial" charset="0"/>
                <a:cs typeface="Arial" charset="0"/>
              </a:rPr>
              <a:t/>
            </a:r>
            <a:br>
              <a:rPr lang="en-US" sz="1200">
                <a:latin typeface="Arial" charset="0"/>
                <a:cs typeface="Arial" charset="0"/>
              </a:rPr>
            </a:br>
            <a:r>
              <a:rPr lang="en-US" sz="1200">
                <a:latin typeface="Arial" charset="0"/>
                <a:cs typeface="Arial" charset="0"/>
              </a:rPr>
              <a:t>ATP/ (1- tax %) = BTP</a:t>
            </a:r>
          </a:p>
          <a:p>
            <a:pPr marL="0" indent="0">
              <a:spcBef>
                <a:spcPct val="0"/>
              </a:spcBef>
              <a:buFont typeface="Wingdings 3" charset="0"/>
              <a:buNone/>
            </a:pPr>
            <a:r>
              <a:rPr lang="en-US" sz="1200">
                <a:latin typeface="Arial" charset="0"/>
                <a:cs typeface="Arial" charset="0"/>
              </a:rPr>
              <a:t>$1,000/ (1-15%) = </a:t>
            </a:r>
            <a:r>
              <a:rPr lang="en-US" sz="1200" b="1">
                <a:latin typeface="Arial" charset="0"/>
                <a:cs typeface="Arial" charset="0"/>
              </a:rPr>
              <a:t>$1,176.47</a:t>
            </a:r>
            <a:endParaRPr lang="en-US" sz="1200">
              <a:latin typeface="Arial" charset="0"/>
              <a:cs typeface="Arial" charset="0"/>
            </a:endParaRPr>
          </a:p>
          <a:p>
            <a:pPr marL="0" indent="0">
              <a:spcBef>
                <a:spcPct val="0"/>
              </a:spcBef>
              <a:buFont typeface="Wingdings 3" charset="0"/>
              <a:buNone/>
            </a:pPr>
            <a:endParaRPr lang="en-US" sz="1200">
              <a:latin typeface="Arial" charset="0"/>
              <a:cs typeface="Arial" charset="0"/>
            </a:endParaRPr>
          </a:p>
          <a:p>
            <a:pPr marL="0" indent="0">
              <a:spcBef>
                <a:spcPct val="0"/>
              </a:spcBef>
              <a:buFont typeface="Wingdings 3" charset="0"/>
              <a:buNone/>
            </a:pPr>
            <a:r>
              <a:rPr lang="en-US" sz="1200" b="1">
                <a:latin typeface="Arial" charset="0"/>
                <a:cs typeface="Arial" charset="0"/>
              </a:rPr>
              <a:t>How many plants must they sell to meet the $1,000 after tax profit?</a:t>
            </a:r>
          </a:p>
          <a:p>
            <a:pPr marL="0" indent="0">
              <a:spcBef>
                <a:spcPct val="0"/>
              </a:spcBef>
              <a:buFont typeface="Wingdings 3" charset="0"/>
              <a:buNone/>
            </a:pPr>
            <a:r>
              <a:rPr lang="en-US" sz="1200">
                <a:latin typeface="Arial" charset="0"/>
                <a:cs typeface="Arial" charset="0"/>
              </a:rPr>
              <a:t/>
            </a:r>
            <a:br>
              <a:rPr lang="en-US" sz="1200">
                <a:latin typeface="Arial" charset="0"/>
                <a:cs typeface="Arial" charset="0"/>
              </a:rPr>
            </a:br>
            <a:r>
              <a:rPr lang="en-US" sz="1200">
                <a:latin typeface="Arial" charset="0"/>
                <a:cs typeface="Arial" charset="0"/>
              </a:rPr>
              <a:t>FC + [ATP/ (1- tax %)]/ CM = Q    or    FC + BTP/ CM = Q</a:t>
            </a:r>
          </a:p>
          <a:p>
            <a:pPr marL="0" indent="0">
              <a:spcBef>
                <a:spcPct val="0"/>
              </a:spcBef>
              <a:buFont typeface="Wingdings 3" charset="0"/>
              <a:buNone/>
            </a:pPr>
            <a:r>
              <a:rPr lang="en-US" sz="1200">
                <a:latin typeface="Arial" charset="0"/>
                <a:cs typeface="Arial" charset="0"/>
              </a:rPr>
              <a:t>$540 + $1,176.47/ $9 = </a:t>
            </a:r>
            <a:r>
              <a:rPr lang="en-US" sz="1200" b="1">
                <a:latin typeface="Arial" charset="0"/>
                <a:cs typeface="Arial" charset="0"/>
              </a:rPr>
              <a:t>190.72 plants or round to (191)</a:t>
            </a:r>
            <a:endParaRPr lang="en-US" sz="1200">
              <a:latin typeface="Arial" charset="0"/>
              <a:cs typeface="Arial" charset="0"/>
            </a:endParaRPr>
          </a:p>
          <a:p>
            <a:pPr marL="0" indent="0">
              <a:spcBef>
                <a:spcPct val="0"/>
              </a:spcBef>
              <a:buFont typeface="Wingdings 3" charset="0"/>
              <a:buNone/>
            </a:pPr>
            <a:endParaRPr lang="en-US" sz="1200">
              <a:latin typeface="Arial" charset="0"/>
              <a:cs typeface="Arial" charset="0"/>
            </a:endParaRPr>
          </a:p>
          <a:p>
            <a:pPr marL="0" indent="0">
              <a:spcBef>
                <a:spcPct val="0"/>
              </a:spcBef>
              <a:buFont typeface="Wingdings 3" charset="0"/>
              <a:buNone/>
            </a:pPr>
            <a:r>
              <a:rPr lang="en-US" sz="1200" b="1">
                <a:latin typeface="Arial" charset="0"/>
                <a:cs typeface="Arial" charset="0"/>
              </a:rPr>
              <a:t>How many dollars  in sales must they have to meet the $1,000 after tax profit goal?</a:t>
            </a:r>
          </a:p>
          <a:p>
            <a:pPr marL="0" indent="0">
              <a:spcBef>
                <a:spcPct val="0"/>
              </a:spcBef>
              <a:buFont typeface="Wingdings 3" charset="0"/>
              <a:buNone/>
            </a:pPr>
            <a:r>
              <a:rPr lang="en-US" sz="1200">
                <a:latin typeface="Arial" charset="0"/>
                <a:cs typeface="Arial" charset="0"/>
              </a:rPr>
              <a:t/>
            </a:r>
            <a:br>
              <a:rPr lang="en-US" sz="1200">
                <a:latin typeface="Arial" charset="0"/>
                <a:cs typeface="Arial" charset="0"/>
              </a:rPr>
            </a:br>
            <a:r>
              <a:rPr lang="en-US" sz="1200">
                <a:latin typeface="Arial" charset="0"/>
                <a:cs typeface="Arial" charset="0"/>
              </a:rPr>
              <a:t>FC + BTP/ CM% = Sales $</a:t>
            </a:r>
          </a:p>
          <a:p>
            <a:pPr marL="0" indent="0">
              <a:spcBef>
                <a:spcPct val="0"/>
              </a:spcBef>
              <a:buFont typeface="Wingdings 3" charset="0"/>
              <a:buNone/>
            </a:pPr>
            <a:r>
              <a:rPr lang="en-US" sz="1200">
                <a:latin typeface="Arial" charset="0"/>
                <a:cs typeface="Arial" charset="0"/>
              </a:rPr>
              <a:t>540 + $1,176.47/ .45 = </a:t>
            </a:r>
            <a:r>
              <a:rPr lang="en-US" sz="1200" b="1">
                <a:latin typeface="Arial" charset="0"/>
                <a:cs typeface="Arial" charset="0"/>
              </a:rPr>
              <a:t>$3,814.38 in sales needed to meet $1,000 after tax profit</a:t>
            </a:r>
            <a:endParaRPr lang="en-US" sz="1200">
              <a:latin typeface="Arial" charset="0"/>
              <a:cs typeface="Aria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p:cNvSpPr>
            <a:spLocks noGrp="1"/>
          </p:cNvSpPr>
          <p:nvPr>
            <p:ph idx="1"/>
          </p:nvPr>
        </p:nvSpPr>
        <p:spPr>
          <a:xfrm>
            <a:off x="1066800" y="1905000"/>
            <a:ext cx="7086600" cy="914400"/>
          </a:xfrm>
        </p:spPr>
        <p:txBody>
          <a:bodyPr/>
          <a:lstStyle/>
          <a:p>
            <a:pPr marL="0" indent="0">
              <a:spcBef>
                <a:spcPct val="0"/>
              </a:spcBef>
              <a:buFont typeface="Wingdings 3" charset="0"/>
              <a:buNone/>
            </a:pPr>
            <a:r>
              <a:rPr lang="en-US">
                <a:latin typeface="Arial" charset="0"/>
                <a:cs typeface="Arial" charset="0"/>
              </a:rPr>
              <a:t>Ellsworth Co. distributes insect repellent. Each can of repellent sells for $4.00. The variable cost per can of repellent is $0.65. The fixed selling and distribution costs are $80,000. The after-tax target profit level is $15,000. Ellsworth Co. is subject to an income tax rate of 20 percent.</a:t>
            </a:r>
          </a:p>
        </p:txBody>
      </p:sp>
      <p:sp>
        <p:nvSpPr>
          <p:cNvPr id="8" name="Rectangle 2"/>
          <p:cNvSpPr txBox="1">
            <a:spLocks noChangeArrowheads="1"/>
          </p:cNvSpPr>
          <p:nvPr/>
        </p:nvSpPr>
        <p:spPr>
          <a:xfrm>
            <a:off x="457200" y="274638"/>
            <a:ext cx="8229600" cy="1143000"/>
          </a:xfrm>
          <a:prstGeom prst="rect">
            <a:avLst/>
          </a:prstGeom>
          <a:noFill/>
          <a:effectLst/>
        </p:spPr>
        <p:txBody>
          <a:bodyPr anchor="ctr">
            <a:normAutofit/>
          </a:bodyPr>
          <a:lstStyle>
            <a:lvl1pPr algn="ctr" rtl="0" eaLnBrk="0" fontAlgn="base" hangingPunct="0">
              <a:spcBef>
                <a:spcPct val="0"/>
              </a:spcBef>
              <a:spcAft>
                <a:spcPct val="0"/>
              </a:spcAft>
              <a:defRPr sz="2800" b="0" kern="1200">
                <a:solidFill>
                  <a:srgbClr val="000000"/>
                </a:solidFill>
                <a:effectLst/>
                <a:latin typeface="Arial"/>
                <a:ea typeface="ＭＳ Ｐゴシック" charset="0"/>
                <a:cs typeface="Arial"/>
              </a:defRPr>
            </a:lvl1pPr>
            <a:lvl2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2pPr>
            <a:lvl3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3pPr>
            <a:lvl4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4pPr>
            <a:lvl5pPr algn="l" rtl="0" eaLnBrk="0" fontAlgn="base" hangingPunct="0">
              <a:spcBef>
                <a:spcPct val="0"/>
              </a:spcBef>
              <a:spcAft>
                <a:spcPct val="0"/>
              </a:spcAft>
              <a:defRPr sz="4100" b="1">
                <a:solidFill>
                  <a:schemeClr val="tx2"/>
                </a:solidFill>
                <a:latin typeface="Lucida Sans Unicode" pitchFamily="34" charset="0"/>
                <a:ea typeface="ＭＳ Ｐゴシック"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eaLnBrk="1" fontAlgn="auto" hangingPunct="1">
              <a:spcAft>
                <a:spcPts val="0"/>
              </a:spcAft>
              <a:defRPr/>
            </a:pPr>
            <a:r>
              <a:rPr lang="en-US" dirty="0" smtClean="0">
                <a:ea typeface="+mj-ea"/>
              </a:rPr>
              <a:t>Individually complete E4.6, page 120,</a:t>
            </a:r>
            <a:br>
              <a:rPr lang="en-US" dirty="0" smtClean="0">
                <a:ea typeface="+mj-ea"/>
              </a:rPr>
            </a:br>
            <a:r>
              <a:rPr lang="en-US" dirty="0" smtClean="0">
                <a:ea typeface="+mj-ea"/>
              </a:rPr>
              <a:t>to practice CVP analysis:</a:t>
            </a:r>
          </a:p>
        </p:txBody>
      </p:sp>
      <p:sp>
        <p:nvSpPr>
          <p:cNvPr id="9" name="Content Placeholder 5"/>
          <p:cNvSpPr txBox="1">
            <a:spLocks/>
          </p:cNvSpPr>
          <p:nvPr/>
        </p:nvSpPr>
        <p:spPr bwMode="auto">
          <a:xfrm>
            <a:off x="4343400" y="3276600"/>
            <a:ext cx="3886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Clr>
                <a:schemeClr val="tx1"/>
              </a:buClr>
              <a:buSzPct val="100000"/>
              <a:buFont typeface="Wingdings 3" charset="0"/>
              <a:buNone/>
            </a:pPr>
            <a:r>
              <a:rPr lang="en-US" sz="1200"/>
              <a:t>To achieve the profit goal, what must the before-tax profit be?</a:t>
            </a:r>
          </a:p>
          <a:p>
            <a:pPr>
              <a:buClr>
                <a:schemeClr val="tx1"/>
              </a:buClr>
              <a:buSzPct val="100000"/>
              <a:buFont typeface="Wingdings 3" charset="0"/>
              <a:buNone/>
            </a:pPr>
            <a:r>
              <a:rPr lang="en-US" sz="1200" b="1"/>
              <a:t>BTP = ATP/(1 – tax %)		</a:t>
            </a:r>
          </a:p>
          <a:p>
            <a:pPr>
              <a:buClr>
                <a:schemeClr val="tx1"/>
              </a:buClr>
              <a:buSzPct val="100000"/>
              <a:buFont typeface="Wingdings 3" charset="0"/>
              <a:buNone/>
            </a:pPr>
            <a:r>
              <a:rPr lang="en-US" sz="1200" b="1"/>
              <a:t>$15,000/ 80% = $18,750 BTP</a:t>
            </a:r>
            <a:endParaRPr lang="en-US" sz="1200"/>
          </a:p>
          <a:p>
            <a:pPr>
              <a:spcBef>
                <a:spcPts val="400"/>
              </a:spcBef>
              <a:buClr>
                <a:schemeClr val="tx1"/>
              </a:buClr>
              <a:buSzPct val="100000"/>
              <a:buFont typeface="Wingdings 3" charset="0"/>
              <a:buNone/>
            </a:pPr>
            <a:endParaRPr lang="en-US" sz="1200"/>
          </a:p>
          <a:p>
            <a:pPr>
              <a:buClr>
                <a:schemeClr val="tx1"/>
              </a:buClr>
              <a:buSzPct val="100000"/>
              <a:buFont typeface="Wingdings 3" charset="0"/>
              <a:buNone/>
            </a:pPr>
            <a:r>
              <a:rPr lang="en-US" sz="1200"/>
              <a:t>How many units must be sold to achieve the profit goal after taxes?</a:t>
            </a:r>
          </a:p>
          <a:p>
            <a:pPr>
              <a:spcBef>
                <a:spcPts val="400"/>
              </a:spcBef>
              <a:buClr>
                <a:schemeClr val="tx1"/>
              </a:buClr>
              <a:buSzPct val="100000"/>
              <a:buFont typeface="Wingdings 3" charset="0"/>
              <a:buNone/>
            </a:pPr>
            <a:r>
              <a:rPr lang="en-US" sz="1200" b="1"/>
              <a:t>(FC + [ATP/(1 – tax %)])/CM = Q</a:t>
            </a:r>
            <a:endParaRPr lang="en-US" sz="1200"/>
          </a:p>
          <a:p>
            <a:pPr>
              <a:spcBef>
                <a:spcPts val="400"/>
              </a:spcBef>
              <a:buClr>
                <a:schemeClr val="tx1"/>
              </a:buClr>
              <a:buSzPct val="100000"/>
              <a:buFont typeface="Wingdings 3" charset="0"/>
              <a:buNone/>
            </a:pPr>
            <a:r>
              <a:rPr lang="en-US" sz="1200" b="1"/>
              <a:t>($80,000 + [$15,000/(1 – 20%)])/$3.35 = Q</a:t>
            </a:r>
            <a:endParaRPr lang="en-US" sz="1200"/>
          </a:p>
          <a:p>
            <a:pPr>
              <a:spcBef>
                <a:spcPts val="400"/>
              </a:spcBef>
              <a:buClr>
                <a:schemeClr val="tx1"/>
              </a:buClr>
              <a:buSzPct val="100000"/>
              <a:buFont typeface="Wingdings 3" charset="0"/>
              <a:buNone/>
            </a:pPr>
            <a:r>
              <a:rPr lang="en-US" sz="1200" b="1"/>
              <a:t>($80,000 + $18,750)/$3.35 = Q</a:t>
            </a:r>
            <a:endParaRPr lang="en-US" sz="1200"/>
          </a:p>
          <a:p>
            <a:pPr>
              <a:spcBef>
                <a:spcPts val="400"/>
              </a:spcBef>
              <a:buClr>
                <a:schemeClr val="tx1"/>
              </a:buClr>
              <a:buSzPct val="100000"/>
              <a:buFont typeface="Wingdings 3" charset="0"/>
              <a:buNone/>
            </a:pPr>
            <a:r>
              <a:rPr lang="en-US" sz="1200" b="1"/>
              <a:t>Q = 29,478</a:t>
            </a:r>
            <a:endParaRPr lang="en-US" sz="1200"/>
          </a:p>
        </p:txBody>
      </p:sp>
      <p:sp>
        <p:nvSpPr>
          <p:cNvPr id="10" name="Content Placeholder 5"/>
          <p:cNvSpPr txBox="1">
            <a:spLocks/>
          </p:cNvSpPr>
          <p:nvPr/>
        </p:nvSpPr>
        <p:spPr bwMode="auto">
          <a:xfrm>
            <a:off x="990600" y="3276600"/>
            <a:ext cx="3886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Clr>
                <a:schemeClr val="tx1"/>
              </a:buClr>
              <a:buSzPct val="100000"/>
              <a:buFont typeface="Wingdings 3" charset="0"/>
              <a:buNone/>
            </a:pPr>
            <a:r>
              <a:rPr lang="en-US" sz="1200" dirty="0"/>
              <a:t>What is the breakeven point in units?  </a:t>
            </a:r>
          </a:p>
          <a:p>
            <a:pPr>
              <a:buClr>
                <a:schemeClr val="tx1"/>
              </a:buClr>
              <a:buSzPct val="100000"/>
              <a:buFont typeface="Wingdings 3" charset="0"/>
              <a:buNone/>
            </a:pPr>
            <a:r>
              <a:rPr lang="en-US" sz="1200" b="1" dirty="0"/>
              <a:t>SP =  $4.00			</a:t>
            </a:r>
            <a:endParaRPr lang="en-US" sz="1200" dirty="0"/>
          </a:p>
          <a:p>
            <a:pPr>
              <a:buClr>
                <a:schemeClr val="tx1"/>
              </a:buClr>
              <a:buSzPct val="100000"/>
              <a:buFont typeface="Wingdings 3" charset="0"/>
              <a:buNone/>
            </a:pPr>
            <a:r>
              <a:rPr lang="en-US" sz="1200" b="1" dirty="0"/>
              <a:t>VC =  </a:t>
            </a:r>
            <a:r>
              <a:rPr lang="en-US" sz="1200" b="1" u="sng" dirty="0"/>
              <a:t>   .65</a:t>
            </a:r>
            <a:endParaRPr lang="en-US" sz="1200" dirty="0"/>
          </a:p>
          <a:p>
            <a:pPr>
              <a:buClr>
                <a:schemeClr val="tx1"/>
              </a:buClr>
              <a:buSzPct val="100000"/>
              <a:buFont typeface="Wingdings 3" charset="0"/>
              <a:buNone/>
            </a:pPr>
            <a:r>
              <a:rPr lang="en-US" sz="1200" b="1" dirty="0"/>
              <a:t>CM = $3.35</a:t>
            </a:r>
            <a:endParaRPr lang="en-US" sz="1200" dirty="0"/>
          </a:p>
          <a:p>
            <a:pPr>
              <a:buClr>
                <a:schemeClr val="tx1"/>
              </a:buClr>
              <a:buSzPct val="100000"/>
              <a:buFont typeface="Wingdings 3" charset="0"/>
              <a:buNone/>
            </a:pPr>
            <a:r>
              <a:rPr lang="en-US" sz="1200" b="1" dirty="0"/>
              <a:t>$80,000/$3.35 = 23,881 cans of repellent</a:t>
            </a:r>
          </a:p>
          <a:p>
            <a:pPr>
              <a:buClr>
                <a:schemeClr val="tx1"/>
              </a:buClr>
              <a:buSzPct val="100000"/>
              <a:buFont typeface="Wingdings 3" charset="0"/>
              <a:buNone/>
            </a:pPr>
            <a:endParaRPr lang="en-US" sz="1200" dirty="0"/>
          </a:p>
          <a:p>
            <a:pPr>
              <a:buClr>
                <a:schemeClr val="tx1"/>
              </a:buClr>
              <a:buSzPct val="100000"/>
              <a:buFont typeface="Wingdings 3" charset="0"/>
              <a:buNone/>
            </a:pPr>
            <a:r>
              <a:rPr lang="en-US" sz="1200" dirty="0"/>
              <a:t>What is the breakeven point in dollars?</a:t>
            </a:r>
          </a:p>
          <a:p>
            <a:pPr>
              <a:spcBef>
                <a:spcPts val="400"/>
              </a:spcBef>
              <a:buClr>
                <a:schemeClr val="tx1"/>
              </a:buClr>
              <a:buSzPct val="100000"/>
              <a:buFont typeface="Wingdings 3" charset="0"/>
              <a:buNone/>
            </a:pPr>
            <a:r>
              <a:rPr lang="en-US" sz="1200" b="1" dirty="0"/>
              <a:t>$3.35/$4.00 = CM% = .8375</a:t>
            </a:r>
            <a:endParaRPr lang="en-US" sz="1200" dirty="0"/>
          </a:p>
          <a:p>
            <a:pPr>
              <a:spcBef>
                <a:spcPts val="400"/>
              </a:spcBef>
              <a:buClr>
                <a:schemeClr val="tx1"/>
              </a:buClr>
              <a:buSzPct val="100000"/>
              <a:buFont typeface="Wingdings 3" charset="0"/>
              <a:buNone/>
            </a:pPr>
            <a:r>
              <a:rPr lang="en-US" sz="1200" b="1" dirty="0"/>
              <a:t>$80,000/.8375 = $95,522.39</a:t>
            </a:r>
            <a:endParaRPr lang="en-US" sz="12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mage03.png"/>
          <p:cNvPicPr>
            <a:picLocks noChangeAspect="1" noChangeArrowheads="1"/>
          </p:cNvPicPr>
          <p:nvPr/>
        </p:nvPicPr>
        <p:blipFill>
          <a:blip r:embed="rId2">
            <a:extLst>
              <a:ext uri="{28A0092B-C50C-407E-A947-70E740481C1C}">
                <a14:useLocalDpi xmlns:a14="http://schemas.microsoft.com/office/drawing/2010/main" val="0"/>
              </a:ext>
            </a:extLst>
          </a:blip>
          <a:srcRect l="42393" t="39879" r="52692" b="51260"/>
          <a:stretch>
            <a:fillRect/>
          </a:stretch>
        </p:blipFill>
        <p:spPr bwMode="auto">
          <a:xfrm>
            <a:off x="1343025" y="2993070"/>
            <a:ext cx="790575" cy="772190"/>
          </a:xfrm>
          <a:prstGeom prst="rect">
            <a:avLst/>
          </a:prstGeom>
          <a:noFill/>
          <a:extLst>
            <a:ext uri="{909E8E84-426E-40dd-AFC4-6F175D3DCCD1}">
              <a14:hiddenFill xmlns:a14="http://schemas.microsoft.com/office/drawing/2010/main">
                <a:solidFill>
                  <a:srgbClr val="FFFFFF"/>
                </a:solidFill>
              </a14:hiddenFill>
            </a:ext>
          </a:extLst>
        </p:spPr>
      </p:pic>
      <p:sp>
        <p:nvSpPr>
          <p:cNvPr id="4" name="Pentagon 9"/>
          <p:cNvSpPr>
            <a:spLocks noChangeArrowheads="1"/>
          </p:cNvSpPr>
          <p:nvPr/>
        </p:nvSpPr>
        <p:spPr bwMode="auto">
          <a:xfrm>
            <a:off x="2133600" y="2971800"/>
            <a:ext cx="5838825" cy="802319"/>
          </a:xfrm>
          <a:prstGeom prst="homePlate">
            <a:avLst>
              <a:gd name="adj" fmla="val 50008"/>
            </a:avLst>
          </a:prstGeom>
          <a:ln>
            <a:headEnd/>
            <a:tailEnd/>
          </a:ln>
          <a:extLst/>
        </p:spPr>
        <p:style>
          <a:lnRef idx="2">
            <a:schemeClr val="accent2"/>
          </a:lnRef>
          <a:fillRef idx="1">
            <a:schemeClr val="lt1"/>
          </a:fillRef>
          <a:effectRef idx="0">
            <a:schemeClr val="accent2"/>
          </a:effectRef>
          <a:fontRef idx="minor">
            <a:schemeClr val="dk1"/>
          </a:fontRef>
        </p:style>
        <p:txBody>
          <a:bodyPr vert="horz" wrap="square" lIns="91425" tIns="91425" rIns="91425" bIns="91425" numCol="1" anchor="ctr" anchorCtr="0" compatLnSpc="1">
            <a:prstTxWarp prst="textNoShape">
              <a:avLst/>
            </a:prstTxWarp>
          </a:bodyPr>
          <a:lstStyle/>
          <a:p>
            <a:pPr fontAlgn="base">
              <a:spcBef>
                <a:spcPct val="0"/>
              </a:spcBef>
              <a:spcAft>
                <a:spcPct val="0"/>
              </a:spcAft>
            </a:pPr>
            <a:r>
              <a:rPr lang="en-US" altLang="en-US" dirty="0" smtClean="0">
                <a:solidFill>
                  <a:srgbClr val="000000"/>
                </a:solidFill>
                <a:latin typeface="Arial" pitchFamily="34" charset="0"/>
                <a:ea typeface="Calibri" pitchFamily="34" charset="0"/>
                <a:cs typeface="Calibri" pitchFamily="34" charset="0"/>
              </a:rPr>
              <a:t>Watch an episode of </a:t>
            </a:r>
            <a:r>
              <a:rPr lang="en-US" altLang="en-US" i="1" dirty="0" smtClean="0">
                <a:solidFill>
                  <a:srgbClr val="000000"/>
                </a:solidFill>
                <a:latin typeface="Arial" pitchFamily="34" charset="0"/>
                <a:ea typeface="Calibri" pitchFamily="34" charset="0"/>
                <a:cs typeface="Calibri" pitchFamily="34" charset="0"/>
              </a:rPr>
              <a:t>Shark Tank </a:t>
            </a:r>
            <a:r>
              <a:rPr lang="en-US" altLang="en-US" dirty="0" smtClean="0">
                <a:solidFill>
                  <a:srgbClr val="000000"/>
                </a:solidFill>
                <a:latin typeface="Arial" pitchFamily="34" charset="0"/>
                <a:ea typeface="Calibri" pitchFamily="34" charset="0"/>
                <a:cs typeface="Calibri" pitchFamily="34" charset="0"/>
              </a:rPr>
              <a:t>to discuss product margins, breakeven and scaling up production.</a:t>
            </a:r>
            <a:endParaRPr lang="en-US" altLang="en-US" sz="4000" dirty="0" smtClean="0">
              <a:solidFill>
                <a:prstClr val="black"/>
              </a:solidFill>
              <a:latin typeface="Arial" pitchFamily="34" charset="0"/>
              <a:cs typeface="Arial" pitchFamily="34" charset="0"/>
            </a:endParaRPr>
          </a:p>
        </p:txBody>
      </p:sp>
      <p:sp>
        <p:nvSpPr>
          <p:cNvPr id="5"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Tree>
    <p:extLst>
      <p:ext uri="{BB962C8B-B14F-4D97-AF65-F5344CB8AC3E}">
        <p14:creationId xmlns:p14="http://schemas.microsoft.com/office/powerpoint/2010/main" val="12758575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753</TotalTime>
  <Words>959</Words>
  <Application>Microsoft Macintosh PowerPoint</Application>
  <PresentationFormat>On-screen Show (4:3)</PresentationFormat>
  <Paragraphs>263</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Cost-Volume-Profit Analysis</vt:lpstr>
      <vt:lpstr>Breakeven point: What is it??</vt:lpstr>
      <vt:lpstr>PowerPoint Presentation</vt:lpstr>
      <vt:lpstr>Back to Prairie Plants</vt:lpstr>
      <vt:lpstr>Determining Target Profit Level</vt:lpstr>
      <vt:lpstr>PowerPoint Presentation</vt:lpstr>
      <vt:lpstr>PowerPoint Presentation</vt:lpstr>
      <vt:lpstr>PowerPoint Presentation</vt:lpstr>
      <vt:lpstr>Sensitivity Analysis</vt:lpstr>
      <vt:lpstr>Identify operating costs</vt:lpstr>
      <vt:lpstr>Four levels of cost behavior</vt:lpstr>
      <vt:lpstr>Relevant Variable Analysis</vt:lpstr>
      <vt:lpstr>Accept or Reject Decision</vt:lpstr>
      <vt:lpstr>Make or Buy Decision</vt:lpstr>
      <vt:lpstr>How does replacing employees with ordering kiosks at Panera change its break even point?</vt:lpstr>
      <vt:lpstr>Panera Bread Company</vt:lpstr>
      <vt:lpstr>Question 1</vt:lpstr>
      <vt:lpstr>Question 2</vt:lpstr>
      <vt:lpstr>Question 3</vt:lpstr>
      <vt:lpstr>Question Recap</vt:lpstr>
      <vt:lpstr>PowerPoint Presentation</vt:lpstr>
      <vt:lpstr>PowerPoint Presentation</vt:lpstr>
      <vt:lpstr>Determine Selling Price</vt:lpstr>
      <vt:lpstr>Determine Selling Price</vt:lpstr>
      <vt:lpstr>Moving on to Module 3</vt:lpstr>
    </vt:vector>
  </TitlesOfParts>
  <Company>USD 383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 Short-Term Decision Making  Cost-Volume-Profit Analysis:</dc:title>
  <dc:creator>Manhattan Ogden Schools</dc:creator>
  <cp:lastModifiedBy>Ben Requena</cp:lastModifiedBy>
  <cp:revision>74</cp:revision>
  <dcterms:created xsi:type="dcterms:W3CDTF">2010-06-17T19:11:31Z</dcterms:created>
  <dcterms:modified xsi:type="dcterms:W3CDTF">2018-03-02T15:33:09Z</dcterms:modified>
</cp:coreProperties>
</file>