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60" r:id="rId5"/>
    <p:sldId id="259" r:id="rId6"/>
    <p:sldId id="277" r:id="rId7"/>
    <p:sldId id="263" r:id="rId8"/>
    <p:sldId id="280" r:id="rId9"/>
    <p:sldId id="265" r:id="rId10"/>
    <p:sldId id="261" r:id="rId11"/>
    <p:sldId id="264" r:id="rId12"/>
    <p:sldId id="276" r:id="rId13"/>
    <p:sldId id="266" r:id="rId14"/>
    <p:sldId id="267" r:id="rId15"/>
    <p:sldId id="268" r:id="rId16"/>
    <p:sldId id="269" r:id="rId17"/>
    <p:sldId id="270" r:id="rId18"/>
    <p:sldId id="271" r:id="rId19"/>
    <p:sldId id="272" r:id="rId20"/>
    <p:sldId id="273" r:id="rId21"/>
    <p:sldId id="274" r:id="rId22"/>
    <p:sldId id="275" r:id="rId23"/>
    <p:sldId id="299" r:id="rId24"/>
    <p:sldId id="278" r:id="rId25"/>
    <p:sldId id="298" r:id="rId26"/>
    <p:sldId id="281" r:id="rId27"/>
    <p:sldId id="282" r:id="rId28"/>
    <p:sldId id="283" r:id="rId29"/>
    <p:sldId id="284" r:id="rId30"/>
    <p:sldId id="285" r:id="rId31"/>
    <p:sldId id="286" r:id="rId32"/>
    <p:sldId id="287" r:id="rId33"/>
    <p:sldId id="279" r:id="rId34"/>
    <p:sldId id="297" r:id="rId35"/>
    <p:sldId id="289" r:id="rId36"/>
    <p:sldId id="290" r:id="rId37"/>
    <p:sldId id="291" r:id="rId38"/>
    <p:sldId id="292" r:id="rId39"/>
    <p:sldId id="293" r:id="rId40"/>
    <p:sldId id="294" r:id="rId41"/>
    <p:sldId id="288"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A9C"/>
    <a:srgbClr val="4CC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2" d="100"/>
          <a:sy n="152" d="100"/>
        </p:scale>
        <p:origin x="-120" y="-9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12B16-635B-4F34-B36D-AB1E326E0756}" type="datetimeFigureOut">
              <a:rPr lang="en-US" smtClean="0"/>
              <a:t>3/2/18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09256-01AF-42F6-A765-26708914802D}" type="slidenum">
              <a:rPr lang="en-US" smtClean="0"/>
              <a:t>‹#›</a:t>
            </a:fld>
            <a:endParaRPr lang="en-US"/>
          </a:p>
        </p:txBody>
      </p:sp>
    </p:spTree>
    <p:extLst>
      <p:ext uri="{BB962C8B-B14F-4D97-AF65-F5344CB8AC3E}">
        <p14:creationId xmlns:p14="http://schemas.microsoft.com/office/powerpoint/2010/main" val="103467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A3E4C-2FA2-4F33-A40E-4B08CB6023E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3666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A3E4C-2FA2-4F33-A40E-4B08CB6023E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3666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114098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26015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2194721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230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295400"/>
            <a:ext cx="3812721" cy="45828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4572000" y="1295400"/>
            <a:ext cx="3943350" cy="4583113"/>
          </a:xfrm>
        </p:spPr>
        <p:txBody>
          <a:bodyPr/>
          <a:lstStyle/>
          <a:p>
            <a:endParaRPr lang="en-US"/>
          </a:p>
        </p:txBody>
      </p:sp>
    </p:spTree>
    <p:extLst>
      <p:ext uri="{BB962C8B-B14F-4D97-AF65-F5344CB8AC3E}">
        <p14:creationId xmlns:p14="http://schemas.microsoft.com/office/powerpoint/2010/main" val="1344719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2303"/>
          </a:xfrm>
        </p:spPr>
        <p:txBody>
          <a:bodyPr/>
          <a:lstStyle/>
          <a:p>
            <a:r>
              <a:rPr lang="en-US" dirty="0"/>
              <a:t>Click to edit Master title style</a:t>
            </a:r>
          </a:p>
        </p:txBody>
      </p:sp>
      <p:sp>
        <p:nvSpPr>
          <p:cNvPr id="3" name="Content Placeholder 2"/>
          <p:cNvSpPr>
            <a:spLocks noGrp="1"/>
          </p:cNvSpPr>
          <p:nvPr>
            <p:ph idx="1"/>
          </p:nvPr>
        </p:nvSpPr>
        <p:spPr>
          <a:xfrm>
            <a:off x="628650" y="1295400"/>
            <a:ext cx="3812721" cy="4582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4572000" y="1295400"/>
            <a:ext cx="3943350" cy="4583113"/>
          </a:xfrm>
        </p:spPr>
        <p:txBody>
          <a:bodyPr/>
          <a:lstStyle/>
          <a:p>
            <a:endParaRPr lang="en-US"/>
          </a:p>
        </p:txBody>
      </p:sp>
    </p:spTree>
    <p:extLst>
      <p:ext uri="{BB962C8B-B14F-4D97-AF65-F5344CB8AC3E}">
        <p14:creationId xmlns:p14="http://schemas.microsoft.com/office/powerpoint/2010/main" val="346355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86136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353614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286130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213905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337359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157375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124381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1B3D800-F60F-4982-B937-2FA183214443}" type="datetimeFigureOut">
              <a:rPr lang="en-US" smtClean="0"/>
              <a:t>3/2/18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F6CAD4-D548-4BAB-A0B6-6D88F55E39A7}" type="slidenum">
              <a:rPr lang="en-US" smtClean="0"/>
              <a:t>‹#›</a:t>
            </a:fld>
            <a:endParaRPr lang="en-US"/>
          </a:p>
        </p:txBody>
      </p:sp>
    </p:spTree>
    <p:extLst>
      <p:ext uri="{BB962C8B-B14F-4D97-AF65-F5344CB8AC3E}">
        <p14:creationId xmlns:p14="http://schemas.microsoft.com/office/powerpoint/2010/main" val="7302331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228600" y="228600"/>
            <a:ext cx="0" cy="6400800"/>
          </a:xfrm>
          <a:prstGeom prst="line">
            <a:avLst/>
          </a:prstGeom>
          <a:ln>
            <a:solidFill>
              <a:srgbClr val="4CC1B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915400" y="228600"/>
            <a:ext cx="0" cy="6400800"/>
          </a:xfrm>
          <a:prstGeom prst="line">
            <a:avLst/>
          </a:prstGeom>
          <a:ln>
            <a:solidFill>
              <a:srgbClr val="B7DA9C"/>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28600" y="6629400"/>
            <a:ext cx="3200400" cy="0"/>
          </a:xfrm>
          <a:prstGeom prst="line">
            <a:avLst/>
          </a:prstGeom>
          <a:ln>
            <a:solidFill>
              <a:srgbClr val="4CC1B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5715000" y="6629400"/>
            <a:ext cx="3200400" cy="0"/>
          </a:xfrm>
          <a:prstGeom prst="line">
            <a:avLst/>
          </a:prstGeom>
          <a:ln>
            <a:solidFill>
              <a:srgbClr val="B7DA9C"/>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SHGP-APBP_wordmark_final.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657600" y="6248400"/>
            <a:ext cx="1795272" cy="469392"/>
          </a:xfrm>
          <a:prstGeom prst="rect">
            <a:avLst/>
          </a:prstGeom>
        </p:spPr>
      </p:pic>
      <p:cxnSp>
        <p:nvCxnSpPr>
          <p:cNvPr id="13" name="Straight Connector 12"/>
          <p:cNvCxnSpPr/>
          <p:nvPr userDrawn="1"/>
        </p:nvCxnSpPr>
        <p:spPr>
          <a:xfrm>
            <a:off x="228600" y="228600"/>
            <a:ext cx="3429000" cy="0"/>
          </a:xfrm>
          <a:prstGeom prst="line">
            <a:avLst/>
          </a:prstGeom>
          <a:ln>
            <a:solidFill>
              <a:srgbClr val="4CC1B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5486400" y="228600"/>
            <a:ext cx="3429000" cy="0"/>
          </a:xfrm>
          <a:prstGeom prst="line">
            <a:avLst/>
          </a:prstGeom>
          <a:ln>
            <a:solidFill>
              <a:srgbClr val="B7DA9C"/>
            </a:solidFill>
          </a:ln>
          <a:effectLst/>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userDrawn="1"/>
        </p:nvSpPr>
        <p:spPr>
          <a:xfrm>
            <a:off x="0" y="1"/>
            <a:ext cx="91440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spc="150" dirty="0" smtClean="0">
                <a:latin typeface="Arial"/>
                <a:cs typeface="Arial"/>
              </a:rPr>
              <a:t>M1 - TRAINING </a:t>
            </a:r>
            <a:endParaRPr lang="en-US" sz="1200" spc="150" dirty="0">
              <a:latin typeface="Arial"/>
              <a:cs typeface="Arial"/>
            </a:endParaRPr>
          </a:p>
        </p:txBody>
      </p:sp>
    </p:spTree>
    <p:extLst>
      <p:ext uri="{BB962C8B-B14F-4D97-AF65-F5344CB8AC3E}">
        <p14:creationId xmlns:p14="http://schemas.microsoft.com/office/powerpoint/2010/main" val="1970161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 id="2147483690" r:id="rId13"/>
  </p:sldLayoutIdLst>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vestopedia.com/video/play/return-sales/?ad=dirN&amp;qo=investopediaSiteSearch&amp;qsrc=0&amp;o=40186" TargetMode="External"/><Relationship Id="rId4" Type="http://schemas.openxmlformats.org/officeDocument/2006/relationships/hyperlink" Target="https://www.youtube.com/watch?v=LWbih-AIfTM"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investopedia.com/video/play/current-ratio/?ad=dirN&amp;qo=investopediaSiteSearch&amp;qsrc=0&amp;o=4018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countingintheheadlines.com" TargetMode="Externa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p.me/p3NlXE-pR" TargetMode="External"/><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ccountingintheheadlines.com/" TargetMode="External"/><Relationship Id="rId3" Type="http://schemas.openxmlformats.org/officeDocument/2006/relationships/hyperlink" Target="mailto:wtietz@kent.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ccountingintheheadlines.com/2016/06/30/what-type-of-quality-costs-would-the-torn-puma-soccer-jerseys-be-consider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p.me/p3NlXE-sh" TargetMode="External"/><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ccountingintheheadlines.com/" TargetMode="External"/><Relationship Id="rId3" Type="http://schemas.openxmlformats.org/officeDocument/2006/relationships/hyperlink" Target="mailto:wtietz@kent.ed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hyperlink" Target="http://www.startheregoplaces.com/students/why-accounting/career-op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81000" y="381000"/>
            <a:ext cx="8382000" cy="5715000"/>
          </a:xfrm>
          <a:prstGeom prst="rect">
            <a:avLst/>
          </a:prstGeom>
          <a:solidFill>
            <a:srgbClr val="4CC1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81000"/>
            <a:ext cx="7772400" cy="5715000"/>
          </a:xfrm>
        </p:spPr>
        <p:txBody>
          <a:bodyPr>
            <a:noAutofit/>
          </a:bodyPr>
          <a:lstStyle/>
          <a:p>
            <a:r>
              <a:rPr lang="en-US" sz="6000" dirty="0" smtClean="0">
                <a:solidFill>
                  <a:schemeClr val="bg1"/>
                </a:solidFill>
                <a:latin typeface="Bebas Neue Regular"/>
                <a:cs typeface="Bebas Neue Regular"/>
              </a:rPr>
              <a:t>CHAPTER 1</a:t>
            </a:r>
            <a:endParaRPr lang="en-US" sz="6000" dirty="0">
              <a:solidFill>
                <a:schemeClr val="bg1"/>
              </a:solidFill>
              <a:latin typeface="Bebas Neue Regular"/>
              <a:cs typeface="Bebas Neue Regular"/>
            </a:endParaRPr>
          </a:p>
        </p:txBody>
      </p:sp>
    </p:spTree>
    <p:extLst>
      <p:ext uri="{BB962C8B-B14F-4D97-AF65-F5344CB8AC3E}">
        <p14:creationId xmlns:p14="http://schemas.microsoft.com/office/powerpoint/2010/main" val="15687105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Investopedia</a:t>
            </a:r>
            <a:endParaRPr lang="en-US" dirty="0"/>
          </a:p>
        </p:txBody>
      </p:sp>
      <p:sp>
        <p:nvSpPr>
          <p:cNvPr id="3" name="Content Placeholder 2"/>
          <p:cNvSpPr>
            <a:spLocks noGrp="1"/>
          </p:cNvSpPr>
          <p:nvPr>
            <p:ph idx="1"/>
          </p:nvPr>
        </p:nvSpPr>
        <p:spPr>
          <a:xfrm>
            <a:off x="2362200" y="1752600"/>
            <a:ext cx="5486400" cy="4525963"/>
          </a:xfrm>
        </p:spPr>
        <p:txBody>
          <a:bodyPr>
            <a:normAutofit/>
          </a:bodyPr>
          <a:lstStyle/>
          <a:p>
            <a:pPr marL="0" indent="0">
              <a:buNone/>
            </a:pPr>
            <a:r>
              <a:rPr lang="en-US" sz="1600" dirty="0" smtClean="0"/>
              <a:t>Current Ratio</a:t>
            </a:r>
          </a:p>
          <a:p>
            <a:pPr marL="0" indent="0">
              <a:buNone/>
            </a:pPr>
            <a:r>
              <a:rPr lang="en-US" sz="1600" dirty="0" smtClean="0">
                <a:hlinkClick r:id="rId2"/>
              </a:rPr>
              <a:t>http://www.investopedia.com/video/play/current-ratio/?ad=dirN&amp;qo=investopediaSiteSearch&amp;qsrc=0&amp;o=40186</a:t>
            </a:r>
            <a:r>
              <a:rPr lang="en-US" sz="1600" dirty="0" smtClean="0"/>
              <a:t> </a:t>
            </a:r>
          </a:p>
          <a:p>
            <a:pPr marL="0" indent="0">
              <a:buNone/>
            </a:pPr>
            <a:endParaRPr lang="en-US" sz="1600" dirty="0" smtClean="0"/>
          </a:p>
          <a:p>
            <a:pPr marL="0" indent="0">
              <a:buNone/>
            </a:pPr>
            <a:r>
              <a:rPr lang="en-US" sz="1600" dirty="0" smtClean="0"/>
              <a:t>Return on Sales Ratio</a:t>
            </a:r>
          </a:p>
          <a:p>
            <a:pPr marL="0" indent="0">
              <a:buNone/>
            </a:pPr>
            <a:r>
              <a:rPr lang="en-US" sz="1600" dirty="0" smtClean="0">
                <a:hlinkClick r:id="rId3"/>
              </a:rPr>
              <a:t>http://www.investopedia.com/video/play/return-sales/?ad=dirN&amp;qo=investopediaSiteSearch&amp;qsrc=0&amp;o=40186</a:t>
            </a:r>
            <a:r>
              <a:rPr lang="en-US" sz="1600" dirty="0" smtClean="0"/>
              <a:t> </a:t>
            </a:r>
          </a:p>
          <a:p>
            <a:pPr marL="0" indent="0">
              <a:buNone/>
            </a:pPr>
            <a:endParaRPr lang="en-US" sz="1600" dirty="0" smtClean="0"/>
          </a:p>
          <a:p>
            <a:pPr marL="0" indent="0">
              <a:buNone/>
            </a:pPr>
            <a:r>
              <a:rPr lang="en-US" sz="1600" dirty="0" smtClean="0"/>
              <a:t>Debt to Equity ratio explained</a:t>
            </a:r>
          </a:p>
          <a:p>
            <a:pPr marL="0" indent="0">
              <a:buNone/>
            </a:pPr>
            <a:r>
              <a:rPr lang="en-US" sz="1600" dirty="0" smtClean="0">
                <a:hlinkClick r:id="rId4"/>
              </a:rPr>
              <a:t>https://www.youtube.com/watch?v=LWbih-AIfTM</a:t>
            </a:r>
            <a:r>
              <a:rPr lang="en-US" sz="1600" dirty="0" smtClean="0"/>
              <a:t>  </a:t>
            </a:r>
          </a:p>
        </p:txBody>
      </p:sp>
      <p:pic>
        <p:nvPicPr>
          <p:cNvPr id="4" name="Picture 3" descr="computer-lin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1828800"/>
            <a:ext cx="488736" cy="439153"/>
          </a:xfrm>
          <a:prstGeom prst="rect">
            <a:avLst/>
          </a:prstGeom>
        </p:spPr>
      </p:pic>
      <p:pic>
        <p:nvPicPr>
          <p:cNvPr id="5" name="Picture 4" descr="computer-lin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2971800"/>
            <a:ext cx="488736" cy="439153"/>
          </a:xfrm>
          <a:prstGeom prst="rect">
            <a:avLst/>
          </a:prstGeom>
        </p:spPr>
      </p:pic>
      <p:pic>
        <p:nvPicPr>
          <p:cNvPr id="6" name="Picture 5" descr="computer-lin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114800"/>
            <a:ext cx="488736" cy="439153"/>
          </a:xfrm>
          <a:prstGeom prst="rect">
            <a:avLst/>
          </a:prstGeom>
        </p:spPr>
      </p:pic>
    </p:spTree>
    <p:extLst>
      <p:ext uri="{BB962C8B-B14F-4D97-AF65-F5344CB8AC3E}">
        <p14:creationId xmlns:p14="http://schemas.microsoft.com/office/powerpoint/2010/main" val="2610836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Income Statement</a:t>
            </a:r>
            <a:endParaRPr lang="en-US" dirty="0"/>
          </a:p>
        </p:txBody>
      </p:sp>
      <p:sp>
        <p:nvSpPr>
          <p:cNvPr id="5" name="Content Placeholder 4"/>
          <p:cNvSpPr>
            <a:spLocks noGrp="1"/>
          </p:cNvSpPr>
          <p:nvPr>
            <p:ph idx="1"/>
          </p:nvPr>
        </p:nvSpPr>
        <p:spPr>
          <a:xfrm>
            <a:off x="228600" y="1371600"/>
            <a:ext cx="8763000" cy="685800"/>
          </a:xfrm>
        </p:spPr>
        <p:txBody>
          <a:bodyPr>
            <a:normAutofit/>
          </a:bodyPr>
          <a:lstStyle/>
          <a:p>
            <a:pPr indent="0">
              <a:buNone/>
            </a:pPr>
            <a:r>
              <a:rPr lang="en-US" sz="1600" dirty="0" smtClean="0"/>
              <a:t>Farwell Company has the following information available from its most recent fiscal year.  Use the relevant information to determine the net income (loss) for the period.</a:t>
            </a:r>
          </a:p>
        </p:txBody>
      </p:sp>
      <p:sp>
        <p:nvSpPr>
          <p:cNvPr id="7" name="TextBox 6"/>
          <p:cNvSpPr txBox="1"/>
          <p:nvPr/>
        </p:nvSpPr>
        <p:spPr>
          <a:xfrm>
            <a:off x="4800600" y="2438400"/>
            <a:ext cx="3962400" cy="3643561"/>
          </a:xfrm>
          <a:prstGeom prst="rect">
            <a:avLst/>
          </a:prstGeom>
          <a:noFill/>
          <a:ln>
            <a:noFill/>
          </a:ln>
        </p:spPr>
        <p:txBody>
          <a:bodyPr wrap="square" rtlCol="0">
            <a:spAutoFit/>
          </a:bodyPr>
          <a:lstStyle/>
          <a:p>
            <a:pPr>
              <a:lnSpc>
                <a:spcPct val="110000"/>
              </a:lnSpc>
            </a:pPr>
            <a:r>
              <a:rPr lang="en-US" sz="1400" dirty="0">
                <a:solidFill>
                  <a:prstClr val="black"/>
                </a:solidFill>
              </a:rPr>
              <a:t>Revenues:			</a:t>
            </a:r>
          </a:p>
          <a:p>
            <a:pPr>
              <a:lnSpc>
                <a:spcPct val="110000"/>
              </a:lnSpc>
            </a:pPr>
            <a:r>
              <a:rPr lang="en-US" sz="1400" dirty="0">
                <a:solidFill>
                  <a:prstClr val="black"/>
                </a:solidFill>
              </a:rPr>
              <a:t>Cash Sales		$40,000</a:t>
            </a:r>
          </a:p>
          <a:p>
            <a:pPr>
              <a:lnSpc>
                <a:spcPct val="110000"/>
              </a:lnSpc>
            </a:pPr>
            <a:r>
              <a:rPr lang="en-US" sz="1400" dirty="0">
                <a:solidFill>
                  <a:prstClr val="black"/>
                </a:solidFill>
              </a:rPr>
              <a:t>Sales on Account	</a:t>
            </a:r>
            <a:r>
              <a:rPr lang="en-US" sz="1400" u="sng" dirty="0">
                <a:solidFill>
                  <a:prstClr val="black"/>
                </a:solidFill>
              </a:rPr>
              <a:t>$58,000</a:t>
            </a:r>
          </a:p>
          <a:p>
            <a:pPr>
              <a:lnSpc>
                <a:spcPct val="110000"/>
              </a:lnSpc>
            </a:pPr>
            <a:r>
              <a:rPr lang="en-US" sz="1400" dirty="0">
                <a:solidFill>
                  <a:prstClr val="black"/>
                </a:solidFill>
              </a:rPr>
              <a:t>Total Revenue		$98,000</a:t>
            </a:r>
          </a:p>
          <a:p>
            <a:pPr>
              <a:lnSpc>
                <a:spcPct val="110000"/>
              </a:lnSpc>
            </a:pPr>
            <a:r>
              <a:rPr lang="en-US" sz="1400" dirty="0">
                <a:solidFill>
                  <a:prstClr val="black"/>
                </a:solidFill>
              </a:rPr>
              <a:t>Expenses:</a:t>
            </a:r>
          </a:p>
          <a:p>
            <a:pPr>
              <a:lnSpc>
                <a:spcPct val="110000"/>
              </a:lnSpc>
            </a:pPr>
            <a:r>
              <a:rPr lang="en-US" sz="1400" dirty="0">
                <a:solidFill>
                  <a:prstClr val="black"/>
                </a:solidFill>
              </a:rPr>
              <a:t>COGS		</a:t>
            </a:r>
            <a:r>
              <a:rPr lang="en-US" sz="1400" dirty="0" smtClean="0">
                <a:solidFill>
                  <a:prstClr val="black"/>
                </a:solidFill>
              </a:rPr>
              <a:t> 102,000</a:t>
            </a:r>
            <a:endParaRPr lang="en-US" sz="1400" dirty="0">
              <a:solidFill>
                <a:prstClr val="black"/>
              </a:solidFill>
            </a:endParaRPr>
          </a:p>
          <a:p>
            <a:pPr>
              <a:lnSpc>
                <a:spcPct val="110000"/>
              </a:lnSpc>
            </a:pPr>
            <a:r>
              <a:rPr lang="en-US" sz="1400" dirty="0" err="1">
                <a:solidFill>
                  <a:prstClr val="black"/>
                </a:solidFill>
              </a:rPr>
              <a:t>Empl</a:t>
            </a:r>
            <a:r>
              <a:rPr lang="en-US" sz="1400" dirty="0">
                <a:solidFill>
                  <a:prstClr val="black"/>
                </a:solidFill>
              </a:rPr>
              <a:t> salary expense	</a:t>
            </a:r>
            <a:r>
              <a:rPr lang="en-US" sz="1400" dirty="0" smtClean="0">
                <a:solidFill>
                  <a:prstClr val="black"/>
                </a:solidFill>
              </a:rPr>
              <a:t>   </a:t>
            </a:r>
            <a:r>
              <a:rPr lang="en-US" sz="1400" dirty="0">
                <a:solidFill>
                  <a:prstClr val="black"/>
                </a:solidFill>
              </a:rPr>
              <a:t>30,000</a:t>
            </a:r>
          </a:p>
          <a:p>
            <a:pPr>
              <a:lnSpc>
                <a:spcPct val="110000"/>
              </a:lnSpc>
            </a:pPr>
            <a:r>
              <a:rPr lang="en-US" sz="1400" dirty="0">
                <a:solidFill>
                  <a:prstClr val="black"/>
                </a:solidFill>
              </a:rPr>
              <a:t>Utility expense	     1,500</a:t>
            </a:r>
          </a:p>
          <a:p>
            <a:pPr>
              <a:lnSpc>
                <a:spcPct val="110000"/>
              </a:lnSpc>
            </a:pPr>
            <a:r>
              <a:rPr lang="en-US" sz="1400" dirty="0">
                <a:solidFill>
                  <a:prstClr val="black"/>
                </a:solidFill>
              </a:rPr>
              <a:t>Property tax expense	   10,000</a:t>
            </a:r>
          </a:p>
          <a:p>
            <a:pPr>
              <a:lnSpc>
                <a:spcPct val="110000"/>
              </a:lnSpc>
            </a:pPr>
            <a:r>
              <a:rPr lang="en-US" sz="1400" dirty="0">
                <a:solidFill>
                  <a:prstClr val="black"/>
                </a:solidFill>
              </a:rPr>
              <a:t>Rent expense	  </a:t>
            </a:r>
            <a:r>
              <a:rPr lang="en-US" sz="1400" dirty="0" smtClean="0">
                <a:solidFill>
                  <a:prstClr val="black"/>
                </a:solidFill>
              </a:rPr>
              <a:t> </a:t>
            </a:r>
            <a:r>
              <a:rPr lang="en-US" sz="1400" u="sng" dirty="0" smtClean="0">
                <a:solidFill>
                  <a:prstClr val="black"/>
                </a:solidFill>
              </a:rPr>
              <a:t>12,000</a:t>
            </a:r>
            <a:r>
              <a:rPr lang="en-US" sz="1400" dirty="0">
                <a:solidFill>
                  <a:prstClr val="black"/>
                </a:solidFill>
              </a:rPr>
              <a:t>	</a:t>
            </a:r>
          </a:p>
          <a:p>
            <a:pPr>
              <a:lnSpc>
                <a:spcPct val="110000"/>
              </a:lnSpc>
            </a:pPr>
            <a:r>
              <a:rPr lang="en-US" sz="1400" dirty="0">
                <a:solidFill>
                  <a:prstClr val="black"/>
                </a:solidFill>
              </a:rPr>
              <a:t>Total Operating Expenses	</a:t>
            </a:r>
            <a:r>
              <a:rPr lang="en-US" sz="1400" u="sng" dirty="0">
                <a:solidFill>
                  <a:prstClr val="black"/>
                </a:solidFill>
              </a:rPr>
              <a:t>$155,500</a:t>
            </a:r>
          </a:p>
          <a:p>
            <a:pPr>
              <a:lnSpc>
                <a:spcPct val="110000"/>
              </a:lnSpc>
            </a:pPr>
            <a:r>
              <a:rPr lang="en-US" sz="1400" dirty="0">
                <a:solidFill>
                  <a:prstClr val="black"/>
                </a:solidFill>
              </a:rPr>
              <a:t>Operating Income		($57,500)</a:t>
            </a:r>
          </a:p>
          <a:p>
            <a:pPr>
              <a:lnSpc>
                <a:spcPct val="110000"/>
              </a:lnSpc>
            </a:pPr>
            <a:r>
              <a:rPr lang="en-US" sz="1400" dirty="0">
                <a:solidFill>
                  <a:prstClr val="black"/>
                </a:solidFill>
              </a:rPr>
              <a:t>Interest Income		</a:t>
            </a:r>
            <a:r>
              <a:rPr lang="en-US" sz="1400" u="sng" dirty="0">
                <a:solidFill>
                  <a:prstClr val="black"/>
                </a:solidFill>
              </a:rPr>
              <a:t>         100</a:t>
            </a:r>
          </a:p>
          <a:p>
            <a:pPr>
              <a:lnSpc>
                <a:spcPct val="110000"/>
              </a:lnSpc>
            </a:pPr>
            <a:r>
              <a:rPr lang="en-US" sz="1400" dirty="0">
                <a:solidFill>
                  <a:prstClr val="black"/>
                </a:solidFill>
              </a:rPr>
              <a:t>Net Income (Loss)		($57,400)</a:t>
            </a:r>
          </a:p>
          <a:p>
            <a:pPr>
              <a:lnSpc>
                <a:spcPct val="110000"/>
              </a:lnSpc>
            </a:pPr>
            <a:endParaRPr lang="en-US" sz="1400" dirty="0">
              <a:solidFill>
                <a:prstClr val="black"/>
              </a:solidFill>
            </a:endParaRPr>
          </a:p>
        </p:txBody>
      </p:sp>
      <p:sp>
        <p:nvSpPr>
          <p:cNvPr id="2" name="Rectangle 1"/>
          <p:cNvSpPr/>
          <p:nvPr/>
        </p:nvSpPr>
        <p:spPr>
          <a:xfrm>
            <a:off x="609600" y="2438400"/>
            <a:ext cx="4572000" cy="3169585"/>
          </a:xfrm>
          <a:prstGeom prst="rect">
            <a:avLst/>
          </a:prstGeom>
        </p:spPr>
        <p:txBody>
          <a:bodyPr>
            <a:spAutoFit/>
          </a:bodyPr>
          <a:lstStyle/>
          <a:p>
            <a:pPr lvl="0">
              <a:lnSpc>
                <a:spcPct val="110000"/>
              </a:lnSpc>
            </a:pPr>
            <a:r>
              <a:rPr lang="en-US" sz="1400" dirty="0"/>
              <a:t>Cash sales, $40,000</a:t>
            </a:r>
          </a:p>
          <a:p>
            <a:pPr lvl="0">
              <a:lnSpc>
                <a:spcPct val="110000"/>
              </a:lnSpc>
            </a:pPr>
            <a:r>
              <a:rPr lang="en-US" sz="1400" dirty="0"/>
              <a:t>Employee salary expense, $30,000</a:t>
            </a:r>
          </a:p>
          <a:p>
            <a:pPr lvl="0">
              <a:lnSpc>
                <a:spcPct val="110000"/>
              </a:lnSpc>
            </a:pPr>
            <a:r>
              <a:rPr lang="en-US" sz="1400" strike="sngStrike" dirty="0"/>
              <a:t>Common stock issued for cash, $100,000</a:t>
            </a:r>
          </a:p>
          <a:p>
            <a:pPr lvl="0">
              <a:lnSpc>
                <a:spcPct val="110000"/>
              </a:lnSpc>
            </a:pPr>
            <a:r>
              <a:rPr lang="en-US" sz="1400" dirty="0"/>
              <a:t>Sales on account, $58,000</a:t>
            </a:r>
          </a:p>
          <a:p>
            <a:pPr lvl="0">
              <a:lnSpc>
                <a:spcPct val="110000"/>
              </a:lnSpc>
            </a:pPr>
            <a:r>
              <a:rPr lang="en-US" sz="1400" dirty="0"/>
              <a:t>Utility expense, $1,500</a:t>
            </a:r>
          </a:p>
          <a:p>
            <a:pPr lvl="0">
              <a:lnSpc>
                <a:spcPct val="110000"/>
              </a:lnSpc>
            </a:pPr>
            <a:r>
              <a:rPr lang="en-US" sz="1400" strike="sngStrike" dirty="0"/>
              <a:t>Long-term loan received, $50,000</a:t>
            </a:r>
          </a:p>
          <a:p>
            <a:pPr lvl="0">
              <a:lnSpc>
                <a:spcPct val="110000"/>
              </a:lnSpc>
            </a:pPr>
            <a:r>
              <a:rPr lang="en-US" sz="1400" dirty="0"/>
              <a:t>Interest earned on investments, $100</a:t>
            </a:r>
          </a:p>
          <a:p>
            <a:pPr lvl="0">
              <a:lnSpc>
                <a:spcPct val="110000"/>
              </a:lnSpc>
            </a:pPr>
            <a:r>
              <a:rPr lang="en-US" sz="1400" dirty="0"/>
              <a:t>Property tax expense, $10,000</a:t>
            </a:r>
          </a:p>
          <a:p>
            <a:pPr lvl="0">
              <a:lnSpc>
                <a:spcPct val="110000"/>
              </a:lnSpc>
            </a:pPr>
            <a:r>
              <a:rPr lang="en-US" sz="1400" strike="sngStrike" dirty="0"/>
              <a:t>Inventory purchased for resale, $120,000</a:t>
            </a:r>
          </a:p>
          <a:p>
            <a:pPr lvl="0">
              <a:lnSpc>
                <a:spcPct val="110000"/>
              </a:lnSpc>
            </a:pPr>
            <a:r>
              <a:rPr lang="en-US" sz="1400" dirty="0"/>
              <a:t>Cost of inventory sold, $102,000</a:t>
            </a:r>
          </a:p>
          <a:p>
            <a:pPr lvl="0">
              <a:lnSpc>
                <a:spcPct val="110000"/>
              </a:lnSpc>
            </a:pPr>
            <a:r>
              <a:rPr lang="en-US" sz="1400" strike="sngStrike" dirty="0"/>
              <a:t>Insurance purchased for the next year, $4,800</a:t>
            </a:r>
          </a:p>
          <a:p>
            <a:pPr lvl="0">
              <a:lnSpc>
                <a:spcPct val="110000"/>
              </a:lnSpc>
            </a:pPr>
            <a:r>
              <a:rPr lang="en-US" sz="1400" dirty="0"/>
              <a:t>Rent expense, $12,000</a:t>
            </a:r>
          </a:p>
          <a:p>
            <a:pPr>
              <a:lnSpc>
                <a:spcPct val="110000"/>
              </a:lnSpc>
              <a:buNone/>
            </a:pPr>
            <a:endParaRPr lang="en-US" sz="1400" dirty="0"/>
          </a:p>
        </p:txBody>
      </p:sp>
    </p:spTree>
    <p:extLst>
      <p:ext uri="{BB962C8B-B14F-4D97-AF65-F5344CB8AC3E}">
        <p14:creationId xmlns:p14="http://schemas.microsoft.com/office/powerpoint/2010/main" val="3853258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in the Headlines</a:t>
            </a:r>
            <a:endParaRPr lang="en-US" dirty="0"/>
          </a:p>
        </p:txBody>
      </p:sp>
      <p:sp>
        <p:nvSpPr>
          <p:cNvPr id="3" name="Content Placeholder 2"/>
          <p:cNvSpPr>
            <a:spLocks noGrp="1"/>
          </p:cNvSpPr>
          <p:nvPr>
            <p:ph idx="1"/>
          </p:nvPr>
        </p:nvSpPr>
        <p:spPr>
          <a:xfrm>
            <a:off x="3124200" y="2819400"/>
            <a:ext cx="3505200" cy="1935163"/>
          </a:xfrm>
        </p:spPr>
        <p:txBody>
          <a:bodyPr>
            <a:normAutofit/>
          </a:bodyPr>
          <a:lstStyle/>
          <a:p>
            <a:pPr marL="0" indent="0">
              <a:buNone/>
            </a:pPr>
            <a:r>
              <a:rPr lang="en-US" sz="1600" dirty="0" err="1" smtClean="0">
                <a:hlinkClick r:id="rId2"/>
              </a:rPr>
              <a:t>www.accountingintheheadlines.com</a:t>
            </a:r>
            <a:endParaRPr lang="en-US" sz="1600" dirty="0"/>
          </a:p>
        </p:txBody>
      </p:sp>
      <p:pic>
        <p:nvPicPr>
          <p:cNvPr id="4" name="Picture 3" descr="computer-li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819400"/>
            <a:ext cx="488736" cy="439153"/>
          </a:xfrm>
          <a:prstGeom prst="rect">
            <a:avLst/>
          </a:prstGeom>
        </p:spPr>
      </p:pic>
    </p:spTree>
    <p:extLst>
      <p:ext uri="{BB962C8B-B14F-4D97-AF65-F5344CB8AC3E}">
        <p14:creationId xmlns:p14="http://schemas.microsoft.com/office/powerpoint/2010/main" val="23954086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85215" y="2438400"/>
            <a:ext cx="8046721" cy="2284724"/>
          </a:xfrm>
        </p:spPr>
        <p:txBody>
          <a:bodyPr>
            <a:noAutofit/>
          </a:bodyPr>
          <a:lstStyle/>
          <a:p>
            <a:pPr marL="0" marR="0" algn="ctr">
              <a:lnSpc>
                <a:spcPct val="107000"/>
              </a:lnSpc>
              <a:spcBef>
                <a:spcPts val="0"/>
              </a:spcBef>
              <a:spcAft>
                <a:spcPts val="800"/>
              </a:spcAft>
            </a:pPr>
            <a:r>
              <a:rPr lang="en-US" sz="2800" cap="none" dirty="0">
                <a:latin typeface="Arial"/>
                <a:ea typeface="Calibri" panose="020F0502020204030204" pitchFamily="34" charset="0"/>
                <a:cs typeface="Arial"/>
              </a:rPr>
              <a:t>At </a:t>
            </a:r>
            <a:r>
              <a:rPr lang="en-US" sz="2800" cap="none" dirty="0" err="1">
                <a:latin typeface="Arial"/>
                <a:ea typeface="Calibri" panose="020F0502020204030204" pitchFamily="34" charset="0"/>
                <a:cs typeface="Arial"/>
              </a:rPr>
              <a:t>Lululemon</a:t>
            </a:r>
            <a:r>
              <a:rPr lang="en-US" sz="2800" cap="none" dirty="0" smtClean="0">
                <a:latin typeface="Arial"/>
                <a:ea typeface="Calibri" panose="020F0502020204030204" pitchFamily="34" charset="0"/>
                <a:cs typeface="Arial"/>
              </a:rPr>
              <a:t>, how </a:t>
            </a:r>
            <a:r>
              <a:rPr lang="en-US" sz="2800" cap="none" dirty="0">
                <a:latin typeface="Arial"/>
                <a:ea typeface="Calibri" panose="020F0502020204030204" pitchFamily="34" charset="0"/>
                <a:cs typeface="Arial"/>
              </a:rPr>
              <a:t>can sales be </a:t>
            </a:r>
            <a:r>
              <a:rPr lang="en-US" sz="2800" cap="none" dirty="0" smtClean="0">
                <a:latin typeface="Arial"/>
                <a:ea typeface="Calibri" panose="020F0502020204030204" pitchFamily="34" charset="0"/>
                <a:cs typeface="Arial"/>
              </a:rPr>
              <a:t>up</a:t>
            </a:r>
            <a:br>
              <a:rPr lang="en-US" sz="2800" cap="none" dirty="0" smtClean="0">
                <a:latin typeface="Arial"/>
                <a:ea typeface="Calibri" panose="020F0502020204030204" pitchFamily="34" charset="0"/>
                <a:cs typeface="Arial"/>
              </a:rPr>
            </a:br>
            <a:r>
              <a:rPr lang="en-US" sz="2800" cap="none" dirty="0" smtClean="0">
                <a:latin typeface="Arial"/>
                <a:ea typeface="Calibri" panose="020F0502020204030204" pitchFamily="34" charset="0"/>
                <a:cs typeface="Arial"/>
              </a:rPr>
              <a:t>while </a:t>
            </a:r>
            <a:r>
              <a:rPr lang="en-US" sz="2800" cap="none" dirty="0">
                <a:latin typeface="Arial"/>
                <a:ea typeface="Calibri" panose="020F0502020204030204" pitchFamily="34" charset="0"/>
                <a:cs typeface="Arial"/>
              </a:rPr>
              <a:t>gross margin is </a:t>
            </a:r>
            <a:r>
              <a:rPr lang="en-US" sz="2800" cap="none" dirty="0" smtClean="0">
                <a:latin typeface="Arial"/>
                <a:ea typeface="Calibri" panose="020F0502020204030204" pitchFamily="34" charset="0"/>
                <a:cs typeface="Arial"/>
              </a:rPr>
              <a:t>down?</a:t>
            </a:r>
            <a:endParaRPr lang="en-US" sz="2800" cap="none" dirty="0">
              <a:latin typeface="Arial"/>
              <a:ea typeface="Calibri" panose="020F0502020204030204" pitchFamily="34" charset="0"/>
              <a:cs typeface="Arial"/>
            </a:endParaRPr>
          </a:p>
        </p:txBody>
      </p:sp>
      <p:sp>
        <p:nvSpPr>
          <p:cNvPr id="5" name="Text Placeholder 4"/>
          <p:cNvSpPr>
            <a:spLocks noGrp="1"/>
          </p:cNvSpPr>
          <p:nvPr>
            <p:ph type="body" idx="1"/>
          </p:nvPr>
        </p:nvSpPr>
        <p:spPr>
          <a:xfrm>
            <a:off x="3200400" y="3733800"/>
            <a:ext cx="4696556" cy="700587"/>
          </a:xfrm>
        </p:spPr>
        <p:txBody>
          <a:bodyPr>
            <a:normAutofit/>
          </a:bodyPr>
          <a:lstStyle/>
          <a:p>
            <a:r>
              <a:rPr lang="en-US" sz="1600" dirty="0" smtClean="0">
                <a:solidFill>
                  <a:schemeClr val="tx1">
                    <a:lumMod val="50000"/>
                    <a:lumOff val="50000"/>
                  </a:schemeClr>
                </a:solidFill>
                <a:hlinkClick r:id="rId3"/>
              </a:rPr>
              <a:t>Original blog posting (January 28, 2016)</a:t>
            </a:r>
            <a:endParaRPr lang="en-US" sz="1600" dirty="0" smtClean="0">
              <a:solidFill>
                <a:schemeClr val="tx1">
                  <a:lumMod val="50000"/>
                  <a:lumOff val="50000"/>
                </a:schemeClr>
              </a:solidFill>
            </a:endParaRPr>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2800" b="0" cap="none" dirty="0"/>
              <a:t>Accounting in the Headlines</a:t>
            </a:r>
          </a:p>
        </p:txBody>
      </p:sp>
      <p:pic>
        <p:nvPicPr>
          <p:cNvPr id="8" name="Picture 7" descr="computer-lin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4114800"/>
            <a:ext cx="488736" cy="439153"/>
          </a:xfrm>
          <a:prstGeom prst="rect">
            <a:avLst/>
          </a:prstGeom>
        </p:spPr>
      </p:pic>
    </p:spTree>
    <p:extLst>
      <p:ext uri="{BB962C8B-B14F-4D97-AF65-F5344CB8AC3E}">
        <p14:creationId xmlns:p14="http://schemas.microsoft.com/office/powerpoint/2010/main" val="17349522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5651"/>
            <a:ext cx="9144000" cy="1097280"/>
          </a:xfrm>
        </p:spPr>
        <p:txBody>
          <a:bodyPr>
            <a:noAutofit/>
          </a:bodyPr>
          <a:lstStyle/>
          <a:p>
            <a:pPr algn="ctr"/>
            <a:r>
              <a:rPr lang="en-US" dirty="0" smtClean="0"/>
              <a:t>Lululemon Athletica Inc.</a:t>
            </a:r>
            <a:endParaRPr lang="en-US" dirty="0"/>
          </a:p>
        </p:txBody>
      </p:sp>
      <p:sp>
        <p:nvSpPr>
          <p:cNvPr id="3" name="Content Placeholder 2"/>
          <p:cNvSpPr>
            <a:spLocks noGrp="1"/>
          </p:cNvSpPr>
          <p:nvPr>
            <p:ph idx="1"/>
          </p:nvPr>
        </p:nvSpPr>
        <p:spPr>
          <a:xfrm>
            <a:off x="685800" y="2057400"/>
            <a:ext cx="2971800" cy="4015633"/>
          </a:xfrm>
        </p:spPr>
        <p:txBody>
          <a:bodyPr>
            <a:normAutofit/>
          </a:bodyPr>
          <a:lstStyle/>
          <a:p>
            <a:pPr>
              <a:lnSpc>
                <a:spcPct val="110000"/>
              </a:lnSpc>
            </a:pPr>
            <a:r>
              <a:rPr lang="en-US" sz="1600" dirty="0" smtClean="0"/>
              <a:t>Lululemon is an athletic apparel company</a:t>
            </a:r>
          </a:p>
          <a:p>
            <a:pPr>
              <a:lnSpc>
                <a:spcPct val="110000"/>
              </a:lnSpc>
            </a:pPr>
            <a:r>
              <a:rPr lang="en-US" sz="1600" dirty="0"/>
              <a:t>F</a:t>
            </a:r>
            <a:r>
              <a:rPr lang="en-US" sz="1600" dirty="0" smtClean="0"/>
              <a:t>ounded in 1988 and headquartered in Canada</a:t>
            </a:r>
          </a:p>
          <a:p>
            <a:pPr>
              <a:lnSpc>
                <a:spcPct val="110000"/>
              </a:lnSpc>
            </a:pPr>
            <a:r>
              <a:rPr lang="en-US" sz="1600" dirty="0" smtClean="0"/>
              <a:t>Helped popularize yoga pants in the U.S.</a:t>
            </a:r>
          </a:p>
          <a:p>
            <a:pPr>
              <a:lnSpc>
                <a:spcPct val="110000"/>
              </a:lnSpc>
            </a:pPr>
            <a:r>
              <a:rPr lang="en-US" sz="1600" dirty="0" smtClean="0"/>
              <a:t>During 2015, Lululemon’s sales increased while its gross margin declined</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828800"/>
            <a:ext cx="4793424" cy="3195616"/>
          </a:xfrm>
          <a:prstGeom prst="rect">
            <a:avLst/>
          </a:prstGeom>
        </p:spPr>
      </p:pic>
      <p:sp>
        <p:nvSpPr>
          <p:cNvPr id="5" name="TextBox 4"/>
          <p:cNvSpPr txBox="1"/>
          <p:nvPr/>
        </p:nvSpPr>
        <p:spPr>
          <a:xfrm>
            <a:off x="3810000" y="5100615"/>
            <a:ext cx="4800600" cy="184666"/>
          </a:xfrm>
          <a:prstGeom prst="rect">
            <a:avLst/>
          </a:prstGeom>
          <a:noFill/>
        </p:spPr>
        <p:txBody>
          <a:bodyPr wrap="square" rtlCol="0">
            <a:spAutoFit/>
          </a:bodyPr>
          <a:lstStyle/>
          <a:p>
            <a:pPr algn="ctr"/>
            <a:r>
              <a:rPr lang="en-US" sz="600" dirty="0">
                <a:solidFill>
                  <a:prstClr val="black"/>
                </a:solidFill>
              </a:rPr>
              <a:t>Photographer: http://www.123rf.com/profile_micchaelpuche</a:t>
            </a:r>
          </a:p>
        </p:txBody>
      </p:sp>
    </p:spTree>
    <p:extLst>
      <p:ext uri="{BB962C8B-B14F-4D97-AF65-F5344CB8AC3E}">
        <p14:creationId xmlns:p14="http://schemas.microsoft.com/office/powerpoint/2010/main" val="26570323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0793" y="1219200"/>
            <a:ext cx="7722416" cy="4419600"/>
          </a:xfrm>
          <a:prstGeom prst="rect">
            <a:avLst/>
          </a:prstGeom>
        </p:spPr>
      </p:pic>
    </p:spTree>
    <p:extLst>
      <p:ext uri="{BB962C8B-B14F-4D97-AF65-F5344CB8AC3E}">
        <p14:creationId xmlns:p14="http://schemas.microsoft.com/office/powerpoint/2010/main" val="24488577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a:xfrm>
            <a:off x="628649" y="533400"/>
            <a:ext cx="8141863" cy="5714999"/>
          </a:xfrm>
        </p:spPr>
        <p:txBody>
          <a:bodyPr anchor="ctr">
            <a:normAutofit/>
          </a:bodyPr>
          <a:lstStyle/>
          <a:p>
            <a:pPr marL="0" indent="0" algn="ctr">
              <a:buNone/>
            </a:pPr>
            <a:r>
              <a:rPr lang="en-US" b="1" dirty="0"/>
              <a:t>How is gross </a:t>
            </a:r>
            <a:r>
              <a:rPr lang="en-US" b="1" dirty="0" smtClean="0"/>
              <a:t>margin</a:t>
            </a:r>
            <a:br>
              <a:rPr lang="en-US" b="1" dirty="0" smtClean="0"/>
            </a:br>
            <a:r>
              <a:rPr lang="en-US" b="1" dirty="0" smtClean="0"/>
              <a:t>(</a:t>
            </a:r>
            <a:r>
              <a:rPr lang="en-US" b="1" dirty="0"/>
              <a:t>also known as gross profit</a:t>
            </a:r>
            <a:r>
              <a:rPr lang="en-US" b="1" dirty="0" smtClean="0"/>
              <a:t>)</a:t>
            </a:r>
            <a:br>
              <a:rPr lang="en-US" b="1" dirty="0" smtClean="0"/>
            </a:br>
            <a:r>
              <a:rPr lang="en-US" b="1" dirty="0" smtClean="0"/>
              <a:t>calculated?</a:t>
            </a:r>
            <a:endParaRPr lang="en-US" b="1" dirty="0"/>
          </a:p>
        </p:txBody>
      </p:sp>
    </p:spTree>
    <p:extLst>
      <p:ext uri="{BB962C8B-B14F-4D97-AF65-F5344CB8AC3E}">
        <p14:creationId xmlns:p14="http://schemas.microsoft.com/office/powerpoint/2010/main" val="5799359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4" name="Content Placeholder 2"/>
          <p:cNvSpPr txBox="1">
            <a:spLocks/>
          </p:cNvSpPr>
          <p:nvPr/>
        </p:nvSpPr>
        <p:spPr>
          <a:xfrm>
            <a:off x="2007762" y="533400"/>
            <a:ext cx="5383638" cy="571499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b="1" dirty="0"/>
              <a:t>If sales increase</a:t>
            </a:r>
            <a:r>
              <a:rPr lang="en-US" b="1" dirty="0" smtClean="0"/>
              <a:t>, what </a:t>
            </a:r>
            <a:r>
              <a:rPr lang="en-US" b="1" dirty="0"/>
              <a:t>would you ordinarily expect to happen to gross margin</a:t>
            </a:r>
            <a:r>
              <a:rPr lang="en-US" b="1" dirty="0" smtClean="0"/>
              <a:t>?</a:t>
            </a:r>
            <a:endParaRPr lang="en-US" b="1" dirty="0"/>
          </a:p>
        </p:txBody>
      </p:sp>
    </p:spTree>
    <p:extLst>
      <p:ext uri="{BB962C8B-B14F-4D97-AF65-F5344CB8AC3E}">
        <p14:creationId xmlns:p14="http://schemas.microsoft.com/office/powerpoint/2010/main" val="26898129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1600200" y="609600"/>
            <a:ext cx="5943600" cy="5638800"/>
          </a:xfrm>
        </p:spPr>
        <p:txBody>
          <a:bodyPr anchor="ctr">
            <a:noAutofit/>
          </a:bodyPr>
          <a:lstStyle/>
          <a:p>
            <a:pPr marL="0" lvl="0" indent="0" algn="ctr">
              <a:buNone/>
            </a:pPr>
            <a:r>
              <a:rPr lang="en-US" b="1" dirty="0"/>
              <a:t>Examine the statements of operations for Lululemon as given in the article. Is the Wall Street Journal headline referring to dollars or percentages? </a:t>
            </a:r>
          </a:p>
          <a:p>
            <a:pPr marL="0" indent="0" algn="ctr">
              <a:buNone/>
            </a:pPr>
            <a:endParaRPr lang="en-US" b="1" dirty="0"/>
          </a:p>
        </p:txBody>
      </p:sp>
    </p:spTree>
    <p:extLst>
      <p:ext uri="{BB962C8B-B14F-4D97-AF65-F5344CB8AC3E}">
        <p14:creationId xmlns:p14="http://schemas.microsoft.com/office/powerpoint/2010/main" val="33774366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a:t>4</a:t>
            </a:r>
          </a:p>
        </p:txBody>
      </p:sp>
      <p:sp>
        <p:nvSpPr>
          <p:cNvPr id="3" name="Content Placeholder 2"/>
          <p:cNvSpPr>
            <a:spLocks noGrp="1"/>
          </p:cNvSpPr>
          <p:nvPr>
            <p:ph idx="1"/>
          </p:nvPr>
        </p:nvSpPr>
        <p:spPr>
          <a:xfrm>
            <a:off x="1676400" y="609600"/>
            <a:ext cx="5791200" cy="5638800"/>
          </a:xfrm>
        </p:spPr>
        <p:txBody>
          <a:bodyPr anchor="ctr">
            <a:noAutofit/>
          </a:bodyPr>
          <a:lstStyle/>
          <a:p>
            <a:pPr marL="0" lvl="0" indent="0" algn="ctr">
              <a:buNone/>
            </a:pPr>
            <a:r>
              <a:rPr lang="en-US" b="1" dirty="0"/>
              <a:t>What do you know about expenses at Lululemon during 2015 based on the Wall Street Journal headline?</a:t>
            </a:r>
          </a:p>
          <a:p>
            <a:pPr marL="0" indent="0" algn="ctr">
              <a:buNone/>
            </a:pPr>
            <a:endParaRPr lang="en-US" b="1" dirty="0"/>
          </a:p>
        </p:txBody>
      </p:sp>
    </p:spTree>
    <p:extLst>
      <p:ext uri="{BB962C8B-B14F-4D97-AF65-F5344CB8AC3E}">
        <p14:creationId xmlns:p14="http://schemas.microsoft.com/office/powerpoint/2010/main" val="6052606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1-ch1-intro-to-accounting-ta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982" y="533400"/>
            <a:ext cx="4111890" cy="5638802"/>
          </a:xfrm>
          <a:prstGeom prst="rect">
            <a:avLst/>
          </a:prstGeom>
        </p:spPr>
      </p:pic>
    </p:spTree>
    <p:extLst>
      <p:ext uri="{BB962C8B-B14F-4D97-AF65-F5344CB8AC3E}">
        <p14:creationId xmlns:p14="http://schemas.microsoft.com/office/powerpoint/2010/main" val="18902732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1905000" y="609600"/>
            <a:ext cx="5334000" cy="5638800"/>
          </a:xfrm>
        </p:spPr>
        <p:txBody>
          <a:bodyPr anchor="ctr">
            <a:noAutofit/>
          </a:bodyPr>
          <a:lstStyle/>
          <a:p>
            <a:pPr marL="0" lvl="0" indent="0" algn="ctr">
              <a:buNone/>
            </a:pPr>
            <a:r>
              <a:rPr lang="en-US" b="1" dirty="0"/>
              <a:t>What possible reasons might there be for this situation to have occurred at Lululemon? </a:t>
            </a:r>
          </a:p>
        </p:txBody>
      </p:sp>
    </p:spTree>
    <p:extLst>
      <p:ext uri="{BB962C8B-B14F-4D97-AF65-F5344CB8AC3E}">
        <p14:creationId xmlns:p14="http://schemas.microsoft.com/office/powerpoint/2010/main" val="21860946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4863846" cy="5715000"/>
          </a:xfrm>
        </p:spPr>
        <p:txBody>
          <a:bodyPr anchor="ctr">
            <a:noAutofit/>
          </a:bodyPr>
          <a:lstStyle/>
          <a:p>
            <a:pPr marL="342900" lvl="0" indent="-342900">
              <a:lnSpc>
                <a:spcPct val="110000"/>
              </a:lnSpc>
              <a:buFont typeface="+mj-lt"/>
              <a:buAutoNum type="arabicPeriod"/>
            </a:pPr>
            <a:r>
              <a:rPr lang="en-US" sz="1600" dirty="0"/>
              <a:t>How is gross margin (also known as gross profit) calculated?</a:t>
            </a:r>
          </a:p>
          <a:p>
            <a:pPr marL="342900" lvl="0" indent="-342900">
              <a:lnSpc>
                <a:spcPct val="110000"/>
              </a:lnSpc>
              <a:buFont typeface="+mj-lt"/>
              <a:buAutoNum type="arabicPeriod"/>
            </a:pPr>
            <a:r>
              <a:rPr lang="en-US" sz="1600" dirty="0"/>
              <a:t>If sales increase, what would you ordinarily expect to happen to gross margin?</a:t>
            </a:r>
          </a:p>
          <a:p>
            <a:pPr marL="342900" lvl="0" indent="-342900">
              <a:lnSpc>
                <a:spcPct val="110000"/>
              </a:lnSpc>
              <a:buFont typeface="+mj-lt"/>
              <a:buAutoNum type="arabicPeriod"/>
            </a:pPr>
            <a:r>
              <a:rPr lang="en-US" sz="1600" dirty="0"/>
              <a:t>Examine the statements of operations for Lululemon as given in the article. Is the Wall Street Journal headline referring to dollars or percentages? </a:t>
            </a:r>
          </a:p>
          <a:p>
            <a:pPr marL="342900" lvl="0" indent="-342900">
              <a:lnSpc>
                <a:spcPct val="110000"/>
              </a:lnSpc>
              <a:buFont typeface="+mj-lt"/>
              <a:buAutoNum type="arabicPeriod"/>
            </a:pPr>
            <a:r>
              <a:rPr lang="en-US" sz="1600" dirty="0"/>
              <a:t>What do you know about expenses at Lululemon during 2015 based on the Wall Street Journal headline?</a:t>
            </a:r>
          </a:p>
          <a:p>
            <a:pPr marL="342900" lvl="0" indent="-342900">
              <a:lnSpc>
                <a:spcPct val="110000"/>
              </a:lnSpc>
              <a:buFont typeface="+mj-lt"/>
              <a:buAutoNum type="arabicPeriod"/>
            </a:pPr>
            <a:r>
              <a:rPr lang="en-US" sz="1600" dirty="0"/>
              <a:t>What possible reasons might there be for this situation to have occurred at </a:t>
            </a:r>
            <a:r>
              <a:rPr lang="en-US" sz="1600" dirty="0" err="1"/>
              <a:t>Lululemon</a:t>
            </a:r>
            <a:r>
              <a:rPr lang="en-US" sz="1600" dirty="0" smtClean="0"/>
              <a:t>?</a:t>
            </a:r>
            <a:endParaRPr lang="en-US" sz="1600" dirty="0"/>
          </a:p>
        </p:txBody>
      </p:sp>
      <p:sp>
        <p:nvSpPr>
          <p:cNvPr id="4" name="TextBox 3"/>
          <p:cNvSpPr txBox="1"/>
          <p:nvPr/>
        </p:nvSpPr>
        <p:spPr>
          <a:xfrm>
            <a:off x="4168020" y="5551520"/>
            <a:ext cx="184666" cy="369332"/>
          </a:xfrm>
          <a:prstGeom prst="rect">
            <a:avLst/>
          </a:prstGeom>
          <a:noFill/>
        </p:spPr>
        <p:txBody>
          <a:bodyPr wrap="none" rtlCol="0">
            <a:spAutoFit/>
          </a:bodyPr>
          <a:lstStyle/>
          <a:p>
            <a:endParaRPr lang="en-US" dirty="0">
              <a:solidFill>
                <a:prstClr val="black"/>
              </a:solidFill>
            </a:endParaRPr>
          </a:p>
        </p:txBody>
      </p:sp>
      <p:sp>
        <p:nvSpPr>
          <p:cNvPr id="7" name="Title 1"/>
          <p:cNvSpPr>
            <a:spLocks noGrp="1"/>
          </p:cNvSpPr>
          <p:nvPr>
            <p:ph type="title"/>
          </p:nvPr>
        </p:nvSpPr>
        <p:spPr>
          <a:xfrm>
            <a:off x="457200" y="274638"/>
            <a:ext cx="8229600" cy="1143000"/>
          </a:xfrm>
        </p:spPr>
        <p:txBody>
          <a:bodyPr/>
          <a:lstStyle/>
          <a:p>
            <a:r>
              <a:rPr lang="en-US" dirty="0" smtClean="0"/>
              <a:t>Question Recap</a:t>
            </a:r>
            <a:endParaRPr lang="en-US" dirty="0"/>
          </a:p>
        </p:txBody>
      </p:sp>
    </p:spTree>
    <p:extLst>
      <p:ext uri="{BB962C8B-B14F-4D97-AF65-F5344CB8AC3E}">
        <p14:creationId xmlns:p14="http://schemas.microsoft.com/office/powerpoint/2010/main" val="34740786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1" y="685800"/>
            <a:ext cx="5486399" cy="5562600"/>
          </a:xfrm>
        </p:spPr>
        <p:txBody>
          <a:bodyPr anchor="ctr">
            <a:noAutofit/>
          </a:bodyPr>
          <a:lstStyle/>
          <a:p>
            <a:pPr algn="ctr"/>
            <a:r>
              <a:rPr lang="en-US" sz="1600" b="0" cap="none" dirty="0" smtClean="0">
                <a:latin typeface="Arial"/>
                <a:cs typeface="Arial"/>
              </a:rPr>
              <a:t>For additional news stories to use in the accounting classroom, see the Accounting in the </a:t>
            </a:r>
            <a:r>
              <a:rPr lang="en-US" sz="1600" b="0" cap="none" dirty="0">
                <a:latin typeface="Arial"/>
                <a:cs typeface="Arial"/>
              </a:rPr>
              <a:t>Headlines blog at </a:t>
            </a:r>
            <a:r>
              <a:rPr lang="en-US" sz="1600" b="0" cap="none" dirty="0">
                <a:latin typeface="Arial"/>
                <a:cs typeface="Arial"/>
                <a:hlinkClick r:id="rId2"/>
              </a:rPr>
              <a:t>http://accountingintheheadlines.com</a:t>
            </a:r>
            <a:r>
              <a:rPr lang="en-US" sz="1600" b="0" cap="none" dirty="0" smtClean="0">
                <a:latin typeface="Arial"/>
                <a:cs typeface="Arial"/>
                <a:hlinkClick r:id="rId2"/>
              </a:rPr>
              <a:t>/</a:t>
            </a:r>
            <a:r>
              <a:rPr lang="en-US" sz="1600" b="0" cap="none" dirty="0" smtClean="0">
                <a:latin typeface="Arial"/>
                <a:cs typeface="Arial"/>
              </a:rPr>
              <a:t> </a:t>
            </a:r>
            <a:r>
              <a:rPr lang="en-US" sz="1600" b="0" cap="none" dirty="0">
                <a:latin typeface="Arial"/>
                <a:cs typeface="Arial"/>
              </a:rPr>
              <a:t/>
            </a:r>
            <a:br>
              <a:rPr lang="en-US" sz="1600" b="0" cap="none" dirty="0">
                <a:latin typeface="Arial"/>
                <a:cs typeface="Arial"/>
              </a:rPr>
            </a:br>
            <a:r>
              <a:rPr lang="en-US" sz="1600" b="0" cap="none" dirty="0">
                <a:latin typeface="Arial"/>
                <a:cs typeface="Arial"/>
              </a:rPr>
              <a:t/>
            </a:r>
            <a:br>
              <a:rPr lang="en-US" sz="1600" b="0" cap="none" dirty="0">
                <a:latin typeface="Arial"/>
                <a:cs typeface="Arial"/>
              </a:rPr>
            </a:br>
            <a:r>
              <a:rPr lang="en-US" sz="1600" cap="none" dirty="0" smtClean="0">
                <a:latin typeface="Arial"/>
                <a:cs typeface="Arial"/>
              </a:rPr>
              <a:t>Questions or comments?</a:t>
            </a:r>
            <a:br>
              <a:rPr lang="en-US" sz="1600" cap="none" dirty="0" smtClean="0">
                <a:latin typeface="Arial"/>
                <a:cs typeface="Arial"/>
              </a:rPr>
            </a:br>
            <a:r>
              <a:rPr lang="en-US" sz="1600" b="0" cap="none" dirty="0" smtClean="0">
                <a:latin typeface="Arial"/>
                <a:cs typeface="Arial"/>
              </a:rPr>
              <a:t>Contact Dr. Wendy Tietz at </a:t>
            </a:r>
            <a:r>
              <a:rPr lang="en-US" sz="1600" b="0" cap="none" dirty="0" smtClean="0">
                <a:latin typeface="Arial"/>
                <a:cs typeface="Arial"/>
                <a:hlinkClick r:id="rId3"/>
              </a:rPr>
              <a:t>wtietz@kent.edu</a:t>
            </a:r>
            <a:r>
              <a:rPr lang="en-US" sz="1600" b="0" cap="none" dirty="0" smtClean="0">
                <a:latin typeface="Arial"/>
                <a:cs typeface="Arial"/>
              </a:rPr>
              <a:t>  </a:t>
            </a:r>
            <a:endParaRPr lang="en-US" sz="1600" b="0" cap="none" dirty="0">
              <a:latin typeface="Arial"/>
              <a:cs typeface="Arial"/>
            </a:endParaRPr>
          </a:p>
        </p:txBody>
      </p:sp>
    </p:spTree>
    <p:extLst>
      <p:ext uri="{BB962C8B-B14F-4D97-AF65-F5344CB8AC3E}">
        <p14:creationId xmlns:p14="http://schemas.microsoft.com/office/powerpoint/2010/main" val="30804663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382000" cy="5715000"/>
          </a:xfrm>
          <a:prstGeom prst="rect">
            <a:avLst/>
          </a:prstGeom>
          <a:solidFill>
            <a:srgbClr val="4CC1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85800" y="381000"/>
            <a:ext cx="7772400" cy="571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6000" dirty="0" smtClean="0">
                <a:solidFill>
                  <a:schemeClr val="bg1"/>
                </a:solidFill>
                <a:latin typeface="Bebas Neue Regular"/>
                <a:cs typeface="Bebas Neue Regular"/>
              </a:rPr>
              <a:t>CHAPTER 2</a:t>
            </a:r>
            <a:endParaRPr lang="en-US" sz="6000" dirty="0">
              <a:solidFill>
                <a:schemeClr val="bg1"/>
              </a:solidFill>
              <a:latin typeface="Bebas Neue Regular"/>
              <a:cs typeface="Bebas Neue Regular"/>
            </a:endParaRPr>
          </a:p>
        </p:txBody>
      </p:sp>
    </p:spTree>
    <p:extLst>
      <p:ext uri="{BB962C8B-B14F-4D97-AF65-F5344CB8AC3E}">
        <p14:creationId xmlns:p14="http://schemas.microsoft.com/office/powerpoint/2010/main" val="39777632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1-ch2-mgmt-cyc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81000"/>
            <a:ext cx="5748868" cy="5791200"/>
          </a:xfrm>
          <a:prstGeom prst="rect">
            <a:avLst/>
          </a:prstGeom>
        </p:spPr>
      </p:pic>
    </p:spTree>
    <p:extLst>
      <p:ext uri="{BB962C8B-B14F-4D97-AF65-F5344CB8AC3E}">
        <p14:creationId xmlns:p14="http://schemas.microsoft.com/office/powerpoint/2010/main" val="35946839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Scorecard</a:t>
            </a:r>
            <a:endParaRPr lang="en-US" dirty="0"/>
          </a:p>
        </p:txBody>
      </p:sp>
      <p:sp>
        <p:nvSpPr>
          <p:cNvPr id="3" name="Content Placeholder 2"/>
          <p:cNvSpPr>
            <a:spLocks noGrp="1"/>
          </p:cNvSpPr>
          <p:nvPr>
            <p:ph idx="1"/>
          </p:nvPr>
        </p:nvSpPr>
        <p:spPr>
          <a:xfrm>
            <a:off x="2286000" y="609600"/>
            <a:ext cx="4572000" cy="5638800"/>
          </a:xfrm>
        </p:spPr>
        <p:txBody>
          <a:bodyPr anchor="ctr">
            <a:normAutofit/>
          </a:bodyPr>
          <a:lstStyle/>
          <a:p>
            <a:pPr marL="0" indent="0">
              <a:buNone/>
            </a:pPr>
            <a:r>
              <a:rPr lang="en-US" sz="1600" dirty="0" smtClean="0"/>
              <a:t>Financial Perspective</a:t>
            </a:r>
            <a:br>
              <a:rPr lang="en-US" sz="1600" dirty="0" smtClean="0"/>
            </a:br>
            <a:endParaRPr lang="en-US" sz="1600" dirty="0" smtClean="0"/>
          </a:p>
          <a:p>
            <a:pPr marL="0" indent="0">
              <a:buNone/>
            </a:pPr>
            <a:r>
              <a:rPr lang="en-US" sz="1600" dirty="0" smtClean="0"/>
              <a:t>Internal Perspective</a:t>
            </a:r>
          </a:p>
          <a:p>
            <a:pPr marL="457200" lvl="1" indent="0">
              <a:buNone/>
            </a:pPr>
            <a:r>
              <a:rPr lang="en-US" sz="1600" dirty="0">
                <a:hlinkClick r:id="rId2"/>
              </a:rPr>
              <a:t>https://accountingintheheadlines.com/2016/06/30/what-type-of-quality-costs-would-the-torn-puma-soccer-jerseys-be-considered</a:t>
            </a:r>
            <a:r>
              <a:rPr lang="en-US" sz="1600" dirty="0" smtClean="0">
                <a:hlinkClick r:id="rId2"/>
              </a:rPr>
              <a:t>/</a:t>
            </a:r>
            <a:r>
              <a:rPr lang="en-US" sz="1600" dirty="0"/>
              <a:t/>
            </a:r>
            <a:br>
              <a:rPr lang="en-US" sz="1600" dirty="0"/>
            </a:br>
            <a:endParaRPr lang="en-US" sz="1600" dirty="0" smtClean="0"/>
          </a:p>
          <a:p>
            <a:pPr marL="0" indent="0">
              <a:buNone/>
            </a:pPr>
            <a:r>
              <a:rPr lang="en-US" sz="1600" dirty="0" smtClean="0"/>
              <a:t>Customer Perspective</a:t>
            </a:r>
            <a:br>
              <a:rPr lang="en-US" sz="1600" dirty="0" smtClean="0"/>
            </a:br>
            <a:endParaRPr lang="en-US" sz="1600" dirty="0" smtClean="0"/>
          </a:p>
          <a:p>
            <a:pPr marL="0" indent="0">
              <a:buNone/>
            </a:pPr>
            <a:r>
              <a:rPr lang="en-US" sz="1600" dirty="0" smtClean="0"/>
              <a:t>Learning and Growth Perspective</a:t>
            </a:r>
            <a:endParaRPr lang="en-US" sz="1600" dirty="0"/>
          </a:p>
        </p:txBody>
      </p:sp>
    </p:spTree>
    <p:extLst>
      <p:ext uri="{BB962C8B-B14F-4D97-AF65-F5344CB8AC3E}">
        <p14:creationId xmlns:p14="http://schemas.microsoft.com/office/powerpoint/2010/main" val="2180662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76200" y="1219200"/>
            <a:ext cx="6096000" cy="4872870"/>
          </a:xfrm>
          <a:prstGeom prst="rect">
            <a:avLst/>
          </a:prstGeom>
          <a:noFill/>
          <a:ln w="9525">
            <a:noFill/>
            <a:miter lim="800000"/>
            <a:headEnd/>
            <a:tailEnd/>
          </a:ln>
          <a:effectLst/>
        </p:spPr>
        <p:txBody>
          <a:bodyPr vert="horz" wrap="square" lIns="457056" tIns="0" rIns="0" bIns="0" numCol="1" anchor="ctr" anchorCtr="0" compatLnSpc="1">
            <a:prstTxWarp prst="textNoShape">
              <a:avLst/>
            </a:prstTxWarp>
            <a:spAutoFit/>
          </a:bodyPr>
          <a:lstStyle/>
          <a:p>
            <a:pPr algn="ctr" fontAlgn="base">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Times New Roman" pitchFamily="18" charset="0"/>
                <a:cs typeface="Arial"/>
              </a:rPr>
              <a:t>Comparative Balance Sheet –</a:t>
            </a:r>
            <a:r>
              <a:rPr lang="en-US" sz="900" b="1" dirty="0">
                <a:solidFill>
                  <a:prstClr val="black"/>
                </a:solidFill>
                <a:ea typeface="Times New Roman" pitchFamily="18" charset="0"/>
                <a:cs typeface="Arial"/>
              </a:rPr>
              <a:t> </a:t>
            </a:r>
            <a:r>
              <a:rPr lang="en-US" sz="900" dirty="0">
                <a:solidFill>
                  <a:prstClr val="black"/>
                </a:solidFill>
                <a:ea typeface="Times New Roman" pitchFamily="18" charset="0"/>
                <a:cs typeface="Arial"/>
              </a:rPr>
              <a:t>December 31, 2014 and 2013</a:t>
            </a:r>
            <a:endParaRPr lang="en-US" sz="900" b="1" dirty="0">
              <a:solidFill>
                <a:prstClr val="black"/>
              </a:solidFill>
              <a:ea typeface="Times New Roman" pitchFamily="18" charset="0"/>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2014</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2013</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Cash			$ 24,200	$ 20,000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receivable	45,650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Inventory			79,200	64,000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Plant and equipment	316,800	265,000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Accumulated depreciation	(</a:t>
            </a:r>
            <a:r>
              <a:rPr lang="en-US" sz="900" u="sng" dirty="0">
                <a:solidFill>
                  <a:prstClr val="black"/>
                </a:solidFill>
                <a:ea typeface="Calibri" pitchFamily="34" charset="0"/>
                <a:cs typeface="Arial"/>
              </a:rPr>
              <a:t>88,000)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72,000)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assets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payable	$ 26,400	$ 37,000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Wages payable		3,850	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Taxes payable		7,425	8,500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Bonds payable		110,000	100,000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Common stock		88,000	80,000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Retained earnings	</a:t>
            </a:r>
            <a:r>
              <a:rPr lang="en-US" sz="900" u="sng" dirty="0">
                <a:solidFill>
                  <a:prstClr val="black"/>
                </a:solidFill>
                <a:ea typeface="Calibri" pitchFamily="34" charset="0"/>
                <a:cs typeface="Arial"/>
              </a:rPr>
              <a:t>142,175</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86,500</a:t>
            </a:r>
            <a:endParaRPr lang="en-US" sz="900" u="sng"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liabilities and shareholder’s equity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___________________________________________</a:t>
            </a:r>
            <a:r>
              <a:rPr lang="en-US" sz="900" dirty="0">
                <a:solidFill>
                  <a:prstClr val="black"/>
                </a:solidFill>
                <a:cs typeface="Arial"/>
              </a:rPr>
              <a:t>______________________________________</a:t>
            </a:r>
          </a:p>
          <a:p>
            <a:pPr algn="ct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Calibri" pitchFamily="34" charset="0"/>
                <a:cs typeface="Arial"/>
              </a:rPr>
              <a:t>Income Statement</a:t>
            </a:r>
            <a:r>
              <a:rPr lang="en-US" sz="900" dirty="0">
                <a:solidFill>
                  <a:prstClr val="black"/>
                </a:solidFill>
                <a:cs typeface="Arial"/>
              </a:rPr>
              <a:t> – </a:t>
            </a:r>
            <a:r>
              <a:rPr lang="en-US" sz="900" dirty="0">
                <a:solidFill>
                  <a:prstClr val="black"/>
                </a:solidFill>
                <a:ea typeface="Calibri" pitchFamily="34" charset="0"/>
                <a:cs typeface="Arial"/>
              </a:rPr>
              <a:t>For the Year Ended December 31, 2014</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Sales				$400,000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Cost of goods sold		</a:t>
            </a:r>
            <a:r>
              <a:rPr lang="en-US" sz="900" u="sng" dirty="0">
                <a:solidFill>
                  <a:prstClr val="black"/>
                </a:solidFill>
                <a:ea typeface="Calibri" pitchFamily="34" charset="0"/>
                <a:cs typeface="Arial"/>
              </a:rPr>
              <a:t>231,750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Gross margin			$ 168,250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Operating expenses:</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Selling expense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Rent expense	45,000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Depreciation expense	11,000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Bad debt expense	       1,715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Interest expense	15,000	</a:t>
            </a:r>
            <a:r>
              <a:rPr lang="en-US" sz="900" u="sng" dirty="0">
                <a:solidFill>
                  <a:prstClr val="black"/>
                </a:solidFill>
                <a:ea typeface="Calibri" pitchFamily="34" charset="0"/>
                <a:cs typeface="Arial"/>
              </a:rPr>
              <a:t>111,715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from operations		$  56,535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Loss on sale of equipment		(2</a:t>
            </a:r>
            <a:r>
              <a:rPr lang="en-US" sz="900" u="sng" dirty="0">
                <a:solidFill>
                  <a:prstClr val="black"/>
                </a:solidFill>
                <a:ea typeface="Calibri" pitchFamily="34" charset="0"/>
                <a:cs typeface="Arial"/>
              </a:rPr>
              <a:t>,000)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before taxes		$  54,535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tax expense		</a:t>
            </a:r>
            <a:r>
              <a:rPr lang="en-US" sz="900" u="sng" dirty="0">
                <a:solidFill>
                  <a:prstClr val="black"/>
                </a:solidFill>
                <a:ea typeface="Calibri" pitchFamily="34" charset="0"/>
                <a:cs typeface="Arial"/>
              </a:rPr>
              <a:t>11,785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Net income			</a:t>
            </a:r>
            <a:r>
              <a:rPr lang="en-US" sz="900" u="sng" dirty="0">
                <a:solidFill>
                  <a:prstClr val="black"/>
                </a:solidFill>
                <a:ea typeface="Calibri" pitchFamily="34" charset="0"/>
                <a:cs typeface="Arial"/>
              </a:rPr>
              <a:t>$  42,750</a:t>
            </a:r>
            <a:endParaRPr lang="en-US" sz="900" dirty="0">
              <a:solidFill>
                <a:prstClr val="black"/>
              </a:solidFill>
              <a:cs typeface="Arial"/>
            </a:endParaRPr>
          </a:p>
        </p:txBody>
      </p:sp>
      <p:sp>
        <p:nvSpPr>
          <p:cNvPr id="11266" name="Rectangle 2"/>
          <p:cNvSpPr>
            <a:spLocks noChangeArrowheads="1"/>
          </p:cNvSpPr>
          <p:nvPr/>
        </p:nvSpPr>
        <p:spPr bwMode="auto">
          <a:xfrm>
            <a:off x="6324600" y="1524000"/>
            <a:ext cx="2362200" cy="1389868"/>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 pos="914400" algn="l"/>
              </a:tabLst>
            </a:pPr>
            <a:r>
              <a:rPr lang="en-US" sz="2400" dirty="0">
                <a:solidFill>
                  <a:srgbClr val="B7DA9C"/>
                </a:solidFill>
                <a:latin typeface="Bebas Neue Bold"/>
                <a:ea typeface="Calibri" pitchFamily="34" charset="0"/>
                <a:cs typeface="Bebas Neue Bold"/>
              </a:rPr>
              <a:t>Quick ratio: </a:t>
            </a:r>
          </a:p>
          <a:p>
            <a:pPr fontAlgn="base">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(Cash </a:t>
            </a:r>
            <a:r>
              <a:rPr lang="en-US" sz="1100" dirty="0">
                <a:solidFill>
                  <a:prstClr val="black"/>
                </a:solidFill>
                <a:latin typeface="Arial"/>
                <a:ea typeface="Calibri" pitchFamily="34" charset="0"/>
                <a:cs typeface="Arial"/>
              </a:rPr>
              <a:t>+ </a:t>
            </a:r>
            <a:r>
              <a:rPr lang="en-US" sz="1100" dirty="0" smtClean="0">
                <a:solidFill>
                  <a:prstClr val="black"/>
                </a:solidFill>
                <a:latin typeface="Arial"/>
                <a:ea typeface="Calibri" pitchFamily="34" charset="0"/>
                <a:cs typeface="Arial"/>
              </a:rPr>
              <a:t>Short</a:t>
            </a:r>
            <a:r>
              <a:rPr lang="en-US" sz="1100" dirty="0">
                <a:solidFill>
                  <a:prstClr val="black"/>
                </a:solidFill>
                <a:latin typeface="Arial"/>
                <a:ea typeface="Calibri" pitchFamily="34" charset="0"/>
                <a:cs typeface="Arial"/>
              </a:rPr>
              <a:t>-term investments + </a:t>
            </a:r>
            <a:r>
              <a:rPr lang="en-US" sz="1100" dirty="0" smtClean="0">
                <a:solidFill>
                  <a:prstClr val="black"/>
                </a:solidFill>
                <a:latin typeface="Arial"/>
                <a:ea typeface="Calibri" pitchFamily="34" charset="0"/>
                <a:cs typeface="Arial"/>
              </a:rPr>
              <a:t>Receivables</a:t>
            </a:r>
            <a:r>
              <a:rPr lang="en-US" sz="1100" dirty="0">
                <a:solidFill>
                  <a:prstClr val="black"/>
                </a:solidFill>
                <a:latin typeface="Arial"/>
                <a:ea typeface="Calibri" pitchFamily="34" charset="0"/>
                <a:cs typeface="Arial"/>
              </a:rPr>
              <a:t>) / </a:t>
            </a:r>
            <a:r>
              <a:rPr lang="en-US" sz="1100" dirty="0" smtClean="0">
                <a:solidFill>
                  <a:prstClr val="black"/>
                </a:solidFill>
                <a:latin typeface="Arial"/>
                <a:ea typeface="Calibri" pitchFamily="34" charset="0"/>
                <a:cs typeface="Arial"/>
              </a:rPr>
              <a:t>Current </a:t>
            </a:r>
            <a:r>
              <a:rPr lang="en-US" sz="1100" dirty="0">
                <a:solidFill>
                  <a:prstClr val="black"/>
                </a:solidFill>
                <a:latin typeface="Arial"/>
                <a:ea typeface="Calibri" pitchFamily="34" charset="0"/>
                <a:cs typeface="Arial"/>
              </a:rPr>
              <a:t>liabilities</a:t>
            </a:r>
          </a:p>
          <a:p>
            <a:pPr eaLnBrk="0" fontAlgn="base" hangingPunct="0">
              <a:lnSpc>
                <a:spcPct val="110000"/>
              </a:lnSpc>
              <a:spcBef>
                <a:spcPct val="0"/>
              </a:spcBef>
              <a:spcAft>
                <a:spcPct val="0"/>
              </a:spcAft>
              <a:tabLst>
                <a:tab pos="457200" algn="l"/>
                <a:tab pos="914400" algn="l"/>
              </a:tabLst>
            </a:pPr>
            <a:r>
              <a:rPr lang="en-US" sz="1100" dirty="0">
                <a:solidFill>
                  <a:prstClr val="black"/>
                </a:solidFill>
                <a:latin typeface="Arial"/>
                <a:ea typeface="Calibri" pitchFamily="34" charset="0"/>
                <a:cs typeface="Arial"/>
              </a:rPr>
              <a:t/>
            </a:r>
            <a:br>
              <a:rPr lang="en-US" sz="1100" dirty="0">
                <a:solidFill>
                  <a:prstClr val="black"/>
                </a:solidFill>
                <a:latin typeface="Arial"/>
                <a:ea typeface="Calibri" pitchFamily="34" charset="0"/>
                <a:cs typeface="Arial"/>
              </a:rPr>
            </a:br>
            <a:r>
              <a:rPr lang="en-US" sz="1100" dirty="0" smtClean="0">
                <a:solidFill>
                  <a:prstClr val="black"/>
                </a:solidFill>
                <a:latin typeface="Arial"/>
                <a:ea typeface="Calibri" pitchFamily="34" charset="0"/>
                <a:cs typeface="Arial"/>
              </a:rPr>
              <a:t>(</a:t>
            </a:r>
            <a:r>
              <a:rPr lang="en-US" sz="1100" dirty="0">
                <a:solidFill>
                  <a:prstClr val="black"/>
                </a:solidFill>
                <a:latin typeface="Arial"/>
                <a:ea typeface="Calibri" pitchFamily="34" charset="0"/>
                <a:cs typeface="Arial"/>
              </a:rPr>
              <a:t>$24,200+ $45,650</a:t>
            </a:r>
            <a:r>
              <a:rPr lang="en-US" sz="1100" dirty="0" smtClean="0">
                <a:solidFill>
                  <a:prstClr val="black"/>
                </a:solidFill>
                <a:latin typeface="Arial"/>
                <a:ea typeface="Calibri" pitchFamily="34" charset="0"/>
                <a:cs typeface="Arial"/>
              </a:rPr>
              <a:t>) /</a:t>
            </a:r>
            <a:endParaRPr lang="en-US" sz="1100" dirty="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($26,400+ $3,850+ 7,425) = </a:t>
            </a:r>
            <a:r>
              <a:rPr lang="en-US" sz="1100" b="1" dirty="0" smtClean="0">
                <a:solidFill>
                  <a:prstClr val="black"/>
                </a:solidFill>
                <a:latin typeface="Arial"/>
                <a:ea typeface="Calibri" pitchFamily="34" charset="0"/>
                <a:cs typeface="Arial"/>
              </a:rPr>
              <a:t>1.85</a:t>
            </a:r>
            <a:r>
              <a:rPr lang="en-US" sz="1100" dirty="0" smtClean="0">
                <a:solidFill>
                  <a:prstClr val="black"/>
                </a:solidFill>
                <a:latin typeface="Arial"/>
                <a:cs typeface="Arial"/>
              </a:rPr>
              <a:t> </a:t>
            </a:r>
            <a:endParaRPr lang="en-US" sz="1100" dirty="0">
              <a:solidFill>
                <a:prstClr val="black"/>
              </a:solidFill>
              <a:latin typeface="Arial"/>
              <a:cs typeface="Arial"/>
            </a:endParaRPr>
          </a:p>
        </p:txBody>
      </p:sp>
      <p:sp>
        <p:nvSpPr>
          <p:cNvPr id="7" name="Rectangle 6"/>
          <p:cNvSpPr/>
          <p:nvPr/>
        </p:nvSpPr>
        <p:spPr>
          <a:xfrm>
            <a:off x="762000" y="1575469"/>
            <a:ext cx="41910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t>Financial Analysis </a:t>
            </a:r>
            <a:r>
              <a:rPr lang="en-US" sz="1200" dirty="0" smtClean="0"/>
              <a:t>(P2.7 pg.60)</a:t>
            </a:r>
            <a:endParaRPr lang="en-US" sz="1200" dirty="0"/>
          </a:p>
        </p:txBody>
      </p:sp>
      <p:sp>
        <p:nvSpPr>
          <p:cNvPr id="10" name="Rectangle 9"/>
          <p:cNvSpPr/>
          <p:nvPr/>
        </p:nvSpPr>
        <p:spPr>
          <a:xfrm>
            <a:off x="762000" y="2489869"/>
            <a:ext cx="4191000" cy="533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3716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76200" y="1219200"/>
            <a:ext cx="6096000" cy="4872870"/>
          </a:xfrm>
          <a:prstGeom prst="rect">
            <a:avLst/>
          </a:prstGeom>
          <a:noFill/>
          <a:ln w="9525">
            <a:noFill/>
            <a:miter lim="800000"/>
            <a:headEnd/>
            <a:tailEnd/>
          </a:ln>
          <a:effectLst/>
        </p:spPr>
        <p:txBody>
          <a:bodyPr vert="horz" wrap="square" lIns="457056" tIns="0" rIns="0" bIns="0" numCol="1" anchor="ctr" anchorCtr="0" compatLnSpc="1">
            <a:prstTxWarp prst="textNoShape">
              <a:avLst/>
            </a:prstTxWarp>
            <a:spAutoFit/>
          </a:bodyPr>
          <a:lstStyle/>
          <a:p>
            <a:pPr algn="ctr" fontAlgn="base">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Times New Roman" pitchFamily="18" charset="0"/>
                <a:cs typeface="Arial"/>
              </a:rPr>
              <a:t>Comparative Balance Sheet –</a:t>
            </a:r>
            <a:r>
              <a:rPr lang="en-US" sz="900" b="1" dirty="0">
                <a:solidFill>
                  <a:prstClr val="black"/>
                </a:solidFill>
                <a:ea typeface="Times New Roman" pitchFamily="18" charset="0"/>
                <a:cs typeface="Arial"/>
              </a:rPr>
              <a:t> </a:t>
            </a:r>
            <a:r>
              <a:rPr lang="en-US" sz="900" dirty="0">
                <a:solidFill>
                  <a:prstClr val="black"/>
                </a:solidFill>
                <a:ea typeface="Times New Roman" pitchFamily="18" charset="0"/>
                <a:cs typeface="Arial"/>
              </a:rPr>
              <a:t>December 31, 2014 and 2013</a:t>
            </a:r>
            <a:endParaRPr lang="en-US" sz="900" b="1" dirty="0">
              <a:solidFill>
                <a:prstClr val="black"/>
              </a:solidFill>
              <a:ea typeface="Times New Roman" pitchFamily="18" charset="0"/>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2014</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2013</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Cash			$ 24,200	$ 20,000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receivable	45,650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Inventory			79,200	64,000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Plant and equipment	316,800	265,000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Accumulated depreciation	(</a:t>
            </a:r>
            <a:r>
              <a:rPr lang="en-US" sz="900" u="sng" dirty="0">
                <a:solidFill>
                  <a:prstClr val="black"/>
                </a:solidFill>
                <a:ea typeface="Calibri" pitchFamily="34" charset="0"/>
                <a:cs typeface="Arial"/>
              </a:rPr>
              <a:t>88,000)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72,000)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assets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payable	$ 26,400	$ 37,000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Wages payable		3,850	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Taxes payable		7,425	8,500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Bonds payable		110,000	100,000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Common stock		88,000	80,000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Retained earnings	</a:t>
            </a:r>
            <a:r>
              <a:rPr lang="en-US" sz="900" u="sng" dirty="0">
                <a:solidFill>
                  <a:prstClr val="black"/>
                </a:solidFill>
                <a:ea typeface="Calibri" pitchFamily="34" charset="0"/>
                <a:cs typeface="Arial"/>
              </a:rPr>
              <a:t>142,175</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86,500</a:t>
            </a:r>
            <a:endParaRPr lang="en-US" sz="900" u="sng"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liabilities and shareholder’s equity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___________________________________________</a:t>
            </a:r>
            <a:r>
              <a:rPr lang="en-US" sz="900" dirty="0">
                <a:solidFill>
                  <a:prstClr val="black"/>
                </a:solidFill>
                <a:cs typeface="Arial"/>
              </a:rPr>
              <a:t>______________________________________</a:t>
            </a:r>
          </a:p>
          <a:p>
            <a:pPr algn="ct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Calibri" pitchFamily="34" charset="0"/>
                <a:cs typeface="Arial"/>
              </a:rPr>
              <a:t>Income Statement</a:t>
            </a:r>
            <a:r>
              <a:rPr lang="en-US" sz="900" dirty="0">
                <a:solidFill>
                  <a:prstClr val="black"/>
                </a:solidFill>
                <a:cs typeface="Arial"/>
              </a:rPr>
              <a:t> – </a:t>
            </a:r>
            <a:r>
              <a:rPr lang="en-US" sz="900" dirty="0">
                <a:solidFill>
                  <a:prstClr val="black"/>
                </a:solidFill>
                <a:ea typeface="Calibri" pitchFamily="34" charset="0"/>
                <a:cs typeface="Arial"/>
              </a:rPr>
              <a:t>For the Year Ended December 31, 2014</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Sales				$400,000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Cost of goods sold		</a:t>
            </a:r>
            <a:r>
              <a:rPr lang="en-US" sz="900" u="sng" dirty="0">
                <a:solidFill>
                  <a:prstClr val="black"/>
                </a:solidFill>
                <a:ea typeface="Calibri" pitchFamily="34" charset="0"/>
                <a:cs typeface="Arial"/>
              </a:rPr>
              <a:t>231,750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Gross margin			$ 168,250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Operating expenses:</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Selling expense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Rent expense	45,000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Depreciation expense	11,000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Bad debt expense	       1,715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Interest expense	15,000	</a:t>
            </a:r>
            <a:r>
              <a:rPr lang="en-US" sz="900" u="sng" dirty="0">
                <a:solidFill>
                  <a:prstClr val="black"/>
                </a:solidFill>
                <a:ea typeface="Calibri" pitchFamily="34" charset="0"/>
                <a:cs typeface="Arial"/>
              </a:rPr>
              <a:t>111,715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from operations		$  56,535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Loss on sale of equipment		(2</a:t>
            </a:r>
            <a:r>
              <a:rPr lang="en-US" sz="900" u="sng" dirty="0">
                <a:solidFill>
                  <a:prstClr val="black"/>
                </a:solidFill>
                <a:ea typeface="Calibri" pitchFamily="34" charset="0"/>
                <a:cs typeface="Arial"/>
              </a:rPr>
              <a:t>,000)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before taxes		$  54,535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tax expense		</a:t>
            </a:r>
            <a:r>
              <a:rPr lang="en-US" sz="900" u="sng" dirty="0">
                <a:solidFill>
                  <a:prstClr val="black"/>
                </a:solidFill>
                <a:ea typeface="Calibri" pitchFamily="34" charset="0"/>
                <a:cs typeface="Arial"/>
              </a:rPr>
              <a:t>11,785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Net income			</a:t>
            </a:r>
            <a:r>
              <a:rPr lang="en-US" sz="900" u="sng" dirty="0">
                <a:solidFill>
                  <a:prstClr val="black"/>
                </a:solidFill>
                <a:ea typeface="Calibri" pitchFamily="34" charset="0"/>
                <a:cs typeface="Arial"/>
              </a:rPr>
              <a:t>$  42,750</a:t>
            </a:r>
            <a:endParaRPr lang="en-US" sz="900" dirty="0">
              <a:solidFill>
                <a:prstClr val="black"/>
              </a:solidFill>
              <a:cs typeface="Arial"/>
            </a:endParaRPr>
          </a:p>
        </p:txBody>
      </p:sp>
      <p:sp>
        <p:nvSpPr>
          <p:cNvPr id="11" name="Rectangle 10"/>
          <p:cNvSpPr/>
          <p:nvPr/>
        </p:nvSpPr>
        <p:spPr>
          <a:xfrm>
            <a:off x="762000" y="1575468"/>
            <a:ext cx="4191000" cy="55813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2489869"/>
            <a:ext cx="4191000" cy="533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2"/>
          <p:cNvSpPr>
            <a:spLocks noChangeArrowheads="1"/>
          </p:cNvSpPr>
          <p:nvPr/>
        </p:nvSpPr>
        <p:spPr bwMode="auto">
          <a:xfrm>
            <a:off x="6324600" y="1617102"/>
            <a:ext cx="2362200" cy="1203663"/>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 pos="914400" algn="l"/>
              </a:tabLst>
            </a:pPr>
            <a:r>
              <a:rPr lang="en-US" sz="2400" dirty="0" smtClean="0">
                <a:solidFill>
                  <a:srgbClr val="B7DA9C"/>
                </a:solidFill>
                <a:latin typeface="Bebas Neue Bold"/>
                <a:ea typeface="Calibri" pitchFamily="34" charset="0"/>
                <a:cs typeface="Bebas Neue Bold"/>
              </a:rPr>
              <a:t>Current </a:t>
            </a:r>
            <a:r>
              <a:rPr lang="en-US" sz="2400" dirty="0">
                <a:solidFill>
                  <a:srgbClr val="B7DA9C"/>
                </a:solidFill>
                <a:latin typeface="Bebas Neue Bold"/>
                <a:ea typeface="Calibri" pitchFamily="34" charset="0"/>
                <a:cs typeface="Bebas Neue Bold"/>
              </a:rPr>
              <a:t>ratio: </a:t>
            </a:r>
          </a:p>
          <a:p>
            <a:pPr fontAlgn="base">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Current assets / Current </a:t>
            </a:r>
            <a:r>
              <a:rPr lang="en-US" sz="1100" dirty="0">
                <a:solidFill>
                  <a:prstClr val="black"/>
                </a:solidFill>
                <a:latin typeface="Arial"/>
                <a:ea typeface="Calibri" pitchFamily="34" charset="0"/>
                <a:cs typeface="Arial"/>
              </a:rPr>
              <a:t>liabilities</a:t>
            </a:r>
          </a:p>
          <a:p>
            <a:pPr eaLnBrk="0" fontAlgn="base" hangingPunct="0">
              <a:lnSpc>
                <a:spcPct val="110000"/>
              </a:lnSpc>
              <a:spcBef>
                <a:spcPct val="0"/>
              </a:spcBef>
              <a:spcAft>
                <a:spcPct val="0"/>
              </a:spcAft>
              <a:tabLst>
                <a:tab pos="457200" algn="l"/>
                <a:tab pos="914400" algn="l"/>
              </a:tabLst>
            </a:pPr>
            <a:r>
              <a:rPr lang="en-US" sz="1100" dirty="0">
                <a:solidFill>
                  <a:prstClr val="black"/>
                </a:solidFill>
                <a:latin typeface="Arial"/>
                <a:ea typeface="Calibri" pitchFamily="34" charset="0"/>
                <a:cs typeface="Arial"/>
              </a:rPr>
              <a:t/>
            </a:r>
            <a:br>
              <a:rPr lang="en-US" sz="1100" dirty="0">
                <a:solidFill>
                  <a:prstClr val="black"/>
                </a:solidFill>
                <a:latin typeface="Arial"/>
                <a:ea typeface="Calibri" pitchFamily="34" charset="0"/>
                <a:cs typeface="Arial"/>
              </a:rPr>
            </a:br>
            <a:r>
              <a:rPr lang="en-US" sz="1100" dirty="0" smtClean="0">
                <a:solidFill>
                  <a:prstClr val="black"/>
                </a:solidFill>
                <a:latin typeface="Arial"/>
                <a:ea typeface="Calibri" pitchFamily="34" charset="0"/>
                <a:cs typeface="Arial"/>
              </a:rPr>
              <a:t>(</a:t>
            </a:r>
            <a:r>
              <a:rPr lang="en-US" sz="1100" dirty="0">
                <a:solidFill>
                  <a:prstClr val="black"/>
                </a:solidFill>
                <a:latin typeface="Arial"/>
                <a:ea typeface="Calibri" pitchFamily="34" charset="0"/>
                <a:cs typeface="Arial"/>
              </a:rPr>
              <a:t>$</a:t>
            </a:r>
            <a:r>
              <a:rPr lang="en-US" sz="1100" dirty="0" smtClean="0">
                <a:solidFill>
                  <a:prstClr val="black"/>
                </a:solidFill>
                <a:latin typeface="Arial"/>
                <a:ea typeface="Calibri" pitchFamily="34" charset="0"/>
                <a:cs typeface="Arial"/>
              </a:rPr>
              <a:t>24,200 + </a:t>
            </a:r>
            <a:r>
              <a:rPr lang="en-US" sz="1100" dirty="0">
                <a:solidFill>
                  <a:prstClr val="black"/>
                </a:solidFill>
                <a:latin typeface="Arial"/>
                <a:ea typeface="Calibri" pitchFamily="34" charset="0"/>
                <a:cs typeface="Arial"/>
              </a:rPr>
              <a:t>$</a:t>
            </a:r>
            <a:r>
              <a:rPr lang="en-US" sz="1100" dirty="0" smtClean="0">
                <a:solidFill>
                  <a:prstClr val="black"/>
                </a:solidFill>
                <a:latin typeface="Arial"/>
                <a:ea typeface="Calibri" pitchFamily="34" charset="0"/>
                <a:cs typeface="Arial"/>
              </a:rPr>
              <a:t>45,650 + $79,200) /</a:t>
            </a:r>
            <a:endParaRPr lang="en-US" sz="1100" dirty="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($26,400 + $3,850 + 7,425) = </a:t>
            </a:r>
            <a:r>
              <a:rPr lang="en-US" sz="1100" b="1" dirty="0" smtClean="0">
                <a:solidFill>
                  <a:prstClr val="black"/>
                </a:solidFill>
                <a:latin typeface="Arial"/>
                <a:ea typeface="Calibri" pitchFamily="34" charset="0"/>
                <a:cs typeface="Arial"/>
              </a:rPr>
              <a:t>3.96</a:t>
            </a:r>
            <a:r>
              <a:rPr lang="en-US" sz="1100" dirty="0" smtClean="0">
                <a:solidFill>
                  <a:prstClr val="black"/>
                </a:solidFill>
                <a:latin typeface="Arial"/>
                <a:cs typeface="Arial"/>
              </a:rPr>
              <a:t> </a:t>
            </a:r>
            <a:endParaRPr lang="en-US" sz="1100" dirty="0">
              <a:solidFill>
                <a:prstClr val="black"/>
              </a:solidFill>
              <a:latin typeface="Arial"/>
              <a:cs typeface="Arial"/>
            </a:endParaRPr>
          </a:p>
        </p:txBody>
      </p:sp>
      <p:sp>
        <p:nvSpPr>
          <p:cNvPr id="14"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t>Financial Analysis</a:t>
            </a:r>
            <a:endParaRPr lang="en-US" sz="1200" dirty="0"/>
          </a:p>
        </p:txBody>
      </p:sp>
    </p:spTree>
    <p:extLst>
      <p:ext uri="{BB962C8B-B14F-4D97-AF65-F5344CB8AC3E}">
        <p14:creationId xmlns:p14="http://schemas.microsoft.com/office/powerpoint/2010/main" val="146646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76200" y="1219200"/>
            <a:ext cx="6096000" cy="4872870"/>
          </a:xfrm>
          <a:prstGeom prst="rect">
            <a:avLst/>
          </a:prstGeom>
          <a:noFill/>
          <a:ln w="9525">
            <a:noFill/>
            <a:miter lim="800000"/>
            <a:headEnd/>
            <a:tailEnd/>
          </a:ln>
          <a:effectLst/>
        </p:spPr>
        <p:txBody>
          <a:bodyPr vert="horz" wrap="square" lIns="457056" tIns="0" rIns="0" bIns="0" numCol="1" anchor="ctr" anchorCtr="0" compatLnSpc="1">
            <a:prstTxWarp prst="textNoShape">
              <a:avLst/>
            </a:prstTxWarp>
            <a:spAutoFit/>
          </a:bodyPr>
          <a:lstStyle/>
          <a:p>
            <a:pPr algn="ctr" fontAlgn="base">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Times New Roman" pitchFamily="18" charset="0"/>
                <a:cs typeface="Arial"/>
              </a:rPr>
              <a:t>Comparative Balance Sheet –</a:t>
            </a:r>
            <a:r>
              <a:rPr lang="en-US" sz="900" b="1" dirty="0">
                <a:solidFill>
                  <a:prstClr val="black"/>
                </a:solidFill>
                <a:ea typeface="Times New Roman" pitchFamily="18" charset="0"/>
                <a:cs typeface="Arial"/>
              </a:rPr>
              <a:t> </a:t>
            </a:r>
            <a:r>
              <a:rPr lang="en-US" sz="900" dirty="0">
                <a:solidFill>
                  <a:prstClr val="black"/>
                </a:solidFill>
                <a:ea typeface="Times New Roman" pitchFamily="18" charset="0"/>
                <a:cs typeface="Arial"/>
              </a:rPr>
              <a:t>December 31, 2014 and 2013</a:t>
            </a:r>
            <a:endParaRPr lang="en-US" sz="900" b="1" dirty="0">
              <a:solidFill>
                <a:prstClr val="black"/>
              </a:solidFill>
              <a:ea typeface="Times New Roman" pitchFamily="18" charset="0"/>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2014</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2013</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Cash			$ 24,200	$ 20,000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receivable	45,650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Inventory			79,200	64,000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Plant and equipment	316,800	265,000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Accumulated depreciation	(</a:t>
            </a:r>
            <a:r>
              <a:rPr lang="en-US" sz="900" u="sng" dirty="0">
                <a:solidFill>
                  <a:prstClr val="black"/>
                </a:solidFill>
                <a:ea typeface="Calibri" pitchFamily="34" charset="0"/>
                <a:cs typeface="Arial"/>
              </a:rPr>
              <a:t>88,000)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72,000)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assets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payable	$ 26,400	$ 37,000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Wages payable		3,850	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Taxes payable		7,425	8,500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Bonds payable		110,000	100,000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Common stock		88,000	80,000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Retained earnings	</a:t>
            </a:r>
            <a:r>
              <a:rPr lang="en-US" sz="900" u="sng" dirty="0">
                <a:solidFill>
                  <a:prstClr val="black"/>
                </a:solidFill>
                <a:ea typeface="Calibri" pitchFamily="34" charset="0"/>
                <a:cs typeface="Arial"/>
              </a:rPr>
              <a:t>142,175</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86,500</a:t>
            </a:r>
            <a:endParaRPr lang="en-US" sz="900" u="sng"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liabilities and shareholder’s equity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___________________________________________</a:t>
            </a:r>
            <a:r>
              <a:rPr lang="en-US" sz="900" dirty="0">
                <a:solidFill>
                  <a:prstClr val="black"/>
                </a:solidFill>
                <a:cs typeface="Arial"/>
              </a:rPr>
              <a:t>______________________________________</a:t>
            </a:r>
          </a:p>
          <a:p>
            <a:pPr algn="ct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Calibri" pitchFamily="34" charset="0"/>
                <a:cs typeface="Arial"/>
              </a:rPr>
              <a:t>Income Statement</a:t>
            </a:r>
            <a:r>
              <a:rPr lang="en-US" sz="900" dirty="0">
                <a:solidFill>
                  <a:prstClr val="black"/>
                </a:solidFill>
                <a:cs typeface="Arial"/>
              </a:rPr>
              <a:t> – </a:t>
            </a:r>
            <a:r>
              <a:rPr lang="en-US" sz="900" dirty="0">
                <a:solidFill>
                  <a:prstClr val="black"/>
                </a:solidFill>
                <a:ea typeface="Calibri" pitchFamily="34" charset="0"/>
                <a:cs typeface="Arial"/>
              </a:rPr>
              <a:t>For the Year Ended December 31, 2014</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Sales				$400,000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Cost of goods sold		</a:t>
            </a:r>
            <a:r>
              <a:rPr lang="en-US" sz="900" u="sng" dirty="0">
                <a:solidFill>
                  <a:prstClr val="black"/>
                </a:solidFill>
                <a:ea typeface="Calibri" pitchFamily="34" charset="0"/>
                <a:cs typeface="Arial"/>
              </a:rPr>
              <a:t>231,750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Gross margin			$ 168,250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Operating expenses:</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Selling expense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Rent expense	45,000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Depreciation expense	11,000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Bad debt expense	       1,715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Interest expense	15,000	</a:t>
            </a:r>
            <a:r>
              <a:rPr lang="en-US" sz="900" u="sng" dirty="0">
                <a:solidFill>
                  <a:prstClr val="black"/>
                </a:solidFill>
                <a:ea typeface="Calibri" pitchFamily="34" charset="0"/>
                <a:cs typeface="Arial"/>
              </a:rPr>
              <a:t>111,715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from operations		$  56,535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Loss on sale of equipment		(2</a:t>
            </a:r>
            <a:r>
              <a:rPr lang="en-US" sz="900" u="sng" dirty="0">
                <a:solidFill>
                  <a:prstClr val="black"/>
                </a:solidFill>
                <a:ea typeface="Calibri" pitchFamily="34" charset="0"/>
                <a:cs typeface="Arial"/>
              </a:rPr>
              <a:t>,000)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before taxes		$  54,535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tax expense		</a:t>
            </a:r>
            <a:r>
              <a:rPr lang="en-US" sz="900" u="sng" dirty="0">
                <a:solidFill>
                  <a:prstClr val="black"/>
                </a:solidFill>
                <a:ea typeface="Calibri" pitchFamily="34" charset="0"/>
                <a:cs typeface="Arial"/>
              </a:rPr>
              <a:t>11,785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Net income			</a:t>
            </a:r>
            <a:r>
              <a:rPr lang="en-US" sz="900" u="sng" dirty="0">
                <a:solidFill>
                  <a:prstClr val="black"/>
                </a:solidFill>
                <a:ea typeface="Calibri" pitchFamily="34" charset="0"/>
                <a:cs typeface="Arial"/>
              </a:rPr>
              <a:t>$  42,750</a:t>
            </a:r>
            <a:endParaRPr lang="en-US" sz="900" dirty="0">
              <a:solidFill>
                <a:prstClr val="black"/>
              </a:solidFill>
              <a:cs typeface="Arial"/>
            </a:endParaRPr>
          </a:p>
        </p:txBody>
      </p:sp>
      <p:sp>
        <p:nvSpPr>
          <p:cNvPr id="12" name="Rectangle 11"/>
          <p:cNvSpPr/>
          <p:nvPr/>
        </p:nvSpPr>
        <p:spPr>
          <a:xfrm>
            <a:off x="762000" y="3886200"/>
            <a:ext cx="5334000" cy="152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2"/>
          <p:cNvSpPr>
            <a:spLocks noChangeArrowheads="1"/>
          </p:cNvSpPr>
          <p:nvPr/>
        </p:nvSpPr>
        <p:spPr bwMode="auto">
          <a:xfrm>
            <a:off x="6324600" y="3564498"/>
            <a:ext cx="2362200" cy="1017458"/>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 pos="914400" algn="l"/>
              </a:tabLst>
            </a:pPr>
            <a:r>
              <a:rPr lang="en-US" sz="2400" dirty="0" smtClean="0">
                <a:solidFill>
                  <a:srgbClr val="B7DA9C"/>
                </a:solidFill>
                <a:latin typeface="Bebas Neue Bold"/>
                <a:ea typeface="Calibri" pitchFamily="34" charset="0"/>
                <a:cs typeface="Bebas Neue Bold"/>
              </a:rPr>
              <a:t>Gross margin </a:t>
            </a:r>
            <a:r>
              <a:rPr lang="en-US" sz="2400" dirty="0">
                <a:solidFill>
                  <a:srgbClr val="B7DA9C"/>
                </a:solidFill>
                <a:latin typeface="Bebas Neue Bold"/>
                <a:ea typeface="Calibri" pitchFamily="34" charset="0"/>
                <a:cs typeface="Bebas Neue Bold"/>
              </a:rPr>
              <a:t>ratio: </a:t>
            </a:r>
          </a:p>
          <a:p>
            <a:pPr fontAlgn="base">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Gross margin / Sales</a:t>
            </a:r>
            <a:endParaRPr lang="en-US" sz="1100" dirty="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endParaRPr lang="en-US" sz="1100" dirty="0" smtClean="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$168,250 / $400,00 = </a:t>
            </a:r>
            <a:r>
              <a:rPr lang="en-US" sz="1100" b="1" dirty="0" smtClean="0">
                <a:solidFill>
                  <a:prstClr val="black"/>
                </a:solidFill>
                <a:latin typeface="Arial"/>
                <a:ea typeface="Calibri" pitchFamily="34" charset="0"/>
                <a:cs typeface="Arial"/>
              </a:rPr>
              <a:t>42.06</a:t>
            </a:r>
            <a:r>
              <a:rPr lang="en-US" sz="1100" dirty="0" smtClean="0">
                <a:solidFill>
                  <a:prstClr val="black"/>
                </a:solidFill>
                <a:latin typeface="Arial"/>
                <a:cs typeface="Arial"/>
              </a:rPr>
              <a:t> </a:t>
            </a:r>
            <a:endParaRPr lang="en-US" sz="1100" dirty="0">
              <a:solidFill>
                <a:prstClr val="black"/>
              </a:solidFill>
              <a:latin typeface="Arial"/>
              <a:cs typeface="Arial"/>
            </a:endParaRPr>
          </a:p>
        </p:txBody>
      </p:sp>
      <p:sp>
        <p:nvSpPr>
          <p:cNvPr id="14" name="Rectangle 13"/>
          <p:cNvSpPr/>
          <p:nvPr/>
        </p:nvSpPr>
        <p:spPr>
          <a:xfrm>
            <a:off x="762000" y="4191000"/>
            <a:ext cx="5334000" cy="152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t>Financial Analysis</a:t>
            </a:r>
            <a:endParaRPr lang="en-US" sz="1200" dirty="0"/>
          </a:p>
        </p:txBody>
      </p:sp>
    </p:spTree>
    <p:extLst>
      <p:ext uri="{BB962C8B-B14F-4D97-AF65-F5344CB8AC3E}">
        <p14:creationId xmlns:p14="http://schemas.microsoft.com/office/powerpoint/2010/main" val="164027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76200" y="1219200"/>
            <a:ext cx="6096000" cy="4872870"/>
          </a:xfrm>
          <a:prstGeom prst="rect">
            <a:avLst/>
          </a:prstGeom>
          <a:noFill/>
          <a:ln w="9525">
            <a:noFill/>
            <a:miter lim="800000"/>
            <a:headEnd/>
            <a:tailEnd/>
          </a:ln>
          <a:effectLst/>
        </p:spPr>
        <p:txBody>
          <a:bodyPr vert="horz" wrap="square" lIns="457056" tIns="0" rIns="0" bIns="0" numCol="1" anchor="ctr" anchorCtr="0" compatLnSpc="1">
            <a:prstTxWarp prst="textNoShape">
              <a:avLst/>
            </a:prstTxWarp>
            <a:spAutoFit/>
          </a:bodyPr>
          <a:lstStyle/>
          <a:p>
            <a:pPr algn="ctr" fontAlgn="base">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Times New Roman" pitchFamily="18" charset="0"/>
                <a:cs typeface="Arial"/>
              </a:rPr>
              <a:t>Comparative Balance Sheet –</a:t>
            </a:r>
            <a:r>
              <a:rPr lang="en-US" sz="900" b="1" dirty="0">
                <a:solidFill>
                  <a:prstClr val="black"/>
                </a:solidFill>
                <a:ea typeface="Times New Roman" pitchFamily="18" charset="0"/>
                <a:cs typeface="Arial"/>
              </a:rPr>
              <a:t> </a:t>
            </a:r>
            <a:r>
              <a:rPr lang="en-US" sz="900" dirty="0">
                <a:solidFill>
                  <a:prstClr val="black"/>
                </a:solidFill>
                <a:ea typeface="Times New Roman" pitchFamily="18" charset="0"/>
                <a:cs typeface="Arial"/>
              </a:rPr>
              <a:t>December 31, 2014 and 2013</a:t>
            </a:r>
            <a:endParaRPr lang="en-US" sz="900" b="1" dirty="0">
              <a:solidFill>
                <a:prstClr val="black"/>
              </a:solidFill>
              <a:ea typeface="Times New Roman" pitchFamily="18" charset="0"/>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2014</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2013</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Cash			$ 24,200	$ 20,000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receivable	45,650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Inventory			79,200	64,000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Plant and equipment	316,800	265,000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Accumulated depreciation	(</a:t>
            </a:r>
            <a:r>
              <a:rPr lang="en-US" sz="900" u="sng" dirty="0">
                <a:solidFill>
                  <a:prstClr val="black"/>
                </a:solidFill>
                <a:ea typeface="Calibri" pitchFamily="34" charset="0"/>
                <a:cs typeface="Arial"/>
              </a:rPr>
              <a:t>88,000)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72,000)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assets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payable	$ 26,400	$ 37,000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Wages payable		3,850	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Taxes payable		7,425	8,500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Bonds payable		110,000	100,000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Common stock		88,000	80,000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Retained earnings	</a:t>
            </a:r>
            <a:r>
              <a:rPr lang="en-US" sz="900" u="sng" dirty="0">
                <a:solidFill>
                  <a:prstClr val="black"/>
                </a:solidFill>
                <a:ea typeface="Calibri" pitchFamily="34" charset="0"/>
                <a:cs typeface="Arial"/>
              </a:rPr>
              <a:t>142,175</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86,500</a:t>
            </a:r>
            <a:endParaRPr lang="en-US" sz="900" u="sng"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liabilities and shareholder’s equity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___________________________________________</a:t>
            </a:r>
            <a:r>
              <a:rPr lang="en-US" sz="900" dirty="0">
                <a:solidFill>
                  <a:prstClr val="black"/>
                </a:solidFill>
                <a:cs typeface="Arial"/>
              </a:rPr>
              <a:t>______________________________________</a:t>
            </a:r>
          </a:p>
          <a:p>
            <a:pPr algn="ct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Calibri" pitchFamily="34" charset="0"/>
                <a:cs typeface="Arial"/>
              </a:rPr>
              <a:t>Income Statement</a:t>
            </a:r>
            <a:r>
              <a:rPr lang="en-US" sz="900" dirty="0">
                <a:solidFill>
                  <a:prstClr val="black"/>
                </a:solidFill>
                <a:cs typeface="Arial"/>
              </a:rPr>
              <a:t> – </a:t>
            </a:r>
            <a:r>
              <a:rPr lang="en-US" sz="900" dirty="0">
                <a:solidFill>
                  <a:prstClr val="black"/>
                </a:solidFill>
                <a:ea typeface="Calibri" pitchFamily="34" charset="0"/>
                <a:cs typeface="Arial"/>
              </a:rPr>
              <a:t>For the Year Ended December 31, 2014</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Sales				$400,000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Cost of goods sold		</a:t>
            </a:r>
            <a:r>
              <a:rPr lang="en-US" sz="900" u="sng" dirty="0">
                <a:solidFill>
                  <a:prstClr val="black"/>
                </a:solidFill>
                <a:ea typeface="Calibri" pitchFamily="34" charset="0"/>
                <a:cs typeface="Arial"/>
              </a:rPr>
              <a:t>231,750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Gross margin			$ 168,250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Operating expenses:</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Selling expense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Rent expense	45,000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Depreciation expense	11,000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Bad debt expense	       1,715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Interest expense	15,000	</a:t>
            </a:r>
            <a:r>
              <a:rPr lang="en-US" sz="900" u="sng" dirty="0">
                <a:solidFill>
                  <a:prstClr val="black"/>
                </a:solidFill>
                <a:ea typeface="Calibri" pitchFamily="34" charset="0"/>
                <a:cs typeface="Arial"/>
              </a:rPr>
              <a:t>111,715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from operations		$  56,535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Loss on sale of equipment		(2</a:t>
            </a:r>
            <a:r>
              <a:rPr lang="en-US" sz="900" u="sng" dirty="0">
                <a:solidFill>
                  <a:prstClr val="black"/>
                </a:solidFill>
                <a:ea typeface="Calibri" pitchFamily="34" charset="0"/>
                <a:cs typeface="Arial"/>
              </a:rPr>
              <a:t>,000)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before taxes		$  54,535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tax expense		</a:t>
            </a:r>
            <a:r>
              <a:rPr lang="en-US" sz="900" u="sng" dirty="0">
                <a:solidFill>
                  <a:prstClr val="black"/>
                </a:solidFill>
                <a:ea typeface="Calibri" pitchFamily="34" charset="0"/>
                <a:cs typeface="Arial"/>
              </a:rPr>
              <a:t>11,785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Net income			</a:t>
            </a:r>
            <a:r>
              <a:rPr lang="en-US" sz="900" u="sng" dirty="0">
                <a:solidFill>
                  <a:prstClr val="black"/>
                </a:solidFill>
                <a:ea typeface="Calibri" pitchFamily="34" charset="0"/>
                <a:cs typeface="Arial"/>
              </a:rPr>
              <a:t>$  42,750</a:t>
            </a:r>
            <a:endParaRPr lang="en-US" sz="900" dirty="0">
              <a:solidFill>
                <a:prstClr val="black"/>
              </a:solidFill>
              <a:cs typeface="Arial"/>
            </a:endParaRPr>
          </a:p>
        </p:txBody>
      </p:sp>
      <p:sp>
        <p:nvSpPr>
          <p:cNvPr id="11" name="Rectangle 10"/>
          <p:cNvSpPr/>
          <p:nvPr/>
        </p:nvSpPr>
        <p:spPr>
          <a:xfrm>
            <a:off x="762000" y="3886200"/>
            <a:ext cx="5334000" cy="152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2"/>
          <p:cNvSpPr>
            <a:spLocks noChangeArrowheads="1"/>
          </p:cNvSpPr>
          <p:nvPr/>
        </p:nvSpPr>
        <p:spPr bwMode="auto">
          <a:xfrm>
            <a:off x="6324600" y="4402698"/>
            <a:ext cx="2514600" cy="1017458"/>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 pos="914400" algn="l"/>
              </a:tabLst>
            </a:pPr>
            <a:r>
              <a:rPr lang="en-US" sz="2400" dirty="0" smtClean="0">
                <a:solidFill>
                  <a:srgbClr val="B7DA9C"/>
                </a:solidFill>
                <a:latin typeface="Bebas Neue Bold"/>
                <a:ea typeface="Calibri" pitchFamily="34" charset="0"/>
                <a:cs typeface="Bebas Neue Bold"/>
              </a:rPr>
              <a:t>Return on sales ratio</a:t>
            </a:r>
            <a:r>
              <a:rPr lang="en-US" sz="2400" dirty="0">
                <a:solidFill>
                  <a:srgbClr val="B7DA9C"/>
                </a:solidFill>
                <a:latin typeface="Bebas Neue Bold"/>
                <a:ea typeface="Calibri" pitchFamily="34" charset="0"/>
                <a:cs typeface="Bebas Neue Bold"/>
              </a:rPr>
              <a:t>: </a:t>
            </a:r>
          </a:p>
          <a:p>
            <a:pPr fontAlgn="base">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Net income / Sales</a:t>
            </a:r>
            <a:endParaRPr lang="en-US" sz="1100" dirty="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endParaRPr lang="en-US" sz="1100" dirty="0" smtClean="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$42,750 / $400,00 = </a:t>
            </a:r>
            <a:r>
              <a:rPr lang="en-US" sz="1100" b="1" dirty="0" smtClean="0">
                <a:solidFill>
                  <a:prstClr val="black"/>
                </a:solidFill>
                <a:latin typeface="Arial"/>
                <a:ea typeface="Calibri" pitchFamily="34" charset="0"/>
                <a:cs typeface="Arial"/>
              </a:rPr>
              <a:t>10.69</a:t>
            </a:r>
            <a:r>
              <a:rPr lang="en-US" sz="1100" dirty="0" smtClean="0">
                <a:solidFill>
                  <a:prstClr val="black"/>
                </a:solidFill>
                <a:latin typeface="Arial"/>
                <a:cs typeface="Arial"/>
              </a:rPr>
              <a:t> </a:t>
            </a:r>
            <a:endParaRPr lang="en-US" sz="1100" dirty="0">
              <a:solidFill>
                <a:prstClr val="black"/>
              </a:solidFill>
              <a:latin typeface="Arial"/>
              <a:cs typeface="Arial"/>
            </a:endParaRPr>
          </a:p>
        </p:txBody>
      </p:sp>
      <p:sp>
        <p:nvSpPr>
          <p:cNvPr id="1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t>Financial Analysis</a:t>
            </a:r>
            <a:endParaRPr lang="en-US" sz="1200" dirty="0"/>
          </a:p>
        </p:txBody>
      </p:sp>
      <p:sp>
        <p:nvSpPr>
          <p:cNvPr id="14" name="Rectangle 13"/>
          <p:cNvSpPr/>
          <p:nvPr/>
        </p:nvSpPr>
        <p:spPr>
          <a:xfrm>
            <a:off x="762000" y="5867400"/>
            <a:ext cx="5334000" cy="152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57560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8567870"/>
              </p:ext>
            </p:extLst>
          </p:nvPr>
        </p:nvGraphicFramePr>
        <p:xfrm>
          <a:off x="1828800" y="457200"/>
          <a:ext cx="5486400" cy="5617023"/>
        </p:xfrm>
        <a:graphic>
          <a:graphicData uri="http://schemas.openxmlformats.org/drawingml/2006/table">
            <a:tbl>
              <a:tblPr firstRow="1" firstCol="1" bandRow="1">
                <a:tableStyleId>{3B4B98B0-60AC-42C2-AFA5-B58CD77FA1E5}</a:tableStyleId>
              </a:tblPr>
              <a:tblGrid>
                <a:gridCol w="352622"/>
                <a:gridCol w="687903"/>
                <a:gridCol w="2696429"/>
                <a:gridCol w="1749446"/>
              </a:tblGrid>
              <a:tr h="374468">
                <a:tc gridSpan="4">
                  <a:txBody>
                    <a:bodyPr/>
                    <a:lstStyle/>
                    <a:p>
                      <a:pPr marL="0" marR="0">
                        <a:lnSpc>
                          <a:spcPct val="115000"/>
                        </a:lnSpc>
                        <a:spcBef>
                          <a:spcPts val="0"/>
                        </a:spcBef>
                        <a:spcAft>
                          <a:spcPts val="0"/>
                        </a:spcAft>
                      </a:pPr>
                      <a:r>
                        <a:rPr lang="en-US" sz="700" dirty="0">
                          <a:effectLst/>
                        </a:rPr>
                        <a:t>MODULE 1 – Chapters 1 and 2</a:t>
                      </a:r>
                    </a:p>
                    <a:p>
                      <a:pPr marL="0" marR="0">
                        <a:lnSpc>
                          <a:spcPct val="115000"/>
                        </a:lnSpc>
                        <a:spcBef>
                          <a:spcPts val="0"/>
                        </a:spcBef>
                        <a:spcAft>
                          <a:spcPts val="0"/>
                        </a:spcAft>
                      </a:pPr>
                      <a:r>
                        <a:rPr lang="en-US" sz="700" dirty="0">
                          <a:effectLst/>
                        </a:rPr>
                        <a:t>(8 hours x 60 min.)/50 min. class = 9.6 class periods</a:t>
                      </a:r>
                      <a:endParaRPr lang="en-US" sz="700" dirty="0">
                        <a:effectLst/>
                        <a:latin typeface="Calibri"/>
                        <a:ea typeface="Calibri"/>
                        <a:cs typeface="Times New Roman"/>
                      </a:endParaRPr>
                    </a:p>
                  </a:txBody>
                  <a:tcPr marL="42168" marR="42168" marT="0" marB="0"/>
                </a:tc>
                <a:tc hMerge="1">
                  <a:txBody>
                    <a:bodyPr/>
                    <a:lstStyle/>
                    <a:p>
                      <a:endParaRPr lang="en-US"/>
                    </a:p>
                  </a:txBody>
                  <a:tcPr/>
                </a:tc>
                <a:tc hMerge="1">
                  <a:txBody>
                    <a:bodyPr/>
                    <a:lstStyle/>
                    <a:p>
                      <a:endParaRPr lang="en-US"/>
                    </a:p>
                  </a:txBody>
                  <a:tcPr/>
                </a:tc>
                <a:tc hMerge="1">
                  <a:txBody>
                    <a:bodyPr/>
                    <a:lstStyle/>
                    <a:p>
                      <a:endParaRPr lang="en-US"/>
                    </a:p>
                  </a:txBody>
                  <a:tcPr/>
                </a:tc>
              </a:tr>
              <a:tr h="374468">
                <a:tc>
                  <a:txBody>
                    <a:bodyPr/>
                    <a:lstStyle/>
                    <a:p>
                      <a:pPr marL="0" marR="0">
                        <a:lnSpc>
                          <a:spcPct val="115000"/>
                        </a:lnSpc>
                        <a:spcBef>
                          <a:spcPts val="0"/>
                        </a:spcBef>
                        <a:spcAft>
                          <a:spcPts val="0"/>
                        </a:spcAft>
                      </a:pPr>
                      <a:r>
                        <a:rPr lang="en-US" sz="700">
                          <a:effectLst/>
                        </a:rPr>
                        <a:t>Class</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Chapter</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Lecture Topic(s)</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Related Exercises, Problems, &amp; Supplements</a:t>
                      </a:r>
                      <a:endParaRPr lang="en-US" sz="700">
                        <a:effectLst/>
                        <a:latin typeface="Calibri"/>
                        <a:ea typeface="Calibri"/>
                        <a:cs typeface="Times New Roman"/>
                      </a:endParaRPr>
                    </a:p>
                  </a:txBody>
                  <a:tcPr marL="42168" marR="42168" marT="0" marB="0"/>
                </a:tc>
              </a:tr>
              <a:tr h="748937">
                <a:tc>
                  <a:txBody>
                    <a:bodyPr/>
                    <a:lstStyle/>
                    <a:p>
                      <a:pPr marL="0" marR="0">
                        <a:lnSpc>
                          <a:spcPct val="115000"/>
                        </a:lnSpc>
                        <a:spcBef>
                          <a:spcPts val="0"/>
                        </a:spcBef>
                        <a:spcAft>
                          <a:spcPts val="0"/>
                        </a:spcAft>
                      </a:pPr>
                      <a:r>
                        <a:rPr lang="en-US" sz="700">
                          <a:effectLst/>
                        </a:rPr>
                        <a:t>1</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1</a:t>
                      </a:r>
                    </a:p>
                    <a:p>
                      <a:pPr marL="0" marR="0">
                        <a:lnSpc>
                          <a:spcPct val="115000"/>
                        </a:lnSpc>
                        <a:spcBef>
                          <a:spcPts val="0"/>
                        </a:spcBef>
                        <a:spcAft>
                          <a:spcPts val="0"/>
                        </a:spcAft>
                      </a:pPr>
                      <a:r>
                        <a:rPr lang="en-US" sz="700">
                          <a:effectLst/>
                        </a:rPr>
                        <a:t>pp.2-26</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dirty="0">
                          <a:effectLst/>
                        </a:rPr>
                        <a:t>-Five basic functions of a business</a:t>
                      </a:r>
                    </a:p>
                    <a:p>
                      <a:pPr marL="0" marR="0">
                        <a:lnSpc>
                          <a:spcPct val="115000"/>
                        </a:lnSpc>
                        <a:spcBef>
                          <a:spcPts val="0"/>
                        </a:spcBef>
                        <a:spcAft>
                          <a:spcPts val="0"/>
                        </a:spcAft>
                      </a:pPr>
                      <a:r>
                        <a:rPr lang="en-US" sz="700" dirty="0">
                          <a:effectLst/>
                        </a:rPr>
                        <a:t>-The development of business and accounting</a:t>
                      </a:r>
                    </a:p>
                    <a:p>
                      <a:pPr marL="0" marR="0">
                        <a:lnSpc>
                          <a:spcPct val="115000"/>
                        </a:lnSpc>
                        <a:spcBef>
                          <a:spcPts val="0"/>
                        </a:spcBef>
                        <a:spcAft>
                          <a:spcPts val="0"/>
                        </a:spcAft>
                      </a:pPr>
                      <a:r>
                        <a:rPr lang="en-US" sz="700" dirty="0">
                          <a:effectLst/>
                        </a:rPr>
                        <a:t>-Specialties in Accounting</a:t>
                      </a:r>
                      <a:endParaRPr lang="en-US" sz="700" dirty="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E1.5, 1.6, 1.8, 1.11, 1.12, 1.13, 1.14, 1.16, 1.18</a:t>
                      </a:r>
                    </a:p>
                    <a:p>
                      <a:pPr marL="0" marR="0">
                        <a:lnSpc>
                          <a:spcPct val="115000"/>
                        </a:lnSpc>
                        <a:spcBef>
                          <a:spcPts val="0"/>
                        </a:spcBef>
                        <a:spcAft>
                          <a:spcPts val="0"/>
                        </a:spcAft>
                      </a:pPr>
                      <a:r>
                        <a:rPr lang="en-US" sz="700">
                          <a:effectLst/>
                        </a:rPr>
                        <a:t>P1.1, 1.2, 1.3, 1.4, 1.5</a:t>
                      </a:r>
                    </a:p>
                    <a:p>
                      <a:pPr marL="0" marR="0">
                        <a:lnSpc>
                          <a:spcPct val="115000"/>
                        </a:lnSpc>
                        <a:spcBef>
                          <a:spcPts val="0"/>
                        </a:spcBef>
                        <a:spcAft>
                          <a:spcPts val="0"/>
                        </a:spcAft>
                      </a:pPr>
                      <a:r>
                        <a:rPr lang="en-US" sz="700">
                          <a:effectLst/>
                        </a:rPr>
                        <a:t>www.startheregoplaces.com</a:t>
                      </a:r>
                      <a:endParaRPr lang="en-US" sz="700">
                        <a:effectLst/>
                        <a:latin typeface="Calibri"/>
                        <a:ea typeface="Calibri"/>
                        <a:cs typeface="Times New Roman"/>
                      </a:endParaRPr>
                    </a:p>
                  </a:txBody>
                  <a:tcPr marL="42168" marR="42168" marT="0" marB="0"/>
                </a:tc>
              </a:tr>
              <a:tr h="561703">
                <a:tc>
                  <a:txBody>
                    <a:bodyPr/>
                    <a:lstStyle/>
                    <a:p>
                      <a:pPr marL="0" marR="0">
                        <a:lnSpc>
                          <a:spcPct val="115000"/>
                        </a:lnSpc>
                        <a:spcBef>
                          <a:spcPts val="0"/>
                        </a:spcBef>
                        <a:spcAft>
                          <a:spcPts val="0"/>
                        </a:spcAft>
                      </a:pPr>
                      <a:r>
                        <a:rPr lang="en-US" sz="700" dirty="0">
                          <a:effectLst/>
                        </a:rPr>
                        <a:t>2</a:t>
                      </a:r>
                      <a:endParaRPr lang="en-US" sz="700" dirty="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1</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dirty="0">
                          <a:effectLst/>
                        </a:rPr>
                        <a:t>-Differences among types of businesses and organization structures</a:t>
                      </a:r>
                    </a:p>
                    <a:p>
                      <a:pPr marL="0" marR="0">
                        <a:lnSpc>
                          <a:spcPct val="115000"/>
                        </a:lnSpc>
                        <a:spcBef>
                          <a:spcPts val="0"/>
                        </a:spcBef>
                        <a:spcAft>
                          <a:spcPts val="0"/>
                        </a:spcAft>
                      </a:pPr>
                      <a:r>
                        <a:rPr lang="en-US" sz="700" dirty="0">
                          <a:effectLst/>
                        </a:rPr>
                        <a:t>-GAAP</a:t>
                      </a:r>
                      <a:endParaRPr lang="en-US" sz="700" dirty="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E1.1, 1.2, 1.3, 1.4</a:t>
                      </a:r>
                    </a:p>
                    <a:p>
                      <a:pPr marL="0" marR="0">
                        <a:lnSpc>
                          <a:spcPct val="115000"/>
                        </a:lnSpc>
                        <a:spcBef>
                          <a:spcPts val="0"/>
                        </a:spcBef>
                        <a:spcAft>
                          <a:spcPts val="0"/>
                        </a:spcAft>
                      </a:pPr>
                      <a:r>
                        <a:rPr lang="en-US" sz="700">
                          <a:effectLst/>
                        </a:rPr>
                        <a:t>P1.11</a:t>
                      </a:r>
                      <a:endParaRPr lang="en-US" sz="700">
                        <a:effectLst/>
                        <a:latin typeface="Calibri"/>
                        <a:ea typeface="Calibri"/>
                        <a:cs typeface="Times New Roman"/>
                      </a:endParaRPr>
                    </a:p>
                  </a:txBody>
                  <a:tcPr marL="42168" marR="42168" marT="0" marB="0"/>
                </a:tc>
              </a:tr>
              <a:tr h="561703">
                <a:tc>
                  <a:txBody>
                    <a:bodyPr/>
                    <a:lstStyle/>
                    <a:p>
                      <a:pPr marL="0" marR="0">
                        <a:lnSpc>
                          <a:spcPct val="115000"/>
                        </a:lnSpc>
                        <a:spcBef>
                          <a:spcPts val="0"/>
                        </a:spcBef>
                        <a:spcAft>
                          <a:spcPts val="0"/>
                        </a:spcAft>
                      </a:pPr>
                      <a:r>
                        <a:rPr lang="en-US" sz="700">
                          <a:effectLst/>
                        </a:rPr>
                        <a:t>3</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1</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-Purpose of financial statements</a:t>
                      </a:r>
                    </a:p>
                    <a:p>
                      <a:pPr marL="0" marR="0">
                        <a:lnSpc>
                          <a:spcPct val="115000"/>
                        </a:lnSpc>
                        <a:spcBef>
                          <a:spcPts val="0"/>
                        </a:spcBef>
                        <a:spcAft>
                          <a:spcPts val="0"/>
                        </a:spcAft>
                      </a:pPr>
                      <a:r>
                        <a:rPr lang="en-US" sz="700">
                          <a:effectLst/>
                        </a:rPr>
                        <a:t>-Relationship of financial statements</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Income Statement Supplement*</a:t>
                      </a:r>
                    </a:p>
                    <a:p>
                      <a:pPr marL="0" marR="0">
                        <a:lnSpc>
                          <a:spcPct val="115000"/>
                        </a:lnSpc>
                        <a:spcBef>
                          <a:spcPts val="0"/>
                        </a:spcBef>
                        <a:spcAft>
                          <a:spcPts val="0"/>
                        </a:spcAft>
                      </a:pPr>
                      <a:r>
                        <a:rPr lang="en-US" sz="700">
                          <a:effectLst/>
                        </a:rPr>
                        <a:t>P1.6, 1.7, 1.8, 1.9, 1.10</a:t>
                      </a:r>
                      <a:endParaRPr lang="en-US" sz="700">
                        <a:effectLst/>
                        <a:latin typeface="Calibri"/>
                        <a:ea typeface="Calibri"/>
                        <a:cs typeface="Times New Roman"/>
                      </a:endParaRPr>
                    </a:p>
                  </a:txBody>
                  <a:tcPr marL="42168" marR="42168" marT="0" marB="0"/>
                </a:tc>
              </a:tr>
              <a:tr h="374468">
                <a:tc>
                  <a:txBody>
                    <a:bodyPr/>
                    <a:lstStyle/>
                    <a:p>
                      <a:pPr marL="0" marR="0">
                        <a:lnSpc>
                          <a:spcPct val="115000"/>
                        </a:lnSpc>
                        <a:spcBef>
                          <a:spcPts val="0"/>
                        </a:spcBef>
                        <a:spcAft>
                          <a:spcPts val="0"/>
                        </a:spcAft>
                      </a:pPr>
                      <a:r>
                        <a:rPr lang="en-US" sz="700">
                          <a:effectLst/>
                        </a:rPr>
                        <a:t>4</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1</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dirty="0">
                          <a:effectLst/>
                        </a:rPr>
                        <a:t>-Current ratio, return on sales, and debt-to-equity ratio</a:t>
                      </a:r>
                      <a:endParaRPr lang="en-US" sz="700" dirty="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E1.7, 1.9, 1.15, 1.17, 1.19</a:t>
                      </a:r>
                    </a:p>
                    <a:p>
                      <a:pPr marL="0" marR="0">
                        <a:lnSpc>
                          <a:spcPct val="115000"/>
                        </a:lnSpc>
                        <a:spcBef>
                          <a:spcPts val="0"/>
                        </a:spcBef>
                        <a:spcAft>
                          <a:spcPts val="0"/>
                        </a:spcAft>
                      </a:pPr>
                      <a:r>
                        <a:rPr lang="en-US" sz="700">
                          <a:effectLst/>
                        </a:rPr>
                        <a:t>In-Class Cases**</a:t>
                      </a:r>
                      <a:endParaRPr lang="en-US" sz="700">
                        <a:effectLst/>
                        <a:latin typeface="Calibri"/>
                        <a:ea typeface="Calibri"/>
                        <a:cs typeface="Times New Roman"/>
                      </a:endParaRPr>
                    </a:p>
                  </a:txBody>
                  <a:tcPr marL="42168" marR="42168" marT="0" marB="0"/>
                </a:tc>
              </a:tr>
              <a:tr h="374468">
                <a:tc>
                  <a:txBody>
                    <a:bodyPr/>
                    <a:lstStyle/>
                    <a:p>
                      <a:pPr marL="0" marR="0">
                        <a:lnSpc>
                          <a:spcPct val="115000"/>
                        </a:lnSpc>
                        <a:spcBef>
                          <a:spcPts val="0"/>
                        </a:spcBef>
                        <a:spcAft>
                          <a:spcPts val="0"/>
                        </a:spcAft>
                      </a:pPr>
                      <a:r>
                        <a:rPr lang="en-US" sz="700">
                          <a:effectLst/>
                        </a:rPr>
                        <a:t>5</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1</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-Review In-Class Cases</a:t>
                      </a:r>
                    </a:p>
                    <a:p>
                      <a:pPr marL="0" marR="0">
                        <a:lnSpc>
                          <a:spcPct val="115000"/>
                        </a:lnSpc>
                        <a:spcBef>
                          <a:spcPts val="0"/>
                        </a:spcBef>
                        <a:spcAft>
                          <a:spcPts val="0"/>
                        </a:spcAft>
                      </a:pPr>
                      <a:r>
                        <a:rPr lang="en-US" sz="700">
                          <a:effectLst/>
                        </a:rPr>
                        <a:t>Chapter 1 Quiz (optional)</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2168" marR="42168" marT="0" marB="0"/>
                </a:tc>
              </a:tr>
              <a:tr h="374468">
                <a:tc>
                  <a:txBody>
                    <a:bodyPr/>
                    <a:lstStyle/>
                    <a:p>
                      <a:pPr marL="0" marR="0">
                        <a:lnSpc>
                          <a:spcPct val="115000"/>
                        </a:lnSpc>
                        <a:spcBef>
                          <a:spcPts val="0"/>
                        </a:spcBef>
                        <a:spcAft>
                          <a:spcPts val="0"/>
                        </a:spcAft>
                      </a:pPr>
                      <a:r>
                        <a:rPr lang="en-US" sz="700">
                          <a:effectLst/>
                        </a:rPr>
                        <a:t>6</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2</a:t>
                      </a:r>
                    </a:p>
                    <a:p>
                      <a:pPr marL="0" marR="0">
                        <a:lnSpc>
                          <a:spcPct val="115000"/>
                        </a:lnSpc>
                        <a:spcBef>
                          <a:spcPts val="0"/>
                        </a:spcBef>
                        <a:spcAft>
                          <a:spcPts val="0"/>
                        </a:spcAft>
                      </a:pPr>
                      <a:r>
                        <a:rPr lang="en-US" sz="700">
                          <a:effectLst/>
                        </a:rPr>
                        <a:t>pp.37-54</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-Management cycle</a:t>
                      </a:r>
                    </a:p>
                    <a:p>
                      <a:pPr marL="0" marR="0">
                        <a:lnSpc>
                          <a:spcPct val="115000"/>
                        </a:lnSpc>
                        <a:spcBef>
                          <a:spcPts val="0"/>
                        </a:spcBef>
                        <a:spcAft>
                          <a:spcPts val="0"/>
                        </a:spcAft>
                      </a:pPr>
                      <a:r>
                        <a:rPr lang="en-US" sz="700">
                          <a:effectLst/>
                        </a:rPr>
                        <a:t>-Business processes</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E2.2, 2.5, 2.14, 2.15, 2.16</a:t>
                      </a:r>
                    </a:p>
                    <a:p>
                      <a:pPr marL="0" marR="0">
                        <a:lnSpc>
                          <a:spcPct val="115000"/>
                        </a:lnSpc>
                        <a:spcBef>
                          <a:spcPts val="0"/>
                        </a:spcBef>
                        <a:spcAft>
                          <a:spcPts val="0"/>
                        </a:spcAft>
                      </a:pPr>
                      <a:r>
                        <a:rPr lang="en-US" sz="700">
                          <a:effectLst/>
                        </a:rPr>
                        <a:t>Business Processes Diagram*</a:t>
                      </a:r>
                      <a:endParaRPr lang="en-US" sz="700">
                        <a:effectLst/>
                        <a:latin typeface="Calibri"/>
                        <a:ea typeface="Calibri"/>
                        <a:cs typeface="Times New Roman"/>
                      </a:endParaRPr>
                    </a:p>
                  </a:txBody>
                  <a:tcPr marL="42168" marR="42168" marT="0" marB="0"/>
                </a:tc>
              </a:tr>
              <a:tr h="374468">
                <a:tc>
                  <a:txBody>
                    <a:bodyPr/>
                    <a:lstStyle/>
                    <a:p>
                      <a:pPr marL="0" marR="0">
                        <a:lnSpc>
                          <a:spcPct val="115000"/>
                        </a:lnSpc>
                        <a:spcBef>
                          <a:spcPts val="0"/>
                        </a:spcBef>
                        <a:spcAft>
                          <a:spcPts val="0"/>
                        </a:spcAft>
                      </a:pPr>
                      <a:r>
                        <a:rPr lang="en-US" sz="700">
                          <a:effectLst/>
                        </a:rPr>
                        <a:t>7</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2</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-Balance scorecard approach</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P2.7, 2.8, CT2.1</a:t>
                      </a:r>
                    </a:p>
                    <a:p>
                      <a:pPr marL="0" marR="0">
                        <a:lnSpc>
                          <a:spcPct val="115000"/>
                        </a:lnSpc>
                        <a:spcBef>
                          <a:spcPts val="0"/>
                        </a:spcBef>
                        <a:spcAft>
                          <a:spcPts val="0"/>
                        </a:spcAft>
                      </a:pPr>
                      <a:r>
                        <a:rPr lang="en-US" sz="700">
                          <a:effectLst/>
                        </a:rPr>
                        <a:t>Formula Guide*</a:t>
                      </a:r>
                      <a:endParaRPr lang="en-US" sz="700">
                        <a:effectLst/>
                        <a:latin typeface="Calibri"/>
                        <a:ea typeface="Calibri"/>
                        <a:cs typeface="Times New Roman"/>
                      </a:endParaRPr>
                    </a:p>
                  </a:txBody>
                  <a:tcPr marL="42168" marR="42168" marT="0" marB="0"/>
                </a:tc>
              </a:tr>
              <a:tr h="187234">
                <a:tc>
                  <a:txBody>
                    <a:bodyPr/>
                    <a:lstStyle/>
                    <a:p>
                      <a:pPr marL="0" marR="0">
                        <a:lnSpc>
                          <a:spcPct val="115000"/>
                        </a:lnSpc>
                        <a:spcBef>
                          <a:spcPts val="0"/>
                        </a:spcBef>
                        <a:spcAft>
                          <a:spcPts val="0"/>
                        </a:spcAft>
                      </a:pPr>
                      <a:r>
                        <a:rPr lang="en-US" sz="700">
                          <a:effectLst/>
                        </a:rPr>
                        <a:t>8</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2</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-Internal controls</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E2.6, 2.7, 2.8, 2.9</a:t>
                      </a:r>
                      <a:endParaRPr lang="en-US" sz="700">
                        <a:effectLst/>
                        <a:latin typeface="Calibri"/>
                        <a:ea typeface="Calibri"/>
                        <a:cs typeface="Times New Roman"/>
                      </a:endParaRPr>
                    </a:p>
                  </a:txBody>
                  <a:tcPr marL="42168" marR="42168" marT="0" marB="0"/>
                </a:tc>
              </a:tr>
              <a:tr h="374468">
                <a:tc>
                  <a:txBody>
                    <a:bodyPr/>
                    <a:lstStyle/>
                    <a:p>
                      <a:pPr marL="0" marR="0">
                        <a:lnSpc>
                          <a:spcPct val="115000"/>
                        </a:lnSpc>
                        <a:spcBef>
                          <a:spcPts val="0"/>
                        </a:spcBef>
                        <a:spcAft>
                          <a:spcPts val="0"/>
                        </a:spcAft>
                      </a:pPr>
                      <a:r>
                        <a:rPr lang="en-US" sz="700">
                          <a:effectLst/>
                        </a:rPr>
                        <a:t>9</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2</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-Bank reconciliation</a:t>
                      </a:r>
                    </a:p>
                    <a:p>
                      <a:pPr marL="0" marR="0">
                        <a:lnSpc>
                          <a:spcPct val="115000"/>
                        </a:lnSpc>
                        <a:spcBef>
                          <a:spcPts val="0"/>
                        </a:spcBef>
                        <a:spcAft>
                          <a:spcPts val="0"/>
                        </a:spcAft>
                      </a:pPr>
                      <a:r>
                        <a:rPr lang="en-US" sz="700">
                          <a:effectLst/>
                        </a:rPr>
                        <a:t>Chapter 2 Quiz (optional)</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dirty="0">
                          <a:effectLst/>
                        </a:rPr>
                        <a:t>P2.1, 2.2, 2.3</a:t>
                      </a:r>
                      <a:endParaRPr lang="en-US" sz="700" dirty="0">
                        <a:effectLst/>
                        <a:latin typeface="Calibri"/>
                        <a:ea typeface="Calibri"/>
                        <a:cs typeface="Times New Roman"/>
                      </a:endParaRPr>
                    </a:p>
                  </a:txBody>
                  <a:tcPr marL="42168" marR="42168" marT="0" marB="0"/>
                </a:tc>
              </a:tr>
              <a:tr h="374468">
                <a:tc>
                  <a:txBody>
                    <a:bodyPr/>
                    <a:lstStyle/>
                    <a:p>
                      <a:pPr marL="0" marR="0">
                        <a:lnSpc>
                          <a:spcPct val="115000"/>
                        </a:lnSpc>
                        <a:spcBef>
                          <a:spcPts val="0"/>
                        </a:spcBef>
                        <a:spcAft>
                          <a:spcPts val="0"/>
                        </a:spcAft>
                      </a:pPr>
                      <a:r>
                        <a:rPr lang="en-US" sz="700">
                          <a:effectLst/>
                        </a:rPr>
                        <a:t>10</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2</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Module Review Problems*** </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Note card activity* for statements and ratio review</a:t>
                      </a:r>
                      <a:endParaRPr lang="en-US" sz="700">
                        <a:effectLst/>
                        <a:latin typeface="Calibri"/>
                        <a:ea typeface="Calibri"/>
                        <a:cs typeface="Times New Roman"/>
                      </a:endParaRPr>
                    </a:p>
                  </a:txBody>
                  <a:tcPr marL="42168" marR="42168" marT="0" marB="0"/>
                </a:tc>
              </a:tr>
              <a:tr h="187234">
                <a:tc>
                  <a:txBody>
                    <a:bodyPr/>
                    <a:lstStyle/>
                    <a:p>
                      <a:pPr marL="0" marR="0">
                        <a:lnSpc>
                          <a:spcPct val="115000"/>
                        </a:lnSpc>
                        <a:spcBef>
                          <a:spcPts val="0"/>
                        </a:spcBef>
                        <a:spcAft>
                          <a:spcPts val="0"/>
                        </a:spcAft>
                      </a:pPr>
                      <a:r>
                        <a:rPr lang="en-US" sz="700">
                          <a:effectLst/>
                        </a:rPr>
                        <a:t>11</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1 &amp; 2</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Module Exam 1 (part 1)</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2168" marR="42168" marT="0" marB="0"/>
                </a:tc>
              </a:tr>
              <a:tr h="187234">
                <a:tc>
                  <a:txBody>
                    <a:bodyPr/>
                    <a:lstStyle/>
                    <a:p>
                      <a:pPr marL="0" marR="0">
                        <a:lnSpc>
                          <a:spcPct val="115000"/>
                        </a:lnSpc>
                        <a:spcBef>
                          <a:spcPts val="0"/>
                        </a:spcBef>
                        <a:spcAft>
                          <a:spcPts val="0"/>
                        </a:spcAft>
                      </a:pPr>
                      <a:r>
                        <a:rPr lang="en-US" sz="700">
                          <a:effectLst/>
                        </a:rPr>
                        <a:t>12</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1 &amp; 2</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Module Exam 1 (part 2)</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2168" marR="42168" marT="0" marB="0"/>
                </a:tc>
              </a:tr>
              <a:tr h="187234">
                <a:tc>
                  <a:txBody>
                    <a:bodyPr/>
                    <a:lstStyle/>
                    <a:p>
                      <a:pPr marL="0" marR="0">
                        <a:lnSpc>
                          <a:spcPct val="115000"/>
                        </a:lnSpc>
                        <a:spcBef>
                          <a:spcPts val="0"/>
                        </a:spcBef>
                        <a:spcAft>
                          <a:spcPts val="0"/>
                        </a:spcAft>
                      </a:pPr>
                      <a:r>
                        <a:rPr lang="en-US" sz="700">
                          <a:effectLst/>
                        </a:rPr>
                        <a:t>13</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1 &amp; 2</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a:effectLst/>
                        </a:rPr>
                        <a:t>Review Module Exam 1</a:t>
                      </a:r>
                      <a:endParaRPr lang="en-US" sz="700">
                        <a:effectLst/>
                        <a:latin typeface="Calibri"/>
                        <a:ea typeface="Calibri"/>
                        <a:cs typeface="Times New Roman"/>
                      </a:endParaRPr>
                    </a:p>
                  </a:txBody>
                  <a:tcPr marL="42168" marR="42168"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2168" marR="42168" marT="0" marB="0"/>
                </a:tc>
              </a:tr>
            </a:tbl>
          </a:graphicData>
        </a:graphic>
      </p:graphicFrame>
    </p:spTree>
    <p:extLst>
      <p:ext uri="{BB962C8B-B14F-4D97-AF65-F5344CB8AC3E}">
        <p14:creationId xmlns:p14="http://schemas.microsoft.com/office/powerpoint/2010/main" val="40585967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76200" y="1219200"/>
            <a:ext cx="6096000" cy="4872870"/>
          </a:xfrm>
          <a:prstGeom prst="rect">
            <a:avLst/>
          </a:prstGeom>
          <a:noFill/>
          <a:ln w="9525">
            <a:noFill/>
            <a:miter lim="800000"/>
            <a:headEnd/>
            <a:tailEnd/>
          </a:ln>
          <a:effectLst/>
        </p:spPr>
        <p:txBody>
          <a:bodyPr vert="horz" wrap="square" lIns="457056" tIns="0" rIns="0" bIns="0" numCol="1" anchor="ctr" anchorCtr="0" compatLnSpc="1">
            <a:prstTxWarp prst="textNoShape">
              <a:avLst/>
            </a:prstTxWarp>
            <a:spAutoFit/>
          </a:bodyPr>
          <a:lstStyle/>
          <a:p>
            <a:pPr algn="ctr" fontAlgn="base">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Times New Roman" pitchFamily="18" charset="0"/>
                <a:cs typeface="Arial"/>
              </a:rPr>
              <a:t>Comparative Balance Sheet –</a:t>
            </a:r>
            <a:r>
              <a:rPr lang="en-US" sz="900" b="1" dirty="0">
                <a:solidFill>
                  <a:prstClr val="black"/>
                </a:solidFill>
                <a:ea typeface="Times New Roman" pitchFamily="18" charset="0"/>
                <a:cs typeface="Arial"/>
              </a:rPr>
              <a:t> </a:t>
            </a:r>
            <a:r>
              <a:rPr lang="en-US" sz="900" dirty="0">
                <a:solidFill>
                  <a:prstClr val="black"/>
                </a:solidFill>
                <a:ea typeface="Times New Roman" pitchFamily="18" charset="0"/>
                <a:cs typeface="Arial"/>
              </a:rPr>
              <a:t>December 31, 2014 and 2013</a:t>
            </a:r>
            <a:endParaRPr lang="en-US" sz="900" b="1" dirty="0">
              <a:solidFill>
                <a:prstClr val="black"/>
              </a:solidFill>
              <a:ea typeface="Times New Roman" pitchFamily="18" charset="0"/>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2014</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2013</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Cash			$ 24,200	$ 20,000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receivable	45,650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Inventory			79,200	64,000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Plant and equipment	316,800	265,000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Accumulated depreciation	(</a:t>
            </a:r>
            <a:r>
              <a:rPr lang="en-US" sz="900" u="sng" dirty="0">
                <a:solidFill>
                  <a:prstClr val="black"/>
                </a:solidFill>
                <a:ea typeface="Calibri" pitchFamily="34" charset="0"/>
                <a:cs typeface="Arial"/>
              </a:rPr>
              <a:t>88,000)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72,000)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assets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payable	$ 26,400	$ 37,000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Wages payable		3,850	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Taxes payable		7,425	8,500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Bonds payable		110,000	100,000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Common stock		88,000	80,000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Retained earnings	</a:t>
            </a:r>
            <a:r>
              <a:rPr lang="en-US" sz="900" u="sng" dirty="0">
                <a:solidFill>
                  <a:prstClr val="black"/>
                </a:solidFill>
                <a:ea typeface="Calibri" pitchFamily="34" charset="0"/>
                <a:cs typeface="Arial"/>
              </a:rPr>
              <a:t>142,175</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86,500</a:t>
            </a:r>
            <a:endParaRPr lang="en-US" sz="900" u="sng"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liabilities and shareholder’s equity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___________________________________________</a:t>
            </a:r>
            <a:r>
              <a:rPr lang="en-US" sz="900" dirty="0">
                <a:solidFill>
                  <a:prstClr val="black"/>
                </a:solidFill>
                <a:cs typeface="Arial"/>
              </a:rPr>
              <a:t>______________________________________</a:t>
            </a:r>
          </a:p>
          <a:p>
            <a:pPr algn="ct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Calibri" pitchFamily="34" charset="0"/>
                <a:cs typeface="Arial"/>
              </a:rPr>
              <a:t>Income Statement</a:t>
            </a:r>
            <a:r>
              <a:rPr lang="en-US" sz="900" dirty="0">
                <a:solidFill>
                  <a:prstClr val="black"/>
                </a:solidFill>
                <a:cs typeface="Arial"/>
              </a:rPr>
              <a:t> – </a:t>
            </a:r>
            <a:r>
              <a:rPr lang="en-US" sz="900" dirty="0">
                <a:solidFill>
                  <a:prstClr val="black"/>
                </a:solidFill>
                <a:ea typeface="Calibri" pitchFamily="34" charset="0"/>
                <a:cs typeface="Arial"/>
              </a:rPr>
              <a:t>For the Year Ended December 31, 2014</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Sales				$400,000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Cost of goods sold		</a:t>
            </a:r>
            <a:r>
              <a:rPr lang="en-US" sz="900" u="sng" dirty="0">
                <a:solidFill>
                  <a:prstClr val="black"/>
                </a:solidFill>
                <a:ea typeface="Calibri" pitchFamily="34" charset="0"/>
                <a:cs typeface="Arial"/>
              </a:rPr>
              <a:t>231,750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Gross margin			$ 168,250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Operating expenses:</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Selling expense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Rent expense	45,000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Depreciation expense	11,000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Bad debt expense	       1,715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Interest expense	15,000	</a:t>
            </a:r>
            <a:r>
              <a:rPr lang="en-US" sz="900" u="sng" dirty="0">
                <a:solidFill>
                  <a:prstClr val="black"/>
                </a:solidFill>
                <a:ea typeface="Calibri" pitchFamily="34" charset="0"/>
                <a:cs typeface="Arial"/>
              </a:rPr>
              <a:t>111,715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from operations		$  56,535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Loss on sale of equipment		(2</a:t>
            </a:r>
            <a:r>
              <a:rPr lang="en-US" sz="900" u="sng" dirty="0">
                <a:solidFill>
                  <a:prstClr val="black"/>
                </a:solidFill>
                <a:ea typeface="Calibri" pitchFamily="34" charset="0"/>
                <a:cs typeface="Arial"/>
              </a:rPr>
              <a:t>,000)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before taxes		$  54,535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tax expense		</a:t>
            </a:r>
            <a:r>
              <a:rPr lang="en-US" sz="900" u="sng" dirty="0">
                <a:solidFill>
                  <a:prstClr val="black"/>
                </a:solidFill>
                <a:ea typeface="Calibri" pitchFamily="34" charset="0"/>
                <a:cs typeface="Arial"/>
              </a:rPr>
              <a:t>11,785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Net income			</a:t>
            </a:r>
            <a:r>
              <a:rPr lang="en-US" sz="900" u="sng" dirty="0">
                <a:solidFill>
                  <a:prstClr val="black"/>
                </a:solidFill>
                <a:ea typeface="Calibri" pitchFamily="34" charset="0"/>
                <a:cs typeface="Arial"/>
              </a:rPr>
              <a:t>$  42,750</a:t>
            </a:r>
            <a:endParaRPr lang="en-US" sz="900" dirty="0">
              <a:solidFill>
                <a:prstClr val="black"/>
              </a:solidFill>
              <a:cs typeface="Arial"/>
            </a:endParaRPr>
          </a:p>
        </p:txBody>
      </p:sp>
      <p:sp>
        <p:nvSpPr>
          <p:cNvPr id="11" name="Rectangle 10"/>
          <p:cNvSpPr/>
          <p:nvPr/>
        </p:nvSpPr>
        <p:spPr>
          <a:xfrm>
            <a:off x="762000" y="3886200"/>
            <a:ext cx="5334000" cy="152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2"/>
          <p:cNvSpPr>
            <a:spLocks noChangeArrowheads="1"/>
          </p:cNvSpPr>
          <p:nvPr/>
        </p:nvSpPr>
        <p:spPr bwMode="auto">
          <a:xfrm>
            <a:off x="6324600" y="1981200"/>
            <a:ext cx="2057400" cy="1948482"/>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 pos="914400" algn="l"/>
              </a:tabLst>
            </a:pPr>
            <a:r>
              <a:rPr lang="en-US" sz="2400" dirty="0" smtClean="0">
                <a:solidFill>
                  <a:srgbClr val="B7DA9C"/>
                </a:solidFill>
                <a:latin typeface="Bebas Neue Bold"/>
                <a:ea typeface="Calibri" pitchFamily="34" charset="0"/>
                <a:cs typeface="Bebas Neue Bold"/>
              </a:rPr>
              <a:t>A/R turnover: </a:t>
            </a:r>
            <a:endParaRPr lang="en-US" sz="2400" dirty="0">
              <a:solidFill>
                <a:srgbClr val="B7DA9C"/>
              </a:solidFill>
              <a:latin typeface="Bebas Neue Bold"/>
              <a:ea typeface="Calibri" pitchFamily="34" charset="0"/>
              <a:cs typeface="Bebas Neue Bold"/>
            </a:endParaRPr>
          </a:p>
          <a:p>
            <a:pPr fontAlgn="base">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Sales / Average accounts receivable</a:t>
            </a:r>
            <a:endParaRPr lang="en-US" sz="1100" dirty="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endParaRPr lang="en-US" sz="1100" dirty="0" smtClean="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$400,000 / ([$39,000 + $45,650] / 2) = </a:t>
            </a:r>
            <a:r>
              <a:rPr lang="en-US" sz="1100" b="1" dirty="0" smtClean="0">
                <a:solidFill>
                  <a:prstClr val="black"/>
                </a:solidFill>
                <a:latin typeface="Arial"/>
                <a:ea typeface="Calibri" pitchFamily="34" charset="0"/>
                <a:cs typeface="Arial"/>
              </a:rPr>
              <a:t>9.45 times</a:t>
            </a:r>
          </a:p>
          <a:p>
            <a:pPr eaLnBrk="0" fontAlgn="base" hangingPunct="0">
              <a:lnSpc>
                <a:spcPct val="110000"/>
              </a:lnSpc>
              <a:spcBef>
                <a:spcPct val="0"/>
              </a:spcBef>
              <a:spcAft>
                <a:spcPct val="0"/>
              </a:spcAft>
              <a:tabLst>
                <a:tab pos="457200" algn="l"/>
                <a:tab pos="914400" algn="l"/>
              </a:tabLst>
            </a:pPr>
            <a:endParaRPr lang="en-US" sz="1100" b="1" dirty="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Days in the collection period: 356 / 9.45 = </a:t>
            </a:r>
            <a:r>
              <a:rPr lang="en-US" sz="1100" b="1" dirty="0" smtClean="0">
                <a:solidFill>
                  <a:prstClr val="black"/>
                </a:solidFill>
                <a:latin typeface="Arial"/>
                <a:ea typeface="Calibri" pitchFamily="34" charset="0"/>
                <a:cs typeface="Arial"/>
              </a:rPr>
              <a:t>38.62 days</a:t>
            </a:r>
            <a:endParaRPr lang="en-US" sz="1100" b="1" dirty="0">
              <a:solidFill>
                <a:prstClr val="black"/>
              </a:solidFill>
              <a:latin typeface="Arial"/>
              <a:cs typeface="Arial"/>
            </a:endParaRPr>
          </a:p>
        </p:txBody>
      </p:sp>
      <p:sp>
        <p:nvSpPr>
          <p:cNvPr id="1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t>Financial Analysis</a:t>
            </a:r>
            <a:endParaRPr lang="en-US" sz="1200" dirty="0"/>
          </a:p>
        </p:txBody>
      </p:sp>
      <p:sp>
        <p:nvSpPr>
          <p:cNvPr id="14" name="Rectangle 13"/>
          <p:cNvSpPr/>
          <p:nvPr/>
        </p:nvSpPr>
        <p:spPr>
          <a:xfrm>
            <a:off x="762000" y="1752600"/>
            <a:ext cx="5334000" cy="152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59934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76200" y="1219200"/>
            <a:ext cx="6096000" cy="4872870"/>
          </a:xfrm>
          <a:prstGeom prst="rect">
            <a:avLst/>
          </a:prstGeom>
          <a:noFill/>
          <a:ln w="9525">
            <a:noFill/>
            <a:miter lim="800000"/>
            <a:headEnd/>
            <a:tailEnd/>
          </a:ln>
          <a:effectLst/>
        </p:spPr>
        <p:txBody>
          <a:bodyPr vert="horz" wrap="square" lIns="457056" tIns="0" rIns="0" bIns="0" numCol="1" anchor="ctr" anchorCtr="0" compatLnSpc="1">
            <a:prstTxWarp prst="textNoShape">
              <a:avLst/>
            </a:prstTxWarp>
            <a:spAutoFit/>
          </a:bodyPr>
          <a:lstStyle/>
          <a:p>
            <a:pPr algn="ctr" fontAlgn="base">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Times New Roman" pitchFamily="18" charset="0"/>
                <a:cs typeface="Arial"/>
              </a:rPr>
              <a:t>Comparative Balance Sheet –</a:t>
            </a:r>
            <a:r>
              <a:rPr lang="en-US" sz="900" b="1" dirty="0">
                <a:solidFill>
                  <a:prstClr val="black"/>
                </a:solidFill>
                <a:ea typeface="Times New Roman" pitchFamily="18" charset="0"/>
                <a:cs typeface="Arial"/>
              </a:rPr>
              <a:t> </a:t>
            </a:r>
            <a:r>
              <a:rPr lang="en-US" sz="900" dirty="0">
                <a:solidFill>
                  <a:prstClr val="black"/>
                </a:solidFill>
                <a:ea typeface="Times New Roman" pitchFamily="18" charset="0"/>
                <a:cs typeface="Arial"/>
              </a:rPr>
              <a:t>December 31, 2014 and 2013</a:t>
            </a:r>
            <a:endParaRPr lang="en-US" sz="900" b="1" dirty="0">
              <a:solidFill>
                <a:prstClr val="black"/>
              </a:solidFill>
              <a:ea typeface="Times New Roman" pitchFamily="18" charset="0"/>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2014</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2013</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Cash			$ 24,200	$ 20,000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receivable	45,650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Inventory			79,200	64,000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Plant and equipment	316,800	265,000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Accumulated depreciation	(</a:t>
            </a:r>
            <a:r>
              <a:rPr lang="en-US" sz="900" u="sng" dirty="0">
                <a:solidFill>
                  <a:prstClr val="black"/>
                </a:solidFill>
                <a:ea typeface="Calibri" pitchFamily="34" charset="0"/>
                <a:cs typeface="Arial"/>
              </a:rPr>
              <a:t>88,000)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72,000)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assets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Accounts payable	$ 26,400	$ 37,000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Wages payable		3,850	4,000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Taxes payable		7,425	8,500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Bonds payable		110,000	100,000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Common stock		88,000	80,000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Retained earnings	</a:t>
            </a:r>
            <a:r>
              <a:rPr lang="en-US" sz="900" u="sng" dirty="0">
                <a:solidFill>
                  <a:prstClr val="black"/>
                </a:solidFill>
                <a:ea typeface="Calibri" pitchFamily="34" charset="0"/>
                <a:cs typeface="Arial"/>
              </a:rPr>
              <a:t>142,175</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86,500</a:t>
            </a:r>
            <a:endParaRPr lang="en-US" sz="900" u="sng"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Total liabilities and shareholder’s equity	</a:t>
            </a:r>
            <a:r>
              <a:rPr lang="en-US" sz="900" u="sng" dirty="0">
                <a:solidFill>
                  <a:prstClr val="black"/>
                </a:solidFill>
                <a:ea typeface="Calibri" pitchFamily="34" charset="0"/>
                <a:cs typeface="Arial"/>
              </a:rPr>
              <a:t>$377,850</a:t>
            </a:r>
            <a:r>
              <a:rPr lang="en-US" sz="900" dirty="0">
                <a:solidFill>
                  <a:prstClr val="black"/>
                </a:solidFill>
                <a:ea typeface="Calibri" pitchFamily="34" charset="0"/>
                <a:cs typeface="Arial"/>
              </a:rPr>
              <a:t>	</a:t>
            </a:r>
            <a:r>
              <a:rPr lang="en-US" sz="900" u="sng" dirty="0">
                <a:solidFill>
                  <a:prstClr val="black"/>
                </a:solidFill>
                <a:ea typeface="Calibri" pitchFamily="34" charset="0"/>
                <a:cs typeface="Arial"/>
              </a:rPr>
              <a:t>$316,000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___________________________________________</a:t>
            </a:r>
            <a:r>
              <a:rPr lang="en-US" sz="900" dirty="0">
                <a:solidFill>
                  <a:prstClr val="black"/>
                </a:solidFill>
                <a:cs typeface="Arial"/>
              </a:rPr>
              <a:t>______________________________________</a:t>
            </a:r>
          </a:p>
          <a:p>
            <a:pPr algn="ct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b="1" dirty="0" err="1">
                <a:solidFill>
                  <a:prstClr val="black"/>
                </a:solidFill>
                <a:ea typeface="Times New Roman" pitchFamily="18" charset="0"/>
                <a:cs typeface="Arial"/>
              </a:rPr>
              <a:t>Petrisin</a:t>
            </a:r>
            <a:r>
              <a:rPr lang="en-US" sz="900" b="1" dirty="0">
                <a:solidFill>
                  <a:prstClr val="black"/>
                </a:solidFill>
                <a:ea typeface="Times New Roman" pitchFamily="18" charset="0"/>
                <a:cs typeface="Arial"/>
              </a:rPr>
              <a:t> Company – </a:t>
            </a:r>
            <a:r>
              <a:rPr lang="en-US" sz="900" dirty="0">
                <a:solidFill>
                  <a:prstClr val="black"/>
                </a:solidFill>
                <a:ea typeface="Calibri" pitchFamily="34" charset="0"/>
                <a:cs typeface="Arial"/>
              </a:rPr>
              <a:t>Income Statement</a:t>
            </a:r>
            <a:r>
              <a:rPr lang="en-US" sz="900" dirty="0">
                <a:solidFill>
                  <a:prstClr val="black"/>
                </a:solidFill>
                <a:cs typeface="Arial"/>
              </a:rPr>
              <a:t> – </a:t>
            </a:r>
            <a:r>
              <a:rPr lang="en-US" sz="900" dirty="0">
                <a:solidFill>
                  <a:prstClr val="black"/>
                </a:solidFill>
                <a:ea typeface="Calibri" pitchFamily="34" charset="0"/>
                <a:cs typeface="Arial"/>
              </a:rPr>
              <a:t>For the Year Ended December 31, 2014</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Sales				$400,000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Cost of goods sold		</a:t>
            </a:r>
            <a:r>
              <a:rPr lang="en-US" sz="900" u="sng" dirty="0">
                <a:solidFill>
                  <a:prstClr val="black"/>
                </a:solidFill>
                <a:ea typeface="Calibri" pitchFamily="34" charset="0"/>
                <a:cs typeface="Arial"/>
              </a:rPr>
              <a:t>231,750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Gross margin			$ 168,250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Operating expenses:</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Selling expense	$39,000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Rent expense	45,000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Depreciation expense	11,000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Bad debt expense	       1,715	</a:t>
            </a: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Interest expense	15,000	</a:t>
            </a:r>
            <a:r>
              <a:rPr lang="en-US" sz="900" u="sng" dirty="0">
                <a:solidFill>
                  <a:prstClr val="black"/>
                </a:solidFill>
                <a:ea typeface="Calibri" pitchFamily="34" charset="0"/>
                <a:cs typeface="Arial"/>
              </a:rPr>
              <a:t>111,715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from operations		$  56,535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Loss on sale of equipment		(2</a:t>
            </a:r>
            <a:r>
              <a:rPr lang="en-US" sz="900" u="sng" dirty="0">
                <a:solidFill>
                  <a:prstClr val="black"/>
                </a:solidFill>
                <a:ea typeface="Calibri" pitchFamily="34" charset="0"/>
                <a:cs typeface="Arial"/>
              </a:rPr>
              <a:t>,000)</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before taxes		$  54,535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dirty="0">
                <a:solidFill>
                  <a:prstClr val="black"/>
                </a:solidFill>
                <a:ea typeface="Calibri" pitchFamily="34" charset="0"/>
                <a:cs typeface="Arial"/>
              </a:rPr>
              <a:t>	Income tax expense		</a:t>
            </a:r>
            <a:r>
              <a:rPr lang="en-US" sz="900" u="sng" dirty="0">
                <a:solidFill>
                  <a:prstClr val="black"/>
                </a:solidFill>
                <a:ea typeface="Calibri" pitchFamily="34" charset="0"/>
                <a:cs typeface="Arial"/>
              </a:rPr>
              <a:t>11,785</a:t>
            </a:r>
            <a:endParaRPr lang="en-US" sz="900" dirty="0">
              <a:solidFill>
                <a:prstClr val="black"/>
              </a:solidFill>
              <a:cs typeface="Arial"/>
            </a:endParaRPr>
          </a:p>
          <a:p>
            <a:pPr eaLnBrk="0" fontAlgn="base" hangingPunct="0">
              <a:lnSpc>
                <a:spcPct val="110000"/>
              </a:lnSpc>
              <a:spcBef>
                <a:spcPct val="0"/>
              </a:spcBef>
              <a:spcAft>
                <a:spcPct val="0"/>
              </a:spcAft>
              <a:tabLst>
                <a:tab pos="342900" algn="l"/>
                <a:tab pos="914400" algn="l"/>
                <a:tab pos="1143000" algn="l"/>
                <a:tab pos="4343400" algn="r"/>
                <a:tab pos="5486400" algn="r"/>
              </a:tabLst>
            </a:pPr>
            <a:r>
              <a:rPr lang="en-US" sz="900">
                <a:solidFill>
                  <a:prstClr val="black"/>
                </a:solidFill>
                <a:ea typeface="Calibri" pitchFamily="34" charset="0"/>
                <a:cs typeface="Arial"/>
              </a:rPr>
              <a:t>	Net income			</a:t>
            </a:r>
            <a:r>
              <a:rPr lang="en-US" sz="900" u="sng">
                <a:solidFill>
                  <a:prstClr val="black"/>
                </a:solidFill>
                <a:ea typeface="Calibri" pitchFamily="34" charset="0"/>
                <a:cs typeface="Arial"/>
              </a:rPr>
              <a:t>$  42,750</a:t>
            </a:r>
            <a:endParaRPr lang="en-US" sz="900" dirty="0">
              <a:solidFill>
                <a:prstClr val="black"/>
              </a:solidFill>
              <a:cs typeface="Arial"/>
            </a:endParaRPr>
          </a:p>
        </p:txBody>
      </p:sp>
      <p:sp>
        <p:nvSpPr>
          <p:cNvPr id="11" name="Rectangle 2"/>
          <p:cNvSpPr>
            <a:spLocks noChangeArrowheads="1"/>
          </p:cNvSpPr>
          <p:nvPr/>
        </p:nvSpPr>
        <p:spPr bwMode="auto">
          <a:xfrm>
            <a:off x="6324600" y="2074302"/>
            <a:ext cx="2286000" cy="1762277"/>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 pos="914400" algn="l"/>
              </a:tabLst>
            </a:pPr>
            <a:r>
              <a:rPr lang="en-US" sz="2400" dirty="0" smtClean="0">
                <a:solidFill>
                  <a:srgbClr val="B7DA9C"/>
                </a:solidFill>
                <a:latin typeface="Bebas Neue Bold"/>
                <a:ea typeface="Calibri" pitchFamily="34" charset="0"/>
                <a:cs typeface="Bebas Neue Bold"/>
              </a:rPr>
              <a:t>Inventory turnover: </a:t>
            </a:r>
            <a:endParaRPr lang="en-US" sz="2400" dirty="0">
              <a:solidFill>
                <a:srgbClr val="B7DA9C"/>
              </a:solidFill>
              <a:latin typeface="Bebas Neue Bold"/>
              <a:ea typeface="Calibri" pitchFamily="34" charset="0"/>
              <a:cs typeface="Bebas Neue Bold"/>
            </a:endParaRPr>
          </a:p>
          <a:p>
            <a:pPr fontAlgn="base">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Cost of sales / Average inventory</a:t>
            </a:r>
            <a:endParaRPr lang="en-US" sz="1100" dirty="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endParaRPr lang="en-US" sz="1100" dirty="0" smtClean="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$231,750 / ([$79,200 + $64,000] / 2) = </a:t>
            </a:r>
            <a:r>
              <a:rPr lang="en-US" sz="1100" b="1" dirty="0" smtClean="0">
                <a:solidFill>
                  <a:prstClr val="black"/>
                </a:solidFill>
                <a:latin typeface="Arial"/>
                <a:ea typeface="Calibri" pitchFamily="34" charset="0"/>
                <a:cs typeface="Arial"/>
              </a:rPr>
              <a:t>3.24</a:t>
            </a:r>
          </a:p>
          <a:p>
            <a:pPr eaLnBrk="0" fontAlgn="base" hangingPunct="0">
              <a:lnSpc>
                <a:spcPct val="110000"/>
              </a:lnSpc>
              <a:spcBef>
                <a:spcPct val="0"/>
              </a:spcBef>
              <a:spcAft>
                <a:spcPct val="0"/>
              </a:spcAft>
              <a:tabLst>
                <a:tab pos="457200" algn="l"/>
                <a:tab pos="914400" algn="l"/>
              </a:tabLst>
            </a:pPr>
            <a:endParaRPr lang="en-US" sz="1100" b="1" dirty="0">
              <a:solidFill>
                <a:prstClr val="black"/>
              </a:solidFill>
              <a:latin typeface="Arial"/>
              <a:ea typeface="Calibri" pitchFamily="34" charset="0"/>
              <a:cs typeface="Arial"/>
            </a:endParaRPr>
          </a:p>
          <a:p>
            <a:pPr eaLnBrk="0" fontAlgn="base" hangingPunct="0">
              <a:lnSpc>
                <a:spcPct val="110000"/>
              </a:lnSpc>
              <a:spcBef>
                <a:spcPct val="0"/>
              </a:spcBef>
              <a:spcAft>
                <a:spcPct val="0"/>
              </a:spcAft>
              <a:tabLst>
                <a:tab pos="457200" algn="l"/>
                <a:tab pos="914400" algn="l"/>
              </a:tabLst>
            </a:pPr>
            <a:r>
              <a:rPr lang="en-US" sz="1100" dirty="0" smtClean="0">
                <a:solidFill>
                  <a:prstClr val="black"/>
                </a:solidFill>
                <a:latin typeface="Arial"/>
                <a:ea typeface="Calibri" pitchFamily="34" charset="0"/>
                <a:cs typeface="Arial"/>
              </a:rPr>
              <a:t>Days in the selling period: 356 / 3.24 = </a:t>
            </a:r>
            <a:r>
              <a:rPr lang="en-US" sz="1100" b="1" dirty="0" smtClean="0">
                <a:solidFill>
                  <a:prstClr val="black"/>
                </a:solidFill>
                <a:latin typeface="Arial"/>
                <a:ea typeface="Calibri" pitchFamily="34" charset="0"/>
                <a:cs typeface="Arial"/>
              </a:rPr>
              <a:t>112.65 days</a:t>
            </a:r>
            <a:endParaRPr lang="en-US" sz="1100" b="1" dirty="0">
              <a:solidFill>
                <a:prstClr val="black"/>
              </a:solidFill>
              <a:latin typeface="Arial"/>
              <a:cs typeface="Arial"/>
            </a:endParaRPr>
          </a:p>
        </p:txBody>
      </p:sp>
      <p:sp>
        <p:nvSpPr>
          <p:cNvPr id="12"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t>Financial Analysis</a:t>
            </a:r>
            <a:endParaRPr lang="en-US" sz="1200" dirty="0"/>
          </a:p>
        </p:txBody>
      </p:sp>
      <p:sp>
        <p:nvSpPr>
          <p:cNvPr id="13" name="Rectangle 12"/>
          <p:cNvSpPr/>
          <p:nvPr/>
        </p:nvSpPr>
        <p:spPr>
          <a:xfrm>
            <a:off x="762000" y="1905000"/>
            <a:ext cx="5334000" cy="152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62000" y="4038600"/>
            <a:ext cx="5334000" cy="152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66845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erating-cycle.jpg"/>
          <p:cNvPicPr>
            <a:picLocks noChangeAspect="1"/>
          </p:cNvPicPr>
          <p:nvPr/>
        </p:nvPicPr>
        <p:blipFill>
          <a:blip r:embed="rId2" cstate="print"/>
          <a:stretch>
            <a:fillRect/>
          </a:stretch>
        </p:blipFill>
        <p:spPr>
          <a:xfrm>
            <a:off x="5410200" y="2362200"/>
            <a:ext cx="2997972" cy="2362200"/>
          </a:xfrm>
          <a:prstGeom prst="rect">
            <a:avLst/>
          </a:prstGeom>
        </p:spPr>
      </p:pic>
      <p:sp>
        <p:nvSpPr>
          <p:cNvPr id="3" name="Content Placeholder 2"/>
          <p:cNvSpPr>
            <a:spLocks noGrp="1"/>
          </p:cNvSpPr>
          <p:nvPr>
            <p:ph idx="1"/>
          </p:nvPr>
        </p:nvSpPr>
        <p:spPr>
          <a:xfrm>
            <a:off x="762000" y="2743201"/>
            <a:ext cx="4267200" cy="2438400"/>
          </a:xfrm>
        </p:spPr>
        <p:txBody>
          <a:bodyPr>
            <a:normAutofit/>
          </a:bodyPr>
          <a:lstStyle/>
          <a:p>
            <a:pPr marL="0" indent="0">
              <a:buNone/>
            </a:pPr>
            <a:r>
              <a:rPr lang="en-US" sz="1600" b="1" dirty="0" smtClean="0">
                <a:latin typeface="Calibri" pitchFamily="34" charset="0"/>
              </a:rPr>
              <a:t>Or, in other words:</a:t>
            </a:r>
          </a:p>
          <a:p>
            <a:pPr marL="0" indent="0">
              <a:buNone/>
            </a:pPr>
            <a:r>
              <a:rPr lang="en-US" sz="1600" dirty="0" smtClean="0">
                <a:latin typeface="Calibri" pitchFamily="34" charset="0"/>
                <a:cs typeface="Times New Roman" pitchFamily="18" charset="0"/>
              </a:rPr>
              <a:t>Length of time between when a company purchases items for inventory and when it receives payment for sale of the items. </a:t>
            </a:r>
          </a:p>
          <a:p>
            <a:pPr marL="0" indent="0">
              <a:spcBef>
                <a:spcPts val="0"/>
              </a:spcBef>
              <a:buNone/>
            </a:pPr>
            <a:endParaRPr lang="en-US" sz="1600" dirty="0" smtClean="0">
              <a:latin typeface="Calibri" pitchFamily="34" charset="0"/>
              <a:cs typeface="Times New Roman" pitchFamily="18" charset="0"/>
            </a:endParaRPr>
          </a:p>
          <a:p>
            <a:pPr marL="0" indent="0">
              <a:spcBef>
                <a:spcPts val="0"/>
              </a:spcBef>
              <a:buNone/>
            </a:pPr>
            <a:r>
              <a:rPr lang="en-US" sz="1600" dirty="0" smtClean="0">
                <a:latin typeface="Calibri" pitchFamily="34" charset="0"/>
                <a:cs typeface="Times New Roman" pitchFamily="18" charset="0"/>
              </a:rPr>
              <a:t>A long operating cycle tends to harm profitability by increasing borrowing requirements and interest expense.</a:t>
            </a:r>
          </a:p>
          <a:p>
            <a:pPr marL="0" indent="0">
              <a:buNone/>
            </a:pPr>
            <a:endParaRPr lang="en-US" sz="1600" dirty="0"/>
          </a:p>
        </p:txBody>
      </p:sp>
      <p:sp>
        <p:nvSpPr>
          <p:cNvPr id="8" name="Rectangle 7"/>
          <p:cNvSpPr/>
          <p:nvPr/>
        </p:nvSpPr>
        <p:spPr>
          <a:xfrm>
            <a:off x="762000" y="2209800"/>
            <a:ext cx="5029200" cy="584776"/>
          </a:xfrm>
          <a:prstGeom prst="rect">
            <a:avLst/>
          </a:prstGeom>
        </p:spPr>
        <p:txBody>
          <a:bodyPr wrap="square">
            <a:spAutoFit/>
          </a:bodyPr>
          <a:lstStyle/>
          <a:p>
            <a:r>
              <a:rPr lang="en-US" sz="1600" dirty="0">
                <a:solidFill>
                  <a:prstClr val="black"/>
                </a:solidFill>
              </a:rPr>
              <a:t>Days in selling period </a:t>
            </a:r>
            <a:r>
              <a:rPr lang="en-US" sz="1600" dirty="0" smtClean="0">
                <a:solidFill>
                  <a:prstClr val="black"/>
                </a:solidFill>
              </a:rPr>
              <a:t>+ Days </a:t>
            </a:r>
            <a:r>
              <a:rPr lang="en-US" sz="1600" dirty="0">
                <a:solidFill>
                  <a:prstClr val="black"/>
                </a:solidFill>
              </a:rPr>
              <a:t>in collection period</a:t>
            </a:r>
            <a:br>
              <a:rPr lang="en-US" sz="1600" dirty="0">
                <a:solidFill>
                  <a:prstClr val="black"/>
                </a:solidFill>
              </a:rPr>
            </a:br>
            <a:endParaRPr lang="en-US" sz="1600" dirty="0">
              <a:solidFill>
                <a:prstClr val="black"/>
              </a:solidFill>
            </a:endParaRPr>
          </a:p>
        </p:txBody>
      </p:sp>
      <p:sp>
        <p:nvSpPr>
          <p:cNvPr id="4" name="Title 3"/>
          <p:cNvSpPr>
            <a:spLocks noGrp="1"/>
          </p:cNvSpPr>
          <p:nvPr>
            <p:ph type="title"/>
          </p:nvPr>
        </p:nvSpPr>
        <p:spPr/>
        <p:txBody>
          <a:bodyPr/>
          <a:lstStyle/>
          <a:p>
            <a:r>
              <a:rPr lang="en-US" dirty="0" smtClean="0"/>
              <a:t>Length of Operating Cycle</a:t>
            </a:r>
            <a:endParaRPr lang="en-US" dirty="0"/>
          </a:p>
        </p:txBody>
      </p:sp>
    </p:spTree>
    <p:extLst>
      <p:ext uri="{BB962C8B-B14F-4D97-AF65-F5344CB8AC3E}">
        <p14:creationId xmlns:p14="http://schemas.microsoft.com/office/powerpoint/2010/main" val="1419119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Card Activity</a:t>
            </a:r>
            <a:endParaRPr lang="en-US" dirty="0"/>
          </a:p>
        </p:txBody>
      </p:sp>
      <p:sp>
        <p:nvSpPr>
          <p:cNvPr id="3" name="Content Placeholder 2"/>
          <p:cNvSpPr>
            <a:spLocks noGrp="1"/>
          </p:cNvSpPr>
          <p:nvPr>
            <p:ph idx="1"/>
          </p:nvPr>
        </p:nvSpPr>
        <p:spPr>
          <a:xfrm>
            <a:off x="457200" y="609600"/>
            <a:ext cx="8229600" cy="5638800"/>
          </a:xfrm>
        </p:spPr>
        <p:txBody>
          <a:bodyPr anchor="ctr"/>
          <a:lstStyle/>
          <a:p>
            <a:pPr marL="0" indent="0" algn="ctr">
              <a:buNone/>
            </a:pPr>
            <a:r>
              <a:rPr lang="en-US" b="1" dirty="0" smtClean="0"/>
              <a:t>Try this activity again,</a:t>
            </a:r>
            <a:br>
              <a:rPr lang="en-US" b="1" dirty="0" smtClean="0"/>
            </a:br>
            <a:r>
              <a:rPr lang="en-US" b="1" dirty="0" smtClean="0"/>
              <a:t>now completing ratios</a:t>
            </a:r>
            <a:endParaRPr lang="en-US" b="1" dirty="0"/>
          </a:p>
        </p:txBody>
      </p:sp>
    </p:spTree>
    <p:extLst>
      <p:ext uri="{BB962C8B-B14F-4D97-AF65-F5344CB8AC3E}">
        <p14:creationId xmlns:p14="http://schemas.microsoft.com/office/powerpoint/2010/main" val="13470366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Controls</a:t>
            </a:r>
            <a:endParaRPr lang="en-US" dirty="0"/>
          </a:p>
        </p:txBody>
      </p:sp>
      <p:sp>
        <p:nvSpPr>
          <p:cNvPr id="3" name="Content Placeholder 2"/>
          <p:cNvSpPr>
            <a:spLocks noGrp="1"/>
          </p:cNvSpPr>
          <p:nvPr>
            <p:ph idx="1"/>
          </p:nvPr>
        </p:nvSpPr>
        <p:spPr>
          <a:xfrm>
            <a:off x="2362200" y="609600"/>
            <a:ext cx="4419600" cy="5638800"/>
          </a:xfrm>
        </p:spPr>
        <p:txBody>
          <a:bodyPr anchor="ctr">
            <a:normAutofit/>
          </a:bodyPr>
          <a:lstStyle/>
          <a:p>
            <a:r>
              <a:rPr lang="en-US" sz="2000" dirty="0" smtClean="0"/>
              <a:t>Control Environment</a:t>
            </a:r>
          </a:p>
          <a:p>
            <a:r>
              <a:rPr lang="en-US" sz="2000" dirty="0" smtClean="0"/>
              <a:t>Risk Assessment</a:t>
            </a:r>
          </a:p>
          <a:p>
            <a:r>
              <a:rPr lang="en-US" sz="2000" dirty="0" smtClean="0"/>
              <a:t>Control Activities</a:t>
            </a:r>
          </a:p>
          <a:p>
            <a:r>
              <a:rPr lang="en-US" sz="2000" dirty="0" smtClean="0"/>
              <a:t>Information &amp; Communication</a:t>
            </a:r>
          </a:p>
          <a:p>
            <a:r>
              <a:rPr lang="en-US" sz="2000" dirty="0" smtClean="0"/>
              <a:t>Monitoring Activities</a:t>
            </a:r>
            <a:endParaRPr lang="en-US" sz="2000" dirty="0"/>
          </a:p>
        </p:txBody>
      </p:sp>
    </p:spTree>
    <p:extLst>
      <p:ext uri="{BB962C8B-B14F-4D97-AF65-F5344CB8AC3E}">
        <p14:creationId xmlns:p14="http://schemas.microsoft.com/office/powerpoint/2010/main" val="4229814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52600" y="609600"/>
            <a:ext cx="5714416" cy="5638800"/>
          </a:xfrm>
        </p:spPr>
        <p:txBody>
          <a:bodyPr anchor="ctr">
            <a:noAutofit/>
          </a:bodyPr>
          <a:lstStyle/>
          <a:p>
            <a:pPr marL="0" marR="0" algn="ctr">
              <a:lnSpc>
                <a:spcPct val="107000"/>
              </a:lnSpc>
              <a:spcBef>
                <a:spcPts val="0"/>
              </a:spcBef>
              <a:spcAft>
                <a:spcPts val="800"/>
              </a:spcAft>
            </a:pPr>
            <a:r>
              <a:rPr lang="en-US" sz="2800" b="1" cap="none" dirty="0">
                <a:latin typeface="Arial"/>
                <a:ea typeface="Calibri" panose="020F0502020204030204" pitchFamily="34" charset="0"/>
                <a:cs typeface="Arial"/>
              </a:rPr>
              <a:t>What internal controls might have prevented a SeaWorld guest relations supervisor from voiding tickets and pocketing more than $116,000? </a:t>
            </a:r>
            <a:endParaRPr lang="en-US" sz="2800" cap="none" dirty="0">
              <a:latin typeface="Arial"/>
              <a:ea typeface="Calibri" panose="020F0502020204030204" pitchFamily="34" charset="0"/>
              <a:cs typeface="Arial"/>
            </a:endParaRPr>
          </a:p>
        </p:txBody>
      </p:sp>
      <p:sp>
        <p:nvSpPr>
          <p:cNvPr id="5" name="Text Placeholder 4"/>
          <p:cNvSpPr>
            <a:spLocks noGrp="1"/>
          </p:cNvSpPr>
          <p:nvPr>
            <p:ph type="body" idx="1"/>
          </p:nvPr>
        </p:nvSpPr>
        <p:spPr>
          <a:xfrm>
            <a:off x="2286000" y="4648200"/>
            <a:ext cx="5181600" cy="700587"/>
          </a:xfrm>
        </p:spPr>
        <p:txBody>
          <a:bodyPr>
            <a:normAutofit/>
          </a:bodyPr>
          <a:lstStyle/>
          <a:p>
            <a:pPr algn="ctr"/>
            <a:r>
              <a:rPr lang="en-US" sz="1600" dirty="0">
                <a:solidFill>
                  <a:schemeClr val="tx1">
                    <a:lumMod val="50000"/>
                    <a:lumOff val="50000"/>
                  </a:schemeClr>
                </a:solidFill>
                <a:hlinkClick r:id="rId3"/>
              </a:rPr>
              <a:t>Original blog posting (June 21, 2016)</a:t>
            </a:r>
            <a:endParaRPr lang="en-US" sz="1600" dirty="0">
              <a:solidFill>
                <a:schemeClr val="tx1">
                  <a:lumMod val="50000"/>
                  <a:lumOff val="50000"/>
                </a:schemeClr>
              </a:solidFill>
            </a:endParaRPr>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2800" b="0" cap="none" dirty="0"/>
              <a:t>Accounting in the Headlines</a:t>
            </a:r>
          </a:p>
        </p:txBody>
      </p:sp>
      <p:pic>
        <p:nvPicPr>
          <p:cNvPr id="7" name="Picture 6" descr="computer-lin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5029200"/>
            <a:ext cx="488736" cy="439153"/>
          </a:xfrm>
          <a:prstGeom prst="rect">
            <a:avLst/>
          </a:prstGeom>
        </p:spPr>
      </p:pic>
    </p:spTree>
    <p:extLst>
      <p:ext uri="{BB962C8B-B14F-4D97-AF65-F5344CB8AC3E}">
        <p14:creationId xmlns:p14="http://schemas.microsoft.com/office/powerpoint/2010/main" val="11108238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906" y="685800"/>
            <a:ext cx="3750494" cy="5562599"/>
          </a:xfrm>
        </p:spPr>
        <p:txBody>
          <a:bodyPr anchor="ctr">
            <a:noAutofit/>
          </a:bodyPr>
          <a:lstStyle/>
          <a:p>
            <a:pPr>
              <a:lnSpc>
                <a:spcPct val="100000"/>
              </a:lnSpc>
              <a:spcBef>
                <a:spcPts val="800"/>
              </a:spcBef>
            </a:pPr>
            <a:r>
              <a:rPr lang="en-US" sz="1600" dirty="0"/>
              <a:t>Guest relations supervisor, Lisa </a:t>
            </a:r>
            <a:r>
              <a:rPr lang="en-US" sz="1600" dirty="0" err="1"/>
              <a:t>Olivardia</a:t>
            </a:r>
            <a:r>
              <a:rPr lang="en-US" sz="1600" dirty="0"/>
              <a:t>, would void tickets and pocket the cash</a:t>
            </a:r>
          </a:p>
          <a:p>
            <a:pPr>
              <a:lnSpc>
                <a:spcPct val="100000"/>
              </a:lnSpc>
              <a:spcBef>
                <a:spcPts val="800"/>
              </a:spcBef>
            </a:pPr>
            <a:r>
              <a:rPr lang="en-US" sz="1600" dirty="0"/>
              <a:t>Estimated she stole $55,000 to $75,000 a year from 2013 – 2015 </a:t>
            </a:r>
          </a:p>
          <a:p>
            <a:pPr>
              <a:lnSpc>
                <a:spcPct val="100000"/>
              </a:lnSpc>
              <a:spcBef>
                <a:spcPts val="800"/>
              </a:spcBef>
            </a:pPr>
            <a:r>
              <a:rPr lang="en-US" sz="1600" dirty="0"/>
              <a:t>Voided transactions were triple the rate of her co-workers</a:t>
            </a:r>
          </a:p>
          <a:p>
            <a:pPr>
              <a:lnSpc>
                <a:spcPct val="100000"/>
              </a:lnSpc>
              <a:spcBef>
                <a:spcPts val="800"/>
              </a:spcBef>
            </a:pPr>
            <a:r>
              <a:rPr lang="en-US" sz="1600" dirty="0"/>
              <a:t>Allegedly stole cash from co-workers’ cash drawers as well</a:t>
            </a:r>
          </a:p>
          <a:p>
            <a:pPr>
              <a:lnSpc>
                <a:spcPct val="100000"/>
              </a:lnSpc>
              <a:spcBef>
                <a:spcPts val="800"/>
              </a:spcBef>
            </a:pPr>
            <a:r>
              <a:rPr lang="en-US" sz="1600" dirty="0"/>
              <a:t>Employee for almost 30 years prior to being caught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524000"/>
            <a:ext cx="3200400" cy="4000500"/>
          </a:xfrm>
          <a:prstGeom prst="rect">
            <a:avLst/>
          </a:prstGeom>
          <a:ln>
            <a:noFill/>
          </a:ln>
          <a:effectLst/>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2800" b="0" cap="none" dirty="0" smtClean="0"/>
              <a:t>SeaWorld Internal Controls</a:t>
            </a:r>
            <a:endParaRPr lang="en-US" sz="2800" b="0" cap="none" dirty="0"/>
          </a:p>
        </p:txBody>
      </p:sp>
    </p:spTree>
    <p:extLst>
      <p:ext uri="{BB962C8B-B14F-4D97-AF65-F5344CB8AC3E}">
        <p14:creationId xmlns:p14="http://schemas.microsoft.com/office/powerpoint/2010/main" val="36330476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1905000" y="609601"/>
            <a:ext cx="5383638" cy="5638800"/>
          </a:xfrm>
        </p:spPr>
        <p:txBody>
          <a:bodyPr anchor="ctr">
            <a:normAutofit/>
          </a:bodyPr>
          <a:lstStyle/>
          <a:p>
            <a:pPr marL="0" marR="0" lvl="0" indent="0" algn="ctr">
              <a:lnSpc>
                <a:spcPct val="107000"/>
              </a:lnSpc>
              <a:spcBef>
                <a:spcPts val="0"/>
              </a:spcBef>
              <a:spcAft>
                <a:spcPts val="800"/>
              </a:spcAft>
              <a:buNone/>
            </a:pPr>
            <a:r>
              <a:rPr lang="en-US" b="1" dirty="0">
                <a:latin typeface="Arial"/>
                <a:ea typeface="Calibri" panose="020F0502020204030204" pitchFamily="34" charset="0"/>
                <a:cs typeface="Arial"/>
              </a:rPr>
              <a:t>What internal controls might have prevented this theft?</a:t>
            </a:r>
          </a:p>
          <a:p>
            <a:pPr marL="0" indent="0" algn="ctr">
              <a:buNone/>
            </a:pPr>
            <a:endParaRPr lang="en-US" b="1" dirty="0">
              <a:latin typeface="Arial"/>
              <a:cs typeface="Arial"/>
            </a:endParaRPr>
          </a:p>
        </p:txBody>
      </p:sp>
    </p:spTree>
    <p:extLst>
      <p:ext uri="{BB962C8B-B14F-4D97-AF65-F5344CB8AC3E}">
        <p14:creationId xmlns:p14="http://schemas.microsoft.com/office/powerpoint/2010/main" val="33485075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a:xfrm>
            <a:off x="1905000" y="609601"/>
            <a:ext cx="5407294" cy="5638799"/>
          </a:xfrm>
        </p:spPr>
        <p:txBody>
          <a:bodyPr anchor="ctr">
            <a:noAutofit/>
          </a:bodyPr>
          <a:lstStyle/>
          <a:p>
            <a:pPr marL="0" marR="0" lvl="0" indent="0" algn="ctr">
              <a:lnSpc>
                <a:spcPct val="107000"/>
              </a:lnSpc>
              <a:spcBef>
                <a:spcPts val="0"/>
              </a:spcBef>
              <a:spcAft>
                <a:spcPts val="800"/>
              </a:spcAft>
              <a:buNone/>
            </a:pPr>
            <a:r>
              <a:rPr lang="en-US" b="1" dirty="0">
                <a:latin typeface="Arial"/>
                <a:ea typeface="Calibri" panose="020F0502020204030204" pitchFamily="34" charset="0"/>
                <a:cs typeface="Arial"/>
              </a:rPr>
              <a:t>Why might Sea World have not had these controls in place? </a:t>
            </a:r>
            <a:endParaRPr lang="en-US" b="1" dirty="0">
              <a:latin typeface="Arial"/>
              <a:cs typeface="Arial"/>
            </a:endParaRPr>
          </a:p>
        </p:txBody>
      </p:sp>
    </p:spTree>
    <p:extLst>
      <p:ext uri="{BB962C8B-B14F-4D97-AF65-F5344CB8AC3E}">
        <p14:creationId xmlns:p14="http://schemas.microsoft.com/office/powerpoint/2010/main" val="13921274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680" y="609600"/>
            <a:ext cx="3917520" cy="5644896"/>
          </a:xfrm>
        </p:spPr>
        <p:txBody>
          <a:bodyPr anchor="ctr">
            <a:noAutofit/>
          </a:bodyPr>
          <a:lstStyle/>
          <a:p>
            <a:pPr marL="342900" marR="0" lvl="0" indent="-342900">
              <a:lnSpc>
                <a:spcPct val="107000"/>
              </a:lnSpc>
              <a:spcBef>
                <a:spcPts val="0"/>
              </a:spcBef>
              <a:spcAft>
                <a:spcPts val="0"/>
              </a:spcAft>
              <a:buFont typeface="+mj-lt"/>
              <a:buAutoNum type="arabicPeriod"/>
            </a:pPr>
            <a:r>
              <a:rPr lang="en-US" sz="1600" dirty="0">
                <a:latin typeface="Arial"/>
                <a:ea typeface="Calibri" panose="020F0502020204030204" pitchFamily="34" charset="0"/>
                <a:cs typeface="Arial"/>
              </a:rPr>
              <a:t>What internal controls might have prevented this theft</a:t>
            </a:r>
            <a:r>
              <a:rPr lang="en-US" sz="1600" dirty="0" smtClean="0">
                <a:latin typeface="Arial"/>
                <a:ea typeface="Calibri" panose="020F0502020204030204" pitchFamily="34" charset="0"/>
                <a:cs typeface="Arial"/>
              </a:rPr>
              <a:t>?</a:t>
            </a:r>
          </a:p>
          <a:p>
            <a:pPr marL="342900" marR="0" lvl="0" indent="-342900">
              <a:lnSpc>
                <a:spcPct val="107000"/>
              </a:lnSpc>
              <a:spcBef>
                <a:spcPts val="0"/>
              </a:spcBef>
              <a:spcAft>
                <a:spcPts val="0"/>
              </a:spcAft>
              <a:buFont typeface="+mj-lt"/>
              <a:buAutoNum type="arabicPeriod"/>
            </a:pPr>
            <a:endParaRPr lang="en-US" sz="1600" dirty="0">
              <a:latin typeface="Arial"/>
              <a:ea typeface="Calibri" panose="020F0502020204030204" pitchFamily="34" charset="0"/>
              <a:cs typeface="Arial"/>
            </a:endParaRPr>
          </a:p>
          <a:p>
            <a:pPr marL="342900" marR="0" lvl="0" indent="-342900">
              <a:lnSpc>
                <a:spcPct val="107000"/>
              </a:lnSpc>
              <a:spcBef>
                <a:spcPts val="0"/>
              </a:spcBef>
              <a:spcAft>
                <a:spcPts val="800"/>
              </a:spcAft>
              <a:buFont typeface="+mj-lt"/>
              <a:buAutoNum type="arabicPeriod"/>
            </a:pPr>
            <a:r>
              <a:rPr lang="en-US" sz="1600" dirty="0">
                <a:latin typeface="Arial"/>
                <a:ea typeface="Calibri" panose="020F0502020204030204" pitchFamily="34" charset="0"/>
                <a:cs typeface="Arial"/>
              </a:rPr>
              <a:t>Why might Sea World have not had these controls in place?</a:t>
            </a:r>
          </a:p>
        </p:txBody>
      </p:sp>
      <p:sp>
        <p:nvSpPr>
          <p:cNvPr id="4" name="TextBox 3"/>
          <p:cNvSpPr txBox="1"/>
          <p:nvPr/>
        </p:nvSpPr>
        <p:spPr>
          <a:xfrm>
            <a:off x="4168020" y="5551520"/>
            <a:ext cx="184666" cy="369332"/>
          </a:xfrm>
          <a:prstGeom prst="rect">
            <a:avLst/>
          </a:prstGeom>
          <a:noFill/>
        </p:spPr>
        <p:txBody>
          <a:bodyPr wrap="none" rtlCol="0">
            <a:spAutoFit/>
          </a:bodyPr>
          <a:lstStyle/>
          <a:p>
            <a:endParaRPr lang="en-US" dirty="0">
              <a:solidFill>
                <a:prstClr val="black"/>
              </a:solidFill>
            </a:endParaRPr>
          </a:p>
        </p:txBody>
      </p:sp>
      <p:sp>
        <p:nvSpPr>
          <p:cNvPr id="7" name="Title 1"/>
          <p:cNvSpPr>
            <a:spLocks noGrp="1"/>
          </p:cNvSpPr>
          <p:nvPr>
            <p:ph type="title"/>
          </p:nvPr>
        </p:nvSpPr>
        <p:spPr>
          <a:xfrm>
            <a:off x="457200" y="274638"/>
            <a:ext cx="8229600" cy="1143000"/>
          </a:xfrm>
        </p:spPr>
        <p:txBody>
          <a:bodyPr/>
          <a:lstStyle/>
          <a:p>
            <a:r>
              <a:rPr lang="en-US" dirty="0"/>
              <a:t>Question </a:t>
            </a:r>
            <a:r>
              <a:rPr lang="en-US" dirty="0" smtClean="0"/>
              <a:t>Recap</a:t>
            </a:r>
            <a:endParaRPr lang="en-US" dirty="0"/>
          </a:p>
        </p:txBody>
      </p:sp>
    </p:spTree>
    <p:extLst>
      <p:ext uri="{BB962C8B-B14F-4D97-AF65-F5344CB8AC3E}">
        <p14:creationId xmlns:p14="http://schemas.microsoft.com/office/powerpoint/2010/main" val="25826392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03.gif" descr="PerceptionAndReality.gif"/>
          <p:cNvPicPr/>
          <p:nvPr/>
        </p:nvPicPr>
        <p:blipFill rotWithShape="1">
          <a:blip r:embed="rId2">
            <a:extLst>
              <a:ext uri="{BEBA8EAE-BF5A-486C-A8C5-ECC9F3942E4B}">
                <a14:imgProps xmlns:a14="http://schemas.microsoft.com/office/drawing/2010/main">
                  <a14:imgLayer r:embed="rId3">
                    <a14:imgEffect>
                      <a14:brightnessContrast contrast="57000"/>
                    </a14:imgEffect>
                  </a14:imgLayer>
                </a14:imgProps>
              </a:ext>
            </a:extLst>
          </a:blip>
          <a:srcRect t="10582" b="-10582"/>
          <a:stretch/>
        </p:blipFill>
        <p:spPr>
          <a:xfrm>
            <a:off x="1408681" y="1295400"/>
            <a:ext cx="6326638" cy="5213618"/>
          </a:xfrm>
          <a:prstGeom prst="rect">
            <a:avLst/>
          </a:prstGeom>
          <a:ln/>
        </p:spPr>
      </p:pic>
      <p:sp>
        <p:nvSpPr>
          <p:cNvPr id="7"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t>What is Accounting?</a:t>
            </a:r>
            <a:endParaRPr lang="en-US" dirty="0"/>
          </a:p>
        </p:txBody>
      </p:sp>
    </p:spTree>
    <p:extLst>
      <p:ext uri="{BB962C8B-B14F-4D97-AF65-F5344CB8AC3E}">
        <p14:creationId xmlns:p14="http://schemas.microsoft.com/office/powerpoint/2010/main" val="33422734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1" y="762000"/>
            <a:ext cx="5671858" cy="5486400"/>
          </a:xfrm>
        </p:spPr>
        <p:txBody>
          <a:bodyPr anchor="ctr">
            <a:noAutofit/>
          </a:bodyPr>
          <a:lstStyle/>
          <a:p>
            <a:pPr algn="ctr"/>
            <a:r>
              <a:rPr lang="en-US" sz="1600" b="0" cap="none" dirty="0">
                <a:latin typeface=""/>
                <a:cs typeface="Courier"/>
              </a:rPr>
              <a:t>For additional news stories to use in the accounting classroom, see the Accounting in the Headlines blog at </a:t>
            </a:r>
            <a:r>
              <a:rPr lang="en-US" sz="1600" b="0" cap="none" dirty="0">
                <a:latin typeface=""/>
                <a:cs typeface="Courier"/>
                <a:hlinkClick r:id="rId2"/>
              </a:rPr>
              <a:t>http://accountingintheheadlines.com/</a:t>
            </a:r>
            <a:r>
              <a:rPr lang="en-US" sz="1600" b="0" cap="none" dirty="0">
                <a:latin typeface=""/>
                <a:cs typeface="Courier"/>
              </a:rPr>
              <a:t> </a:t>
            </a:r>
            <a:br>
              <a:rPr lang="en-US" sz="1600" b="0" cap="none" dirty="0">
                <a:latin typeface=""/>
                <a:cs typeface="Courier"/>
              </a:rPr>
            </a:br>
            <a:r>
              <a:rPr lang="en-US" sz="1600" b="0" cap="none" dirty="0">
                <a:latin typeface=""/>
                <a:cs typeface="Courier"/>
              </a:rPr>
              <a:t/>
            </a:r>
            <a:br>
              <a:rPr lang="en-US" sz="1600" b="0" cap="none" dirty="0">
                <a:latin typeface=""/>
                <a:cs typeface="Courier"/>
              </a:rPr>
            </a:br>
            <a:r>
              <a:rPr lang="en-US" sz="1600" b="0" cap="none" dirty="0">
                <a:latin typeface=""/>
                <a:cs typeface="Courier"/>
              </a:rPr>
              <a:t/>
            </a:r>
            <a:br>
              <a:rPr lang="en-US" sz="1600" b="0" cap="none" dirty="0">
                <a:latin typeface=""/>
                <a:cs typeface="Courier"/>
              </a:rPr>
            </a:br>
            <a:r>
              <a:rPr lang="en-US" sz="1600" cap="none" dirty="0">
                <a:latin typeface=""/>
                <a:cs typeface="Courier"/>
              </a:rPr>
              <a:t>Questions or comments</a:t>
            </a:r>
            <a:r>
              <a:rPr lang="en-US" sz="1600" cap="none" dirty="0" smtClean="0">
                <a:latin typeface=""/>
                <a:cs typeface="Courier"/>
              </a:rPr>
              <a:t>?</a:t>
            </a:r>
            <a:br>
              <a:rPr lang="en-US" sz="1600" cap="none" dirty="0" smtClean="0">
                <a:latin typeface=""/>
                <a:cs typeface="Courier"/>
              </a:rPr>
            </a:br>
            <a:r>
              <a:rPr lang="en-US" sz="1600" b="0" cap="none" dirty="0" smtClean="0">
                <a:latin typeface=""/>
                <a:cs typeface="Courier"/>
              </a:rPr>
              <a:t>Contact </a:t>
            </a:r>
            <a:r>
              <a:rPr lang="en-US" sz="1600" b="0" cap="none" dirty="0">
                <a:latin typeface=""/>
                <a:cs typeface="Courier"/>
              </a:rPr>
              <a:t>Dr. Wendy Tietz at </a:t>
            </a:r>
            <a:r>
              <a:rPr lang="en-US" sz="1600" b="0" cap="none" dirty="0">
                <a:latin typeface=""/>
                <a:cs typeface="Courier"/>
                <a:hlinkClick r:id="rId3"/>
              </a:rPr>
              <a:t>wtietz@kent.edu</a:t>
            </a:r>
            <a:r>
              <a:rPr lang="en-US" sz="1600" b="0" cap="none" dirty="0">
                <a:latin typeface=""/>
                <a:cs typeface="Courier"/>
              </a:rPr>
              <a:t>  </a:t>
            </a:r>
          </a:p>
        </p:txBody>
      </p:sp>
    </p:spTree>
    <p:extLst>
      <p:ext uri="{BB962C8B-B14F-4D97-AF65-F5344CB8AC3E}">
        <p14:creationId xmlns:p14="http://schemas.microsoft.com/office/powerpoint/2010/main" val="32581600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Profit</a:t>
            </a:r>
            <a:endParaRPr lang="en-US" dirty="0"/>
          </a:p>
        </p:txBody>
      </p:sp>
      <p:sp>
        <p:nvSpPr>
          <p:cNvPr id="3" name="Content Placeholder 2"/>
          <p:cNvSpPr>
            <a:spLocks noGrp="1"/>
          </p:cNvSpPr>
          <p:nvPr>
            <p:ph idx="1"/>
          </p:nvPr>
        </p:nvSpPr>
        <p:spPr>
          <a:xfrm>
            <a:off x="457200" y="609600"/>
            <a:ext cx="8229600" cy="5638800"/>
          </a:xfrm>
        </p:spPr>
        <p:txBody>
          <a:bodyPr anchor="ctr"/>
          <a:lstStyle/>
          <a:p>
            <a:pPr marL="0" indent="0" algn="ctr">
              <a:buNone/>
            </a:pPr>
            <a:r>
              <a:rPr lang="en-US" b="1" dirty="0" smtClean="0"/>
              <a:t>Season 1, episode 3</a:t>
            </a:r>
            <a:br>
              <a:rPr lang="en-US" b="1" dirty="0" smtClean="0"/>
            </a:br>
            <a:r>
              <a:rPr lang="en-US" b="1" dirty="0" smtClean="0"/>
              <a:t>Planet Popcorn</a:t>
            </a:r>
            <a:endParaRPr lang="en-US" b="1" dirty="0"/>
          </a:p>
        </p:txBody>
      </p:sp>
    </p:spTree>
    <p:extLst>
      <p:ext uri="{BB962C8B-B14F-4D97-AF65-F5344CB8AC3E}">
        <p14:creationId xmlns:p14="http://schemas.microsoft.com/office/powerpoint/2010/main" val="28317248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Reconciliation</a:t>
            </a:r>
            <a:endParaRPr lang="en-US" dirty="0"/>
          </a:p>
        </p:txBody>
      </p:sp>
      <p:sp>
        <p:nvSpPr>
          <p:cNvPr id="3" name="Content Placeholder 2"/>
          <p:cNvSpPr>
            <a:spLocks noGrp="1"/>
          </p:cNvSpPr>
          <p:nvPr>
            <p:ph idx="1"/>
          </p:nvPr>
        </p:nvSpPr>
        <p:spPr>
          <a:xfrm>
            <a:off x="457200" y="609600"/>
            <a:ext cx="8229600" cy="5638800"/>
          </a:xfrm>
        </p:spPr>
        <p:txBody>
          <a:bodyPr anchor="ctr"/>
          <a:lstStyle/>
          <a:p>
            <a:pPr marL="0" indent="0" algn="ctr">
              <a:buNone/>
            </a:pPr>
            <a:r>
              <a:rPr lang="en-US" b="1" dirty="0" smtClean="0"/>
              <a:t>You know this one</a:t>
            </a:r>
            <a:endParaRPr lang="en-US" b="1" dirty="0"/>
          </a:p>
        </p:txBody>
      </p:sp>
    </p:spTree>
    <p:extLst>
      <p:ext uri="{BB962C8B-B14F-4D97-AF65-F5344CB8AC3E}">
        <p14:creationId xmlns:p14="http://schemas.microsoft.com/office/powerpoint/2010/main" val="40038406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Exam</a:t>
            </a:r>
            <a:endParaRPr lang="en-US" dirty="0"/>
          </a:p>
        </p:txBody>
      </p:sp>
      <p:sp>
        <p:nvSpPr>
          <p:cNvPr id="3" name="Content Placeholder 2"/>
          <p:cNvSpPr>
            <a:spLocks noGrp="1"/>
          </p:cNvSpPr>
          <p:nvPr>
            <p:ph idx="1"/>
          </p:nvPr>
        </p:nvSpPr>
        <p:spPr>
          <a:xfrm>
            <a:off x="2209800" y="609600"/>
            <a:ext cx="4724400" cy="5638800"/>
          </a:xfrm>
        </p:spPr>
        <p:txBody>
          <a:bodyPr anchor="ctr"/>
          <a:lstStyle/>
          <a:p>
            <a:pPr marL="0" indent="0" algn="ctr">
              <a:buNone/>
            </a:pPr>
            <a:r>
              <a:rPr lang="en-US" b="1" dirty="0" smtClean="0"/>
              <a:t>What does it look like?</a:t>
            </a:r>
          </a:p>
          <a:p>
            <a:pPr marL="0" indent="0" algn="ctr">
              <a:buNone/>
            </a:pPr>
            <a:endParaRPr lang="en-US" b="1" dirty="0"/>
          </a:p>
        </p:txBody>
      </p:sp>
    </p:spTree>
    <p:extLst>
      <p:ext uri="{BB962C8B-B14F-4D97-AF65-F5344CB8AC3E}">
        <p14:creationId xmlns:p14="http://schemas.microsoft.com/office/powerpoint/2010/main" val="35166048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3505200"/>
            <a:ext cx="2895600" cy="685800"/>
          </a:xfrm>
        </p:spPr>
        <p:txBody>
          <a:bodyPr>
            <a:normAutofit/>
          </a:bodyPr>
          <a:lstStyle/>
          <a:p>
            <a:pPr marL="0" indent="0">
              <a:buNone/>
            </a:pPr>
            <a:r>
              <a:rPr lang="en-US" sz="1200" dirty="0" smtClean="0">
                <a:hlinkClick r:id="rId2"/>
              </a:rPr>
              <a:t>www.startheregoplaces.com/students/why-accounting/career-options/</a:t>
            </a:r>
            <a:r>
              <a:rPr lang="en-US" sz="1200" dirty="0" smtClean="0"/>
              <a:t> </a:t>
            </a:r>
            <a:endParaRPr lang="en-US" sz="1200" dirty="0"/>
          </a:p>
        </p:txBody>
      </p:sp>
      <p:pic>
        <p:nvPicPr>
          <p:cNvPr id="7" name="Picture 6" descr="computer-li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581400"/>
            <a:ext cx="488736" cy="439153"/>
          </a:xfrm>
          <a:prstGeom prst="rect">
            <a:avLst/>
          </a:prstGeom>
        </p:spPr>
      </p:pic>
      <p:pic>
        <p:nvPicPr>
          <p:cNvPr id="8" name="Picture 7" descr="SHGP_print_CMY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3745" y="2133600"/>
            <a:ext cx="4502648" cy="779004"/>
          </a:xfrm>
          <a:prstGeom prst="rect">
            <a:avLst/>
          </a:prstGeom>
        </p:spPr>
      </p:pic>
    </p:spTree>
    <p:extLst>
      <p:ext uri="{BB962C8B-B14F-4D97-AF65-F5344CB8AC3E}">
        <p14:creationId xmlns:p14="http://schemas.microsoft.com/office/powerpoint/2010/main" val="2378017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Ownership Structures</a:t>
            </a:r>
            <a:endParaRPr lang="en-US" dirty="0"/>
          </a:p>
        </p:txBody>
      </p:sp>
      <p:sp>
        <p:nvSpPr>
          <p:cNvPr id="3" name="Content Placeholder 2"/>
          <p:cNvSpPr>
            <a:spLocks noGrp="1"/>
          </p:cNvSpPr>
          <p:nvPr>
            <p:ph idx="1"/>
          </p:nvPr>
        </p:nvSpPr>
        <p:spPr>
          <a:xfrm>
            <a:off x="1295400" y="1371600"/>
            <a:ext cx="6553200" cy="5029200"/>
          </a:xfrm>
        </p:spPr>
        <p:txBody>
          <a:bodyPr>
            <a:noAutofit/>
          </a:bodyPr>
          <a:lstStyle/>
          <a:p>
            <a:pPr marL="0" indent="0">
              <a:spcBef>
                <a:spcPts val="0"/>
              </a:spcBef>
              <a:buNone/>
            </a:pPr>
            <a:r>
              <a:rPr lang="en-US" sz="1600" b="1" dirty="0">
                <a:solidFill>
                  <a:srgbClr val="000000"/>
                </a:solidFill>
                <a:ea typeface="Calibri"/>
                <a:cs typeface="Calibri"/>
              </a:rPr>
              <a:t>Sole Proprietorships </a:t>
            </a:r>
            <a:r>
              <a:rPr lang="en-US" sz="1600" b="1" dirty="0" smtClean="0">
                <a:solidFill>
                  <a:srgbClr val="000000"/>
                </a:solidFill>
                <a:ea typeface="Calibri"/>
                <a:cs typeface="Calibri"/>
              </a:rPr>
              <a:t>&amp; </a:t>
            </a:r>
            <a:r>
              <a:rPr lang="en-US" sz="1600" b="1" dirty="0">
                <a:solidFill>
                  <a:srgbClr val="000000"/>
                </a:solidFill>
                <a:ea typeface="Calibri"/>
                <a:cs typeface="Calibri"/>
              </a:rPr>
              <a:t>Partnerships (single or multiple owners)</a:t>
            </a:r>
            <a:endParaRPr lang="en-US" sz="1600" dirty="0">
              <a:solidFill>
                <a:srgbClr val="000000"/>
              </a:solidFill>
              <a:ea typeface="Calibri"/>
              <a:cs typeface="Calibri"/>
            </a:endParaRPr>
          </a:p>
          <a:p>
            <a:pPr marL="857250" lvl="1" indent="-457200">
              <a:spcBef>
                <a:spcPts val="0"/>
              </a:spcBef>
            </a:pPr>
            <a:r>
              <a:rPr lang="en-US" sz="1600" b="1" dirty="0" smtClean="0">
                <a:solidFill>
                  <a:srgbClr val="000000"/>
                </a:solidFill>
                <a:ea typeface="Calibri"/>
                <a:cs typeface="Calibri"/>
              </a:rPr>
              <a:t>Advantages</a:t>
            </a:r>
            <a:r>
              <a:rPr lang="en-US" sz="1600" b="1" dirty="0">
                <a:solidFill>
                  <a:srgbClr val="000000"/>
                </a:solidFill>
                <a:ea typeface="Calibri"/>
                <a:cs typeface="Calibri"/>
              </a:rPr>
              <a:t>:</a:t>
            </a:r>
            <a:endParaRPr lang="en-US" sz="1600" dirty="0">
              <a:solidFill>
                <a:srgbClr val="000000"/>
              </a:solidFill>
              <a:ea typeface="Calibri"/>
              <a:cs typeface="Calibri"/>
            </a:endParaRPr>
          </a:p>
          <a:p>
            <a:pPr marL="1257300" lvl="2" indent="-457200">
              <a:spcBef>
                <a:spcPts val="0"/>
              </a:spcBef>
            </a:pPr>
            <a:r>
              <a:rPr lang="en-US" sz="1600" dirty="0" smtClean="0">
                <a:solidFill>
                  <a:srgbClr val="000000"/>
                </a:solidFill>
                <a:ea typeface="Calibri"/>
                <a:cs typeface="Calibri"/>
              </a:rPr>
              <a:t>Ease </a:t>
            </a:r>
            <a:r>
              <a:rPr lang="en-US" sz="1600" dirty="0">
                <a:solidFill>
                  <a:srgbClr val="000000"/>
                </a:solidFill>
                <a:ea typeface="Calibri"/>
                <a:cs typeface="Calibri"/>
              </a:rPr>
              <a:t>of formation</a:t>
            </a:r>
          </a:p>
          <a:p>
            <a:pPr marL="1257300" lvl="2" indent="-457200">
              <a:spcBef>
                <a:spcPts val="0"/>
              </a:spcBef>
            </a:pPr>
            <a:r>
              <a:rPr lang="en-US" sz="1600" dirty="0" smtClean="0">
                <a:solidFill>
                  <a:srgbClr val="000000"/>
                </a:solidFill>
                <a:ea typeface="Calibri"/>
                <a:cs typeface="Calibri"/>
              </a:rPr>
              <a:t>Income </a:t>
            </a:r>
            <a:r>
              <a:rPr lang="en-US" sz="1600" dirty="0">
                <a:solidFill>
                  <a:srgbClr val="000000"/>
                </a:solidFill>
                <a:ea typeface="Calibri"/>
                <a:cs typeface="Calibri"/>
              </a:rPr>
              <a:t>taxes only at the individual’s level</a:t>
            </a:r>
          </a:p>
          <a:p>
            <a:pPr marL="1257300" lvl="2" indent="-457200">
              <a:spcBef>
                <a:spcPts val="0"/>
              </a:spcBef>
            </a:pPr>
            <a:r>
              <a:rPr lang="en-US" sz="1600" dirty="0" smtClean="0">
                <a:solidFill>
                  <a:srgbClr val="000000"/>
                </a:solidFill>
                <a:ea typeface="Calibri"/>
                <a:cs typeface="Calibri"/>
              </a:rPr>
              <a:t>More </a:t>
            </a:r>
            <a:r>
              <a:rPr lang="en-US" sz="1600" dirty="0">
                <a:solidFill>
                  <a:srgbClr val="000000"/>
                </a:solidFill>
                <a:ea typeface="Calibri"/>
                <a:cs typeface="Calibri"/>
              </a:rPr>
              <a:t>owner involvement	</a:t>
            </a:r>
          </a:p>
          <a:p>
            <a:pPr marL="857250" lvl="1" indent="-457200">
              <a:spcBef>
                <a:spcPts val="0"/>
              </a:spcBef>
            </a:pPr>
            <a:r>
              <a:rPr lang="en-US" sz="1600" b="1" dirty="0">
                <a:solidFill>
                  <a:srgbClr val="000000"/>
                </a:solidFill>
                <a:ea typeface="Calibri"/>
                <a:cs typeface="Calibri"/>
              </a:rPr>
              <a:t>Disadvantages:</a:t>
            </a:r>
            <a:endParaRPr lang="en-US" sz="1600" dirty="0">
              <a:solidFill>
                <a:srgbClr val="000000"/>
              </a:solidFill>
              <a:ea typeface="Calibri"/>
              <a:cs typeface="Calibri"/>
            </a:endParaRPr>
          </a:p>
          <a:p>
            <a:pPr marL="1314450" lvl="2" indent="-514350">
              <a:spcBef>
                <a:spcPts val="0"/>
              </a:spcBef>
            </a:pPr>
            <a:r>
              <a:rPr lang="en-US" sz="1600" dirty="0" smtClean="0">
                <a:solidFill>
                  <a:srgbClr val="000000"/>
                </a:solidFill>
                <a:ea typeface="Calibri"/>
                <a:cs typeface="Calibri"/>
              </a:rPr>
              <a:t>Unlimited </a:t>
            </a:r>
            <a:r>
              <a:rPr lang="en-US" sz="1600" dirty="0">
                <a:solidFill>
                  <a:srgbClr val="000000"/>
                </a:solidFill>
                <a:ea typeface="Calibri"/>
                <a:cs typeface="Calibri"/>
              </a:rPr>
              <a:t>liability</a:t>
            </a:r>
          </a:p>
          <a:p>
            <a:pPr marL="1314450" lvl="2" indent="-514350">
              <a:spcBef>
                <a:spcPts val="0"/>
              </a:spcBef>
            </a:pPr>
            <a:r>
              <a:rPr lang="en-US" sz="1600" dirty="0" smtClean="0">
                <a:solidFill>
                  <a:srgbClr val="000000"/>
                </a:solidFill>
                <a:ea typeface="Calibri"/>
                <a:cs typeface="Calibri"/>
              </a:rPr>
              <a:t>Limited </a:t>
            </a:r>
            <a:r>
              <a:rPr lang="en-US" sz="1600" dirty="0">
                <a:solidFill>
                  <a:srgbClr val="000000"/>
                </a:solidFill>
                <a:ea typeface="Calibri"/>
                <a:cs typeface="Calibri"/>
              </a:rPr>
              <a:t>ability to raise capital</a:t>
            </a:r>
          </a:p>
          <a:p>
            <a:pPr marL="1314450" lvl="2" indent="-514350">
              <a:spcBef>
                <a:spcPts val="0"/>
              </a:spcBef>
            </a:pPr>
            <a:r>
              <a:rPr lang="en-US" sz="1600" dirty="0" smtClean="0">
                <a:solidFill>
                  <a:srgbClr val="000000"/>
                </a:solidFill>
                <a:ea typeface="Calibri"/>
                <a:cs typeface="Calibri"/>
              </a:rPr>
              <a:t>Mutual </a:t>
            </a:r>
            <a:r>
              <a:rPr lang="en-US" sz="1600" dirty="0">
                <a:solidFill>
                  <a:srgbClr val="000000"/>
                </a:solidFill>
                <a:ea typeface="Calibri"/>
                <a:cs typeface="Calibri"/>
              </a:rPr>
              <a:t>agency </a:t>
            </a:r>
            <a:r>
              <a:rPr lang="en-US" dirty="0">
                <a:solidFill>
                  <a:srgbClr val="000000"/>
                </a:solidFill>
                <a:ea typeface="Calibri"/>
                <a:cs typeface="Calibri"/>
              </a:rPr>
              <a:t>(partnerships</a:t>
            </a:r>
            <a:r>
              <a:rPr lang="en-US" dirty="0" smtClean="0">
                <a:solidFill>
                  <a:srgbClr val="000000"/>
                </a:solidFill>
                <a:ea typeface="Calibri"/>
                <a:cs typeface="Calibri"/>
              </a:rPr>
              <a:t>)</a:t>
            </a:r>
          </a:p>
          <a:p>
            <a:pPr marL="1771650" lvl="3" indent="-514350">
              <a:spcBef>
                <a:spcPts val="0"/>
              </a:spcBef>
            </a:pPr>
            <a:endParaRPr lang="en-US" sz="1600" b="1" dirty="0" smtClean="0">
              <a:solidFill>
                <a:srgbClr val="000000"/>
              </a:solidFill>
              <a:ea typeface="Calibri"/>
              <a:cs typeface="Calibri"/>
            </a:endParaRPr>
          </a:p>
          <a:p>
            <a:pPr marL="0" indent="0">
              <a:spcBef>
                <a:spcPts val="0"/>
              </a:spcBef>
              <a:buNone/>
            </a:pPr>
            <a:r>
              <a:rPr lang="en-US" sz="1600" b="1" dirty="0" smtClean="0">
                <a:solidFill>
                  <a:srgbClr val="000000"/>
                </a:solidFill>
                <a:ea typeface="Calibri"/>
                <a:cs typeface="Calibri"/>
              </a:rPr>
              <a:t>Corporations </a:t>
            </a:r>
            <a:r>
              <a:rPr lang="en-US" sz="1600" b="1" dirty="0">
                <a:solidFill>
                  <a:srgbClr val="000000"/>
                </a:solidFill>
                <a:ea typeface="Calibri"/>
                <a:cs typeface="Calibri"/>
              </a:rPr>
              <a:t>(Stockholders)</a:t>
            </a:r>
            <a:endParaRPr lang="en-US" sz="1600" dirty="0">
              <a:solidFill>
                <a:srgbClr val="000000"/>
              </a:solidFill>
              <a:ea typeface="Calibri"/>
              <a:cs typeface="Calibri"/>
            </a:endParaRPr>
          </a:p>
          <a:p>
            <a:pPr marL="857250" lvl="1" indent="-457200">
              <a:spcBef>
                <a:spcPts val="0"/>
              </a:spcBef>
            </a:pPr>
            <a:r>
              <a:rPr lang="en-US" sz="1600" b="1" dirty="0">
                <a:solidFill>
                  <a:srgbClr val="000000"/>
                </a:solidFill>
                <a:ea typeface="Calibri"/>
                <a:cs typeface="Calibri"/>
              </a:rPr>
              <a:t>Advantages:</a:t>
            </a:r>
            <a:endParaRPr lang="en-US" sz="1600" dirty="0">
              <a:solidFill>
                <a:srgbClr val="000000"/>
              </a:solidFill>
              <a:ea typeface="Calibri"/>
              <a:cs typeface="Calibri"/>
            </a:endParaRPr>
          </a:p>
          <a:p>
            <a:pPr marL="1257300" lvl="2" indent="-457200">
              <a:spcBef>
                <a:spcPts val="0"/>
              </a:spcBef>
            </a:pPr>
            <a:r>
              <a:rPr lang="en-US" sz="1600" dirty="0" smtClean="0">
                <a:solidFill>
                  <a:srgbClr val="000000"/>
                </a:solidFill>
                <a:ea typeface="Calibri"/>
                <a:cs typeface="Calibri"/>
              </a:rPr>
              <a:t>Limited </a:t>
            </a:r>
            <a:r>
              <a:rPr lang="en-US" sz="1600" dirty="0">
                <a:solidFill>
                  <a:srgbClr val="000000"/>
                </a:solidFill>
                <a:ea typeface="Calibri"/>
                <a:cs typeface="Calibri"/>
              </a:rPr>
              <a:t>liability</a:t>
            </a:r>
          </a:p>
          <a:p>
            <a:pPr marL="1257300" lvl="2" indent="-457200">
              <a:spcBef>
                <a:spcPts val="0"/>
              </a:spcBef>
            </a:pPr>
            <a:r>
              <a:rPr lang="en-US" sz="1600" dirty="0" smtClean="0">
                <a:solidFill>
                  <a:srgbClr val="000000"/>
                </a:solidFill>
                <a:ea typeface="Calibri"/>
                <a:cs typeface="Calibri"/>
              </a:rPr>
              <a:t>Unlimited </a:t>
            </a:r>
            <a:r>
              <a:rPr lang="en-US" sz="1600" dirty="0">
                <a:solidFill>
                  <a:srgbClr val="000000"/>
                </a:solidFill>
                <a:ea typeface="Calibri"/>
                <a:cs typeface="Calibri"/>
              </a:rPr>
              <a:t>life</a:t>
            </a:r>
          </a:p>
          <a:p>
            <a:pPr marL="1257300" lvl="2" indent="-457200">
              <a:spcBef>
                <a:spcPts val="0"/>
              </a:spcBef>
            </a:pPr>
            <a:r>
              <a:rPr lang="en-US" sz="1600" dirty="0" smtClean="0">
                <a:solidFill>
                  <a:srgbClr val="000000"/>
                </a:solidFill>
                <a:ea typeface="Calibri"/>
                <a:cs typeface="Calibri"/>
              </a:rPr>
              <a:t>Ability </a:t>
            </a:r>
            <a:r>
              <a:rPr lang="en-US" sz="1600" dirty="0">
                <a:solidFill>
                  <a:srgbClr val="000000"/>
                </a:solidFill>
                <a:ea typeface="Calibri"/>
                <a:cs typeface="Calibri"/>
              </a:rPr>
              <a:t>to raise capital</a:t>
            </a:r>
          </a:p>
          <a:p>
            <a:pPr marL="857250" lvl="1" indent="-457200">
              <a:spcBef>
                <a:spcPts val="0"/>
              </a:spcBef>
            </a:pPr>
            <a:r>
              <a:rPr lang="en-US" sz="1600" b="1" dirty="0">
                <a:solidFill>
                  <a:srgbClr val="000000"/>
                </a:solidFill>
                <a:ea typeface="Calibri"/>
                <a:cs typeface="Calibri"/>
              </a:rPr>
              <a:t>Disadvantages:</a:t>
            </a:r>
            <a:endParaRPr lang="en-US" sz="1600" dirty="0">
              <a:solidFill>
                <a:srgbClr val="000000"/>
              </a:solidFill>
              <a:ea typeface="Calibri"/>
              <a:cs typeface="Calibri"/>
            </a:endParaRPr>
          </a:p>
          <a:p>
            <a:pPr marL="1257300" lvl="2" indent="-457200">
              <a:spcBef>
                <a:spcPts val="0"/>
              </a:spcBef>
            </a:pPr>
            <a:r>
              <a:rPr lang="en-US" sz="1600" dirty="0" smtClean="0">
                <a:solidFill>
                  <a:srgbClr val="000000"/>
                </a:solidFill>
                <a:ea typeface="Calibri"/>
                <a:cs typeface="Calibri"/>
              </a:rPr>
              <a:t>Regulatory </a:t>
            </a:r>
            <a:r>
              <a:rPr lang="en-US" sz="1600" dirty="0">
                <a:solidFill>
                  <a:srgbClr val="000000"/>
                </a:solidFill>
                <a:ea typeface="Calibri"/>
                <a:cs typeface="Calibri"/>
              </a:rPr>
              <a:t>requirements</a:t>
            </a:r>
          </a:p>
          <a:p>
            <a:pPr marL="1257300" lvl="2" indent="-457200">
              <a:spcBef>
                <a:spcPts val="0"/>
              </a:spcBef>
            </a:pPr>
            <a:r>
              <a:rPr lang="en-US" sz="1600" dirty="0" smtClean="0">
                <a:solidFill>
                  <a:srgbClr val="000000"/>
                </a:solidFill>
                <a:ea typeface="Calibri"/>
                <a:cs typeface="Calibri"/>
              </a:rPr>
              <a:t>Double taxation</a:t>
            </a:r>
            <a:endParaRPr lang="en-US" sz="1600" dirty="0"/>
          </a:p>
        </p:txBody>
      </p:sp>
    </p:spTree>
    <p:extLst>
      <p:ext uri="{BB962C8B-B14F-4D97-AF65-F5344CB8AC3E}">
        <p14:creationId xmlns:p14="http://schemas.microsoft.com/office/powerpoint/2010/main" val="22593089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1-ch1-primary-components-of-stateme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386" y="457200"/>
            <a:ext cx="2472934" cy="5638800"/>
          </a:xfrm>
          <a:prstGeom prst="rect">
            <a:avLst/>
          </a:prstGeom>
        </p:spPr>
      </p:pic>
    </p:spTree>
    <p:extLst>
      <p:ext uri="{BB962C8B-B14F-4D97-AF65-F5344CB8AC3E}">
        <p14:creationId xmlns:p14="http://schemas.microsoft.com/office/powerpoint/2010/main" val="23737061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Statement Supplement</a:t>
            </a:r>
            <a:endParaRPr lang="en-US" dirty="0"/>
          </a:p>
        </p:txBody>
      </p:sp>
      <p:sp>
        <p:nvSpPr>
          <p:cNvPr id="3" name="Content Placeholder 2"/>
          <p:cNvSpPr>
            <a:spLocks noGrp="1"/>
          </p:cNvSpPr>
          <p:nvPr>
            <p:ph idx="1"/>
          </p:nvPr>
        </p:nvSpPr>
        <p:spPr>
          <a:xfrm>
            <a:off x="457200" y="1600201"/>
            <a:ext cx="8229600" cy="457200"/>
          </a:xfrm>
        </p:spPr>
        <p:txBody>
          <a:bodyPr>
            <a:normAutofit/>
          </a:bodyPr>
          <a:lstStyle/>
          <a:p>
            <a:pPr marL="0" indent="0" algn="ctr">
              <a:buNone/>
            </a:pPr>
            <a:r>
              <a:rPr lang="en-US" sz="1600" dirty="0" smtClean="0"/>
              <a:t>Read through with students</a:t>
            </a:r>
            <a:endParaRPr lang="en-US" sz="1600" dirty="0"/>
          </a:p>
        </p:txBody>
      </p:sp>
    </p:spTree>
    <p:extLst>
      <p:ext uri="{BB962C8B-B14F-4D97-AF65-F5344CB8AC3E}">
        <p14:creationId xmlns:p14="http://schemas.microsoft.com/office/powerpoint/2010/main" val="2643256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Card Activity</a:t>
            </a:r>
            <a:endParaRPr lang="en-US" dirty="0"/>
          </a:p>
        </p:txBody>
      </p:sp>
      <p:sp>
        <p:nvSpPr>
          <p:cNvPr id="3" name="Content Placeholder 2"/>
          <p:cNvSpPr>
            <a:spLocks noGrp="1"/>
          </p:cNvSpPr>
          <p:nvPr>
            <p:ph idx="1"/>
          </p:nvPr>
        </p:nvSpPr>
        <p:spPr>
          <a:xfrm>
            <a:off x="1371600" y="1447800"/>
            <a:ext cx="6400800" cy="4978559"/>
          </a:xfrm>
        </p:spPr>
        <p:txBody>
          <a:bodyPr>
            <a:noAutofit/>
          </a:bodyPr>
          <a:lstStyle/>
          <a:p>
            <a:pPr marL="0" marR="0" indent="0">
              <a:lnSpc>
                <a:spcPct val="115000"/>
              </a:lnSpc>
              <a:spcBef>
                <a:spcPts val="0"/>
              </a:spcBef>
              <a:spcAft>
                <a:spcPts val="1000"/>
              </a:spcAft>
              <a:buNone/>
            </a:pPr>
            <a:r>
              <a:rPr lang="en-US" sz="1600" b="1" dirty="0" smtClean="0">
                <a:effectLst/>
                <a:latin typeface="Arial"/>
                <a:ea typeface="Calibri"/>
                <a:cs typeface="Arial"/>
              </a:rPr>
              <a:t>Description:</a:t>
            </a:r>
            <a:endParaRPr lang="en-US" sz="1600" dirty="0">
              <a:latin typeface="Arial"/>
              <a:ea typeface="Calibri"/>
              <a:cs typeface="Arial"/>
            </a:endParaRPr>
          </a:p>
          <a:p>
            <a:pPr marL="0" marR="0" indent="0">
              <a:lnSpc>
                <a:spcPct val="115000"/>
              </a:lnSpc>
              <a:spcBef>
                <a:spcPts val="0"/>
              </a:spcBef>
              <a:spcAft>
                <a:spcPts val="1000"/>
              </a:spcAft>
              <a:buNone/>
            </a:pPr>
            <a:r>
              <a:rPr lang="en-US" sz="1600" dirty="0" smtClean="0">
                <a:effectLst/>
                <a:latin typeface="Arial"/>
                <a:ea typeface="Calibri"/>
                <a:cs typeface="Arial"/>
              </a:rPr>
              <a:t>This activity covers the financial statements and ratios.  Handout the account note cards randomly to students. Ask them to make two groups - income statement and balance sheet.  You can give them a blank form and ask them to write up an organized statement for each (or, you can have them lineup according to the order of the statement they represent).  Next, handout the ratio note cards randomly and ask students to find the people they need to calculate the ratio on their card.</a:t>
            </a:r>
            <a:endParaRPr lang="en-US" sz="1600" dirty="0">
              <a:latin typeface="Arial"/>
              <a:ea typeface="Calibri"/>
              <a:cs typeface="Arial"/>
            </a:endParaRPr>
          </a:p>
          <a:p>
            <a:pPr marL="0" marR="0" indent="0">
              <a:lnSpc>
                <a:spcPct val="115000"/>
              </a:lnSpc>
              <a:spcBef>
                <a:spcPts val="0"/>
              </a:spcBef>
              <a:spcAft>
                <a:spcPts val="1000"/>
              </a:spcAft>
              <a:buNone/>
            </a:pPr>
            <a:r>
              <a:rPr lang="en-US" sz="1600" b="1" dirty="0" smtClean="0">
                <a:effectLst/>
                <a:latin typeface="Arial"/>
                <a:ea typeface="Calibri"/>
                <a:cs typeface="Arial"/>
              </a:rPr>
              <a:t>Rationale:</a:t>
            </a:r>
            <a:endParaRPr lang="en-US" sz="1600" dirty="0">
              <a:latin typeface="Arial"/>
              <a:ea typeface="Calibri"/>
              <a:cs typeface="Arial"/>
            </a:endParaRPr>
          </a:p>
          <a:p>
            <a:pPr marL="0" marR="0" indent="0">
              <a:lnSpc>
                <a:spcPct val="115000"/>
              </a:lnSpc>
              <a:spcBef>
                <a:spcPts val="0"/>
              </a:spcBef>
              <a:spcAft>
                <a:spcPts val="1000"/>
              </a:spcAft>
              <a:buNone/>
            </a:pPr>
            <a:r>
              <a:rPr lang="en-US" sz="1600" dirty="0" smtClean="0">
                <a:effectLst/>
                <a:latin typeface="Arial"/>
                <a:ea typeface="Calibri"/>
                <a:cs typeface="Arial"/>
              </a:rPr>
              <a:t>This activity works because it gets students actively involved in reviewing their understanding of the accounts that make up the Income Statement and Balance Sheet. It also tests their ability to calculate ratios from the statements.</a:t>
            </a:r>
            <a:endParaRPr lang="en-US" sz="1600" dirty="0">
              <a:latin typeface="Arial"/>
              <a:ea typeface="Calibri"/>
              <a:cs typeface="Arial"/>
            </a:endParaRPr>
          </a:p>
          <a:p>
            <a:pPr marL="0" indent="0">
              <a:buNone/>
            </a:pPr>
            <a:endParaRPr lang="en-US" sz="1600" dirty="0">
              <a:latin typeface="Arial"/>
              <a:cs typeface="Arial"/>
            </a:endParaRPr>
          </a:p>
        </p:txBody>
      </p:sp>
    </p:spTree>
    <p:extLst>
      <p:ext uri="{BB962C8B-B14F-4D97-AF65-F5344CB8AC3E}">
        <p14:creationId xmlns:p14="http://schemas.microsoft.com/office/powerpoint/2010/main" val="34164666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1464</Words>
  <Application>Microsoft Macintosh PowerPoint</Application>
  <PresentationFormat>On-screen Show (4:3)</PresentationFormat>
  <Paragraphs>435</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CHAPTER 1</vt:lpstr>
      <vt:lpstr>PowerPoint Presentation</vt:lpstr>
      <vt:lpstr>PowerPoint Presentation</vt:lpstr>
      <vt:lpstr>PowerPoint Presentation</vt:lpstr>
      <vt:lpstr>PowerPoint Presentation</vt:lpstr>
      <vt:lpstr>Business Ownership Structures</vt:lpstr>
      <vt:lpstr>PowerPoint Presentation</vt:lpstr>
      <vt:lpstr>Income Statement Supplement</vt:lpstr>
      <vt:lpstr>Note Card Activity</vt:lpstr>
      <vt:lpstr>Investopedia</vt:lpstr>
      <vt:lpstr>Income Statement</vt:lpstr>
      <vt:lpstr>Accounting in the Headlines</vt:lpstr>
      <vt:lpstr>At Lululemon, how can sales be up while gross margin is down?</vt:lpstr>
      <vt:lpstr>Lululemon Athletica Inc.</vt:lpstr>
      <vt:lpstr>PowerPoint Presentation</vt:lpstr>
      <vt:lpstr>Question 1</vt:lpstr>
      <vt:lpstr>Question 2</vt:lpstr>
      <vt:lpstr>Question 3</vt:lpstr>
      <vt:lpstr>Question 4</vt:lpstr>
      <vt:lpstr>Question 5</vt:lpstr>
      <vt:lpstr>Question Recap</vt:lpstr>
      <vt:lpstr>For additional news stories to use in the accounting classroom, see the Accounting in the Headlines blog at http://accountingintheheadlines.com/   Questions or comments? Contact Dr. Wendy Tietz at wtietz@kent.edu  </vt:lpstr>
      <vt:lpstr>PowerPoint Presentation</vt:lpstr>
      <vt:lpstr>PowerPoint Presentation</vt:lpstr>
      <vt:lpstr>Balance Scorecard</vt:lpstr>
      <vt:lpstr>PowerPoint Presentation</vt:lpstr>
      <vt:lpstr>PowerPoint Presentation</vt:lpstr>
      <vt:lpstr>PowerPoint Presentation</vt:lpstr>
      <vt:lpstr>PowerPoint Presentation</vt:lpstr>
      <vt:lpstr>PowerPoint Presentation</vt:lpstr>
      <vt:lpstr>PowerPoint Presentation</vt:lpstr>
      <vt:lpstr>Length of Operating Cycle</vt:lpstr>
      <vt:lpstr>Note Card Activity</vt:lpstr>
      <vt:lpstr>Internal Controls</vt:lpstr>
      <vt:lpstr>What internal controls might have prevented a SeaWorld guest relations supervisor from voiding tickets and pocketing more than $116,000? </vt:lpstr>
      <vt:lpstr>PowerPoint Presentation</vt:lpstr>
      <vt:lpstr>Question 1</vt:lpstr>
      <vt:lpstr>Question 2</vt:lpstr>
      <vt:lpstr>Question Recap</vt:lpstr>
      <vt:lpstr>For additional news stories to use in the accounting classroom, see the Accounting in the Headlines blog at http://accountingintheheadlines.com/    Questions or comments? Contact Dr. Wendy Tietz at wtietz@kent.edu  </vt:lpstr>
      <vt:lpstr>The Profit</vt:lpstr>
      <vt:lpstr>Bank Reconciliation</vt:lpstr>
      <vt:lpstr>Module 1 Exam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Brent Eichman</dc:creator>
  <cp:lastModifiedBy>Ben Requena</cp:lastModifiedBy>
  <cp:revision>34</cp:revision>
  <dcterms:created xsi:type="dcterms:W3CDTF">2016-07-04T16:32:23Z</dcterms:created>
  <dcterms:modified xsi:type="dcterms:W3CDTF">2018-03-02T15:28:11Z</dcterms:modified>
</cp:coreProperties>
</file>