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81" r:id="rId4"/>
    <p:sldId id="282" r:id="rId5"/>
    <p:sldId id="283" r:id="rId6"/>
    <p:sldId id="284" r:id="rId7"/>
    <p:sldId id="298" r:id="rId8"/>
    <p:sldId id="299" r:id="rId9"/>
    <p:sldId id="300" r:id="rId10"/>
    <p:sldId id="285" r:id="rId11"/>
    <p:sldId id="286" r:id="rId12"/>
    <p:sldId id="30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A9C"/>
    <a:srgbClr val="4CC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-120" y="-1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12B16-635B-4F34-B36D-AB1E326E0756}" type="datetimeFigureOut">
              <a:rPr lang="en-US" smtClean="0"/>
              <a:t>3/2/18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09256-01AF-42F6-A765-267089148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7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8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7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21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95400"/>
            <a:ext cx="3812721" cy="45828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72000" y="1295400"/>
            <a:ext cx="3943350" cy="4583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5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6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4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09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59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9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5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1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23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8600" y="228600"/>
            <a:ext cx="0" cy="6400800"/>
          </a:xfrm>
          <a:prstGeom prst="line">
            <a:avLst/>
          </a:prstGeom>
          <a:ln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8915400" y="228600"/>
            <a:ext cx="0" cy="6400800"/>
          </a:xfrm>
          <a:prstGeom prst="line">
            <a:avLst/>
          </a:prstGeom>
          <a:ln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28600" y="6629400"/>
            <a:ext cx="3200400" cy="0"/>
          </a:xfrm>
          <a:prstGeom prst="line">
            <a:avLst/>
          </a:prstGeom>
          <a:ln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5715000" y="6629400"/>
            <a:ext cx="3200400" cy="0"/>
          </a:xfrm>
          <a:prstGeom prst="line">
            <a:avLst/>
          </a:prstGeom>
          <a:ln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SHGP-APBP_wordmark_final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248400"/>
            <a:ext cx="1795272" cy="469392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228600" y="228600"/>
            <a:ext cx="3429000" cy="0"/>
          </a:xfrm>
          <a:prstGeom prst="line">
            <a:avLst/>
          </a:prstGeom>
          <a:ln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5486400" y="228600"/>
            <a:ext cx="3429000" cy="0"/>
          </a:xfrm>
          <a:prstGeom prst="line">
            <a:avLst/>
          </a:prstGeom>
          <a:ln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 txBox="1">
            <a:spLocks/>
          </p:cNvSpPr>
          <p:nvPr userDrawn="1"/>
        </p:nvSpPr>
        <p:spPr>
          <a:xfrm>
            <a:off x="0" y="1"/>
            <a:ext cx="9144000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spc="150" dirty="0" smtClean="0">
                <a:latin typeface="Arial"/>
                <a:cs typeface="Arial"/>
              </a:rPr>
              <a:t>M1 - TRAINING </a:t>
            </a:r>
            <a:endParaRPr lang="en-US" sz="1200" spc="15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016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381000" y="381000"/>
            <a:ext cx="8382000" cy="5715000"/>
          </a:xfrm>
          <a:prstGeom prst="rect">
            <a:avLst/>
          </a:prstGeom>
          <a:solidFill>
            <a:srgbClr val="4CC1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7DA9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57150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Bebas Neue Regular"/>
                <a:cs typeface="Bebas Neue Regular"/>
              </a:rPr>
              <a:t>Practice problem answers</a:t>
            </a:r>
            <a:endParaRPr lang="en-US" sz="6000" dirty="0">
              <a:solidFill>
                <a:schemeClr val="bg1"/>
              </a:solidFill>
              <a:latin typeface="Bebas Neue Regular"/>
              <a:cs typeface="Bebas Neue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68710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38862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324600" y="1422587"/>
            <a:ext cx="1981200" cy="306571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A/R turnover: </a:t>
            </a:r>
            <a:endParaRPr lang="en-US" sz="2400" dirty="0">
              <a:solidFill>
                <a:srgbClr val="B7DA9C"/>
              </a:solidFill>
              <a:latin typeface="Bebas Neue Bold"/>
              <a:ea typeface="Calibri" pitchFamily="34" charset="0"/>
              <a:cs typeface="Bebas Neue Bold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Sales / Average accounts receivable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$400,000 / ([$39,000 + $45,650] / 2)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9.45 times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b="1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$400,000 /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(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84,650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/ 2) 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9.45 times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b="1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$400,000 /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$42,325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9.45 </a:t>
            </a:r>
            <a:r>
              <a:rPr lang="en-US" sz="1100" b="1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times</a:t>
            </a:r>
            <a:endParaRPr lang="en-US" sz="1100" b="1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b="1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Days in the collection period: 356 / 9.45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38.62 days</a:t>
            </a:r>
            <a:endParaRPr lang="en-US" sz="11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762000" y="17526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934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6324600" y="1701893"/>
            <a:ext cx="2286000" cy="25070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Inventory turnover: </a:t>
            </a:r>
            <a:endParaRPr lang="en-US" sz="2400" dirty="0">
              <a:solidFill>
                <a:srgbClr val="B7DA9C"/>
              </a:solidFill>
              <a:latin typeface="Bebas Neue Bold"/>
              <a:ea typeface="Calibri" pitchFamily="34" charset="0"/>
              <a:cs typeface="Bebas Neue Bold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Cost of sales / Average inventory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$231,750 / ([$79,200 + $64,000] / 2)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3.24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b="1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$231,750 /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(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143,200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/ 2) 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3.24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b="1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$231,750 /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$71,600= </a:t>
            </a:r>
            <a:r>
              <a:rPr lang="en-US" sz="1100" b="1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3.24</a:t>
            </a:r>
            <a:endParaRPr lang="en-US" sz="1100" b="1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b="1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Days in the selling period: 356 / 3.24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112.65 days</a:t>
            </a:r>
            <a:endParaRPr lang="en-US" sz="11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762000" y="19050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2000" y="40386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845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6324600" y="1598917"/>
            <a:ext cx="2362200" cy="27130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A/P turnover: </a:t>
            </a:r>
            <a:endParaRPr lang="en-US" sz="2400" dirty="0">
              <a:solidFill>
                <a:srgbClr val="B7DA9C"/>
              </a:solidFill>
              <a:latin typeface="Bebas Neue Bold"/>
              <a:ea typeface="Calibri" pitchFamily="34" charset="0"/>
              <a:cs typeface="Bebas Neue Bold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Cost of goods sold / Average accounts payable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r>
              <a:rPr lang="en-US" sz="1100" dirty="0" smtClean="0">
                <a:latin typeface="Arial"/>
                <a:cs typeface="Arial"/>
              </a:rPr>
              <a:t>$231,750 / (</a:t>
            </a:r>
            <a:r>
              <a:rPr lang="en-US" sz="1100" dirty="0">
                <a:latin typeface="Arial"/>
                <a:cs typeface="Arial"/>
              </a:rPr>
              <a:t>[$37,000+ </a:t>
            </a:r>
            <a:r>
              <a:rPr lang="en-US" sz="1100" dirty="0" smtClean="0">
                <a:latin typeface="Arial"/>
                <a:cs typeface="Arial"/>
              </a:rPr>
              <a:t>26,400 ]/ 2</a:t>
            </a:r>
            <a:r>
              <a:rPr lang="en-US" sz="1100" dirty="0">
                <a:latin typeface="Arial"/>
                <a:cs typeface="Arial"/>
              </a:rPr>
              <a:t>) = </a:t>
            </a:r>
            <a:r>
              <a:rPr lang="en-US" sz="1100" b="1" dirty="0">
                <a:latin typeface="Arial"/>
                <a:cs typeface="Arial"/>
              </a:rPr>
              <a:t>7.31 times</a:t>
            </a:r>
            <a:endParaRPr lang="en-US" sz="1100" dirty="0">
              <a:latin typeface="Arial"/>
              <a:cs typeface="Arial"/>
            </a:endParaRPr>
          </a:p>
          <a:p>
            <a:endParaRPr lang="en-US" sz="1100" b="1" dirty="0">
              <a:latin typeface="Arial"/>
              <a:cs typeface="Arial"/>
            </a:endParaRPr>
          </a:p>
          <a:p>
            <a:r>
              <a:rPr lang="en-US" sz="1100" dirty="0">
                <a:latin typeface="Arial"/>
                <a:cs typeface="Arial"/>
              </a:rPr>
              <a:t>$</a:t>
            </a:r>
            <a:r>
              <a:rPr lang="en-US" sz="1100" dirty="0" smtClean="0">
                <a:latin typeface="Arial"/>
                <a:cs typeface="Arial"/>
              </a:rPr>
              <a:t>231,750 / (</a:t>
            </a:r>
            <a:r>
              <a:rPr lang="en-US" sz="1100" dirty="0">
                <a:latin typeface="Arial"/>
                <a:cs typeface="Arial"/>
              </a:rPr>
              <a:t>$</a:t>
            </a:r>
            <a:r>
              <a:rPr lang="en-US" sz="1100" dirty="0" smtClean="0">
                <a:latin typeface="Arial"/>
                <a:cs typeface="Arial"/>
              </a:rPr>
              <a:t>63,400 / 2</a:t>
            </a:r>
            <a:r>
              <a:rPr lang="en-US" sz="1100" dirty="0">
                <a:latin typeface="Arial"/>
                <a:cs typeface="Arial"/>
              </a:rPr>
              <a:t>) = </a:t>
            </a:r>
            <a:r>
              <a:rPr lang="en-US" sz="1100" b="1" dirty="0">
                <a:latin typeface="Arial"/>
                <a:cs typeface="Arial"/>
              </a:rPr>
              <a:t>7.31 </a:t>
            </a:r>
            <a:r>
              <a:rPr lang="en-US" sz="1100" b="1" dirty="0" smtClean="0">
                <a:latin typeface="Arial"/>
                <a:cs typeface="Arial"/>
              </a:rPr>
              <a:t>times</a:t>
            </a:r>
          </a:p>
          <a:p>
            <a:endParaRPr lang="en-US" sz="1100" b="1" dirty="0">
              <a:latin typeface="Arial"/>
              <a:cs typeface="Arial"/>
            </a:endParaRPr>
          </a:p>
          <a:p>
            <a:r>
              <a:rPr lang="en-US" sz="1100" dirty="0">
                <a:latin typeface="Arial"/>
                <a:cs typeface="Arial"/>
              </a:rPr>
              <a:t>$</a:t>
            </a:r>
            <a:r>
              <a:rPr lang="en-US" sz="1100" dirty="0" smtClean="0">
                <a:latin typeface="Arial"/>
                <a:cs typeface="Arial"/>
              </a:rPr>
              <a:t>231,750 / $</a:t>
            </a:r>
            <a:r>
              <a:rPr lang="en-US" sz="1100" dirty="0">
                <a:latin typeface="Arial"/>
                <a:cs typeface="Arial"/>
              </a:rPr>
              <a:t>31,700 = </a:t>
            </a:r>
            <a:r>
              <a:rPr lang="en-US" sz="1100" b="1" dirty="0">
                <a:latin typeface="Arial"/>
                <a:cs typeface="Arial"/>
              </a:rPr>
              <a:t>7.31 times</a:t>
            </a:r>
          </a:p>
          <a:p>
            <a:endParaRPr lang="en-US" sz="1100" dirty="0">
              <a:latin typeface="Arial"/>
              <a:cs typeface="Arial"/>
            </a:endParaRPr>
          </a:p>
          <a:p>
            <a:r>
              <a:rPr lang="en-US" sz="1100" dirty="0">
                <a:latin typeface="Arial"/>
                <a:cs typeface="Arial"/>
              </a:rPr>
              <a:t>Days in the collection period:</a:t>
            </a:r>
          </a:p>
          <a:p>
            <a:r>
              <a:rPr lang="en-US" sz="1100" dirty="0">
                <a:latin typeface="Arial"/>
                <a:cs typeface="Arial"/>
              </a:rPr>
              <a:t>365 / 7.31 = </a:t>
            </a:r>
            <a:r>
              <a:rPr lang="en-US" sz="1100" b="1" dirty="0">
                <a:latin typeface="Arial"/>
                <a:cs typeface="Arial"/>
              </a:rPr>
              <a:t>49.93 </a:t>
            </a:r>
            <a:r>
              <a:rPr lang="en-US" sz="1100" b="1" dirty="0" smtClean="0">
                <a:latin typeface="Arial"/>
                <a:cs typeface="Arial"/>
              </a:rPr>
              <a:t>days</a:t>
            </a:r>
            <a:endParaRPr lang="en-US" sz="1100" b="1" dirty="0">
              <a:latin typeface="Arial"/>
              <a:cs typeface="Arial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762000" y="25146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2000" y="40386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741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Statement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685800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en-US" sz="1600" dirty="0" smtClean="0"/>
              <a:t>Farwell Company has the following information available from its most recent fiscal year.  Use the relevant information to determine the net income (loss) for the period.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0600" y="2438400"/>
            <a:ext cx="3962400" cy="36435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Revenues:			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Cash Sales		$40,000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Sales on Account	</a:t>
            </a:r>
            <a:r>
              <a:rPr lang="en-US" sz="1400" u="sng" dirty="0">
                <a:solidFill>
                  <a:prstClr val="black"/>
                </a:solidFill>
              </a:rPr>
              <a:t>$58,000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Total Revenue		$98,000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Expenses: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COGS		</a:t>
            </a:r>
            <a:r>
              <a:rPr lang="en-US" sz="1400" dirty="0" smtClean="0">
                <a:solidFill>
                  <a:prstClr val="black"/>
                </a:solidFill>
              </a:rPr>
              <a:t> 102,000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400" dirty="0" err="1">
                <a:solidFill>
                  <a:prstClr val="black"/>
                </a:solidFill>
              </a:rPr>
              <a:t>Empl</a:t>
            </a:r>
            <a:r>
              <a:rPr lang="en-US" sz="1400" dirty="0">
                <a:solidFill>
                  <a:prstClr val="black"/>
                </a:solidFill>
              </a:rPr>
              <a:t> salary expense	</a:t>
            </a:r>
            <a:r>
              <a:rPr lang="en-US" sz="1400" dirty="0" smtClean="0">
                <a:solidFill>
                  <a:prstClr val="black"/>
                </a:solidFill>
              </a:rPr>
              <a:t>   </a:t>
            </a:r>
            <a:r>
              <a:rPr lang="en-US" sz="1400" dirty="0">
                <a:solidFill>
                  <a:prstClr val="black"/>
                </a:solidFill>
              </a:rPr>
              <a:t>30,000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Utility expense	     1,500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Property tax expense	   10,000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Rent expense	  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u="sng" dirty="0" smtClean="0">
                <a:solidFill>
                  <a:prstClr val="black"/>
                </a:solidFill>
              </a:rPr>
              <a:t>12,000</a:t>
            </a:r>
            <a:r>
              <a:rPr lang="en-US" sz="1400" dirty="0">
                <a:solidFill>
                  <a:prstClr val="black"/>
                </a:solidFill>
              </a:rPr>
              <a:t>	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Total Operating Expenses	</a:t>
            </a:r>
            <a:r>
              <a:rPr lang="en-US" sz="1400" u="sng" dirty="0">
                <a:solidFill>
                  <a:prstClr val="black"/>
                </a:solidFill>
              </a:rPr>
              <a:t>$155,500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Operating Income		($57,500)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Interest Income		</a:t>
            </a:r>
            <a:r>
              <a:rPr lang="en-US" sz="1400" u="sng" dirty="0">
                <a:solidFill>
                  <a:prstClr val="black"/>
                </a:solidFill>
              </a:rPr>
              <a:t>         100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Net Income (Loss)		($57,400)</a:t>
            </a:r>
          </a:p>
          <a:p>
            <a:pPr>
              <a:lnSpc>
                <a:spcPct val="110000"/>
              </a:lnSpc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2438400"/>
            <a:ext cx="4572000" cy="316958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0000"/>
              </a:lnSpc>
            </a:pPr>
            <a:r>
              <a:rPr lang="en-US" sz="1400" dirty="0"/>
              <a:t>Cash sales, $40,000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Employee salary expense, $30,000</a:t>
            </a:r>
          </a:p>
          <a:p>
            <a:pPr lvl="0">
              <a:lnSpc>
                <a:spcPct val="110000"/>
              </a:lnSpc>
            </a:pPr>
            <a:r>
              <a:rPr lang="en-US" sz="1400" strike="sngStrike" dirty="0"/>
              <a:t>Common stock issued for cash, $100,000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Sales on account, $58,000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Utility expense, $1,500</a:t>
            </a:r>
          </a:p>
          <a:p>
            <a:pPr lvl="0">
              <a:lnSpc>
                <a:spcPct val="110000"/>
              </a:lnSpc>
            </a:pPr>
            <a:r>
              <a:rPr lang="en-US" sz="1400" strike="sngStrike" dirty="0"/>
              <a:t>Long-term loan received, $50,000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Interest earned on investments, $100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Property tax expense, $10,000</a:t>
            </a:r>
          </a:p>
          <a:p>
            <a:pPr lvl="0">
              <a:lnSpc>
                <a:spcPct val="110000"/>
              </a:lnSpc>
            </a:pPr>
            <a:r>
              <a:rPr lang="en-US" sz="1400" strike="sngStrike" dirty="0"/>
              <a:t>Inventory purchased for resale, $120,000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Cost of inventory sold, $102,000</a:t>
            </a:r>
          </a:p>
          <a:p>
            <a:pPr lvl="0">
              <a:lnSpc>
                <a:spcPct val="110000"/>
              </a:lnSpc>
            </a:pPr>
            <a:r>
              <a:rPr lang="en-US" sz="1400" strike="sngStrike" dirty="0"/>
              <a:t>Insurance purchased for the next year, $4,800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Rent expense, $12,000</a:t>
            </a:r>
          </a:p>
          <a:p>
            <a:pPr>
              <a:lnSpc>
                <a:spcPct val="110000"/>
              </a:lnSpc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53258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324600" y="1337796"/>
            <a:ext cx="2362200" cy="17622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Quick ratio: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(Cash 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+ 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Short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-term investments + 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Receivables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) / 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Current 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liabilities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/>
            </a:r>
            <a:b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</a:b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(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$24,200+ $45,650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) /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($26,400+ $3,850+ 7,425)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1.85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$69,850 / $37,675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1.85</a:t>
            </a:r>
            <a:r>
              <a:rPr lang="en-US" sz="11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575469"/>
            <a:ext cx="4191000" cy="381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 </a:t>
            </a:r>
            <a:r>
              <a:rPr lang="en-US" sz="1200" dirty="0" smtClean="0"/>
              <a:t>(P2.7 pg.60)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762000" y="2489869"/>
            <a:ext cx="4191000" cy="533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169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/>
      <p:bldP spid="7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1575468"/>
            <a:ext cx="4191000" cy="5581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0" y="2489869"/>
            <a:ext cx="4191000" cy="533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324600" y="1430898"/>
            <a:ext cx="2362200" cy="157607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Current </a:t>
            </a:r>
            <a:r>
              <a:rPr lang="en-US" sz="2400" dirty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ratio: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Current assets / Current 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liabilities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/>
            </a:r>
            <a:b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</a:b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(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24,200 + 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45,650 + $79,200) /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($26,400 + $3,850 + 7,425)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3.96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b="1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$149,050 / $37,650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3.96</a:t>
            </a:r>
            <a:r>
              <a:rPr lang="en-US" sz="11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646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0" y="38862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324600" y="3564498"/>
            <a:ext cx="2362200" cy="101745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Gross margin </a:t>
            </a:r>
            <a:r>
              <a:rPr lang="en-US" sz="2400" dirty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ratio: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Gross margin / Sales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$168,250 / $400,00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42.06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%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2000" y="41910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4027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38862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324600" y="4402698"/>
            <a:ext cx="2514600" cy="101745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Return on sales ratio</a:t>
            </a:r>
            <a:r>
              <a:rPr lang="en-US" sz="2400" dirty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: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Net income / Sales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$42,750 / $400,00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10.69%</a:t>
            </a:r>
            <a:r>
              <a:rPr lang="en-US" sz="11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762000" y="58674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560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23622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324600" y="2887289"/>
            <a:ext cx="2514600" cy="23178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Return on</a:t>
            </a:r>
            <a:b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</a:b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investment ratio</a:t>
            </a:r>
            <a:r>
              <a:rPr lang="en-US" sz="2400" dirty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: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Net income / Average total assets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$42,750 / ([$316,00 + $377,850] / 2)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12.32%</a:t>
            </a:r>
            <a:r>
              <a:rPr lang="en-US" sz="11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$42,750 /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($693,850 /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2) 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12.32%</a:t>
            </a:r>
            <a:r>
              <a:rPr lang="en-US" sz="1100" dirty="0">
                <a:solidFill>
                  <a:prstClr val="black"/>
                </a:solidFill>
                <a:cs typeface="Arial"/>
              </a:rPr>
              <a:t> 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$42,750 /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$346,925)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12.32%</a:t>
            </a:r>
            <a:r>
              <a:rPr lang="en-US" sz="1100" dirty="0">
                <a:solidFill>
                  <a:prstClr val="black"/>
                </a:solidFill>
                <a:cs typeface="Arial"/>
              </a:rPr>
              <a:t> 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762000" y="58674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643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3124200"/>
            <a:ext cx="53340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324600" y="2607983"/>
            <a:ext cx="2514600" cy="287642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Return on owners’ equity ratio: </a:t>
            </a:r>
            <a:endParaRPr lang="en-US" sz="2400" dirty="0">
              <a:solidFill>
                <a:srgbClr val="B7DA9C"/>
              </a:solidFill>
              <a:latin typeface="Bebas Neue Bold"/>
              <a:ea typeface="Calibri" pitchFamily="34" charset="0"/>
              <a:cs typeface="Bebas Neue Bold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Net income / Average owners’ equity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$42,750 / ([$80,00 + $86,500 + $88,00 + $142,175] / 2)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21.55%</a:t>
            </a:r>
            <a:r>
              <a:rPr lang="en-US" sz="11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$42,750 / ([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$166,500 + $230,175]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/ 2)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21.55%</a:t>
            </a:r>
            <a:r>
              <a:rPr lang="en-US" sz="1100" dirty="0">
                <a:solidFill>
                  <a:prstClr val="black"/>
                </a:solidFill>
                <a:cs typeface="Arial"/>
              </a:rPr>
              <a:t> 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$42,750 / ([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$396,675]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/ 2)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21.55%</a:t>
            </a:r>
            <a:r>
              <a:rPr lang="en-US" sz="1100" dirty="0">
                <a:solidFill>
                  <a:prstClr val="black"/>
                </a:solidFill>
                <a:cs typeface="Arial"/>
              </a:rPr>
              <a:t> </a:t>
            </a:r>
            <a:endParaRPr lang="en-US" sz="1100" dirty="0" smtClean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$42,750 /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$198,337.50 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21.55%</a:t>
            </a:r>
            <a:r>
              <a:rPr lang="en-US" sz="1100" dirty="0">
                <a:solidFill>
                  <a:prstClr val="black"/>
                </a:solidFill>
                <a:cs typeface="Arial"/>
              </a:rPr>
              <a:t> 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11084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expenses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expenses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</a:t>
            </a:r>
            <a:r>
              <a:rPr lang="en-US" sz="900" dirty="0" err="1">
                <a:solidFill>
                  <a:prstClr val="black"/>
                </a:solidFill>
                <a:ea typeface="Calibri" pitchFamily="34" charset="0"/>
                <a:cs typeface="Arial"/>
              </a:rPr>
              <a:t>expensee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3124200"/>
            <a:ext cx="4495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324600" y="3165057"/>
            <a:ext cx="2514600" cy="17622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Debt to equity ratio: </a:t>
            </a:r>
            <a:endParaRPr lang="en-US" sz="2400" dirty="0">
              <a:solidFill>
                <a:srgbClr val="B7DA9C"/>
              </a:solidFill>
              <a:latin typeface="Bebas Neue Bold"/>
              <a:ea typeface="Calibri" pitchFamily="34" charset="0"/>
              <a:cs typeface="Bebas Neue Bold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Total debt / Total owners’ equity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($26,400 + $3,850 + $7,425 + $110,000) / ($88,000 + $142,175)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64 to 1.00</a:t>
            </a:r>
            <a:endParaRPr lang="en-US" sz="11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$147,675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/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$230,175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64 to 1.00</a:t>
            </a:r>
            <a:endParaRPr lang="en-US" sz="11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762000" y="2514600"/>
            <a:ext cx="4495800" cy="6096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375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628</Words>
  <Application>Microsoft Macintosh PowerPoint</Application>
  <PresentationFormat>On-screen Show (4:3)</PresentationFormat>
  <Paragraphs>424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Practice problem answers</vt:lpstr>
      <vt:lpstr>Income Statement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Brent Eichman</dc:creator>
  <cp:lastModifiedBy>Ben Requena</cp:lastModifiedBy>
  <cp:revision>45</cp:revision>
  <dcterms:created xsi:type="dcterms:W3CDTF">2016-07-04T16:32:23Z</dcterms:created>
  <dcterms:modified xsi:type="dcterms:W3CDTF">2018-03-02T15:28:23Z</dcterms:modified>
</cp:coreProperties>
</file>