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81" r:id="rId4"/>
    <p:sldId id="282" r:id="rId5"/>
    <p:sldId id="283" r:id="rId6"/>
    <p:sldId id="284" r:id="rId7"/>
    <p:sldId id="298" r:id="rId8"/>
    <p:sldId id="299" r:id="rId9"/>
    <p:sldId id="300" r:id="rId10"/>
    <p:sldId id="285" r:id="rId11"/>
    <p:sldId id="286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A9C"/>
    <a:srgbClr val="4CC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-120" y="-1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12B16-635B-4F34-B36D-AB1E326E0756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09256-01AF-42F6-A765-26708914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21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3230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3812721" cy="45828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572000" y="1295400"/>
            <a:ext cx="3943350" cy="45831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6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4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9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5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1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3D800-F60F-4982-B937-2FA183214443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F6CAD4-D548-4BAB-A0B6-6D88F55E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3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HGP-APBP_wordmark_final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6248400"/>
            <a:ext cx="1795272" cy="46939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 userDrawn="1"/>
        </p:nvSpPr>
        <p:spPr>
          <a:xfrm>
            <a:off x="0" y="1"/>
            <a:ext cx="91440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spc="150" dirty="0" smtClean="0">
                <a:latin typeface="Arial"/>
                <a:cs typeface="Arial"/>
              </a:rPr>
              <a:t>M1 - TRAINING </a:t>
            </a:r>
            <a:endParaRPr lang="en-US" sz="1200" spc="15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16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81000" y="381000"/>
            <a:ext cx="83820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B7DA9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5715000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Bebas Neue Regular"/>
                <a:cs typeface="Bebas Neue Regular"/>
              </a:rPr>
              <a:t>Practice problem answers</a:t>
            </a:r>
            <a:endParaRPr lang="en-US" sz="6000" dirty="0">
              <a:solidFill>
                <a:schemeClr val="bg1"/>
              </a:solidFill>
              <a:latin typeface="Bebas Neue Regular"/>
              <a:cs typeface="Bebas Neu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68710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1422587"/>
            <a:ext cx="1981200" cy="306571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A/R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Sales / Average accounts receivable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$400,000 / ([$39,000 + $45,650]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9.45 times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$400,000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84,650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9.45 times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$400,000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$42,325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9.45 </a:t>
            </a:r>
            <a:r>
              <a:rPr lang="en-US" sz="1100" b="1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times</a:t>
            </a: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collection period: 356 / 9.45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38.62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1752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934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24600" y="1701893"/>
            <a:ext cx="2286000" cy="25070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Inventory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Cost of sales / Average inventory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$231,750 / ([$79,200 + $64,000]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3.24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$231,750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143,200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3.24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$231,750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$71,600= </a:t>
            </a:r>
            <a:r>
              <a:rPr lang="en-US" sz="1100" b="1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3.24</a:t>
            </a:r>
            <a:endParaRPr lang="en-US" sz="1100" b="1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Days in the selling period: 356 / 3.24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112.65 days</a:t>
            </a:r>
            <a:endParaRPr lang="en-US" sz="11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1905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038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324600" y="1598917"/>
            <a:ext cx="2362200" cy="2713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A/P turnover: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Cost of goods sold / Average accounts payable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r>
              <a:rPr lang="en-US" sz="1100" dirty="0" smtClean="0">
                <a:latin typeface="Arial"/>
                <a:cs typeface="Arial"/>
              </a:rPr>
              <a:t>$231,750 / (</a:t>
            </a:r>
            <a:r>
              <a:rPr lang="en-US" sz="1100" dirty="0">
                <a:latin typeface="Arial"/>
                <a:cs typeface="Arial"/>
              </a:rPr>
              <a:t>[$37,000+ </a:t>
            </a:r>
            <a:r>
              <a:rPr lang="en-US" sz="1100" dirty="0" smtClean="0">
                <a:latin typeface="Arial"/>
                <a:cs typeface="Arial"/>
              </a:rPr>
              <a:t>26,400 ]/ 2</a:t>
            </a:r>
            <a:r>
              <a:rPr lang="en-US" sz="1100" dirty="0">
                <a:latin typeface="Arial"/>
                <a:cs typeface="Arial"/>
              </a:rPr>
              <a:t>) = </a:t>
            </a:r>
            <a:r>
              <a:rPr lang="en-US" sz="1100" b="1" dirty="0">
                <a:latin typeface="Arial"/>
                <a:cs typeface="Arial"/>
              </a:rPr>
              <a:t>7.31 times</a:t>
            </a:r>
            <a:endParaRPr lang="en-US" sz="1100" dirty="0">
              <a:latin typeface="Arial"/>
              <a:cs typeface="Arial"/>
            </a:endParaRPr>
          </a:p>
          <a:p>
            <a:endParaRPr lang="en-US" sz="1100" b="1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231,750 / (</a:t>
            </a:r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63,400 / 2</a:t>
            </a:r>
            <a:r>
              <a:rPr lang="en-US" sz="1100" dirty="0">
                <a:latin typeface="Arial"/>
                <a:cs typeface="Arial"/>
              </a:rPr>
              <a:t>) = </a:t>
            </a:r>
            <a:r>
              <a:rPr lang="en-US" sz="1100" b="1" dirty="0">
                <a:latin typeface="Arial"/>
                <a:cs typeface="Arial"/>
              </a:rPr>
              <a:t>7.31 </a:t>
            </a:r>
            <a:r>
              <a:rPr lang="en-US" sz="1100" b="1" dirty="0" smtClean="0">
                <a:latin typeface="Arial"/>
                <a:cs typeface="Arial"/>
              </a:rPr>
              <a:t>times</a:t>
            </a:r>
          </a:p>
          <a:p>
            <a:endParaRPr lang="en-US" sz="1100" b="1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$</a:t>
            </a:r>
            <a:r>
              <a:rPr lang="en-US" sz="1100" dirty="0" smtClean="0">
                <a:latin typeface="Arial"/>
                <a:cs typeface="Arial"/>
              </a:rPr>
              <a:t>231,750 / $</a:t>
            </a:r>
            <a:r>
              <a:rPr lang="en-US" sz="1100" dirty="0">
                <a:latin typeface="Arial"/>
                <a:cs typeface="Arial"/>
              </a:rPr>
              <a:t>31,700 = </a:t>
            </a:r>
            <a:r>
              <a:rPr lang="en-US" sz="1100" b="1" dirty="0">
                <a:latin typeface="Arial"/>
                <a:cs typeface="Arial"/>
              </a:rPr>
              <a:t>7.31 times</a:t>
            </a:r>
          </a:p>
          <a:p>
            <a:endParaRPr lang="en-US" sz="1100" dirty="0">
              <a:latin typeface="Arial"/>
              <a:cs typeface="Arial"/>
            </a:endParaRPr>
          </a:p>
          <a:p>
            <a:r>
              <a:rPr lang="en-US" sz="1100" dirty="0">
                <a:latin typeface="Arial"/>
                <a:cs typeface="Arial"/>
              </a:rPr>
              <a:t>Days in the collection period:</a:t>
            </a:r>
          </a:p>
          <a:p>
            <a:r>
              <a:rPr lang="en-US" sz="1100" dirty="0">
                <a:latin typeface="Arial"/>
                <a:cs typeface="Arial"/>
              </a:rPr>
              <a:t>365 / 7.31 = </a:t>
            </a:r>
            <a:r>
              <a:rPr lang="en-US" sz="1100" b="1" dirty="0">
                <a:latin typeface="Arial"/>
                <a:cs typeface="Arial"/>
              </a:rPr>
              <a:t>49.93 </a:t>
            </a:r>
            <a:r>
              <a:rPr lang="en-US" sz="1100" b="1" dirty="0" smtClean="0">
                <a:latin typeface="Arial"/>
                <a:cs typeface="Arial"/>
              </a:rPr>
              <a:t>days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762000" y="2514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40386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74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68580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sz="1600" dirty="0" smtClean="0"/>
              <a:t>Farwell Company has the following information available from its most recent fiscal year.  Use the relevant information to determine the net income (loss) for the period.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2438400"/>
            <a:ext cx="3962400" cy="364356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Revenues:		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Cash Sales		$40,000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Sales on Account	</a:t>
            </a:r>
            <a:r>
              <a:rPr lang="en-US" sz="1400" u="sng" dirty="0">
                <a:solidFill>
                  <a:prstClr val="black"/>
                </a:solidFill>
              </a:rPr>
              <a:t>$58,000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Revenue		$98,000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Expenses: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COGS		</a:t>
            </a:r>
            <a:r>
              <a:rPr lang="en-US" sz="1400" dirty="0" smtClean="0">
                <a:solidFill>
                  <a:prstClr val="black"/>
                </a:solidFill>
              </a:rPr>
              <a:t> 102,000</a:t>
            </a:r>
            <a:endParaRPr lang="en-US" sz="1400" dirty="0">
              <a:solidFill>
                <a:prstClr val="black"/>
              </a:solidFill>
            </a:endParaRPr>
          </a:p>
          <a:p>
            <a:pPr>
              <a:lnSpc>
                <a:spcPct val="110000"/>
              </a:lnSpc>
            </a:pPr>
            <a:r>
              <a:rPr lang="en-US" sz="1400" dirty="0" err="1">
                <a:solidFill>
                  <a:prstClr val="black"/>
                </a:solidFill>
              </a:rPr>
              <a:t>Empl</a:t>
            </a:r>
            <a:r>
              <a:rPr lang="en-US" sz="1400" dirty="0">
                <a:solidFill>
                  <a:prstClr val="black"/>
                </a:solidFill>
              </a:rPr>
              <a:t> salary expense	</a:t>
            </a:r>
            <a:r>
              <a:rPr lang="en-US" sz="1400" dirty="0" smtClean="0">
                <a:solidFill>
                  <a:prstClr val="black"/>
                </a:solidFill>
              </a:rPr>
              <a:t>   </a:t>
            </a:r>
            <a:r>
              <a:rPr lang="en-US" sz="1400" dirty="0">
                <a:solidFill>
                  <a:prstClr val="black"/>
                </a:solidFill>
              </a:rPr>
              <a:t>30,000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Utility expense	     1,500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Property tax expense	   10,000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Rent expense	  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en-US" sz="1400" u="sng" dirty="0" smtClean="0">
                <a:solidFill>
                  <a:prstClr val="black"/>
                </a:solidFill>
              </a:rPr>
              <a:t>12,000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Total Operating Expenses	</a:t>
            </a:r>
            <a:r>
              <a:rPr lang="en-US" sz="1400" u="sng" dirty="0">
                <a:solidFill>
                  <a:prstClr val="black"/>
                </a:solidFill>
              </a:rPr>
              <a:t>$155,500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Operating Income		($57,500)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Interest Income		</a:t>
            </a:r>
            <a:r>
              <a:rPr lang="en-US" sz="1400" u="sng" dirty="0">
                <a:solidFill>
                  <a:prstClr val="black"/>
                </a:solidFill>
              </a:rPr>
              <a:t>         100</a:t>
            </a:r>
          </a:p>
          <a:p>
            <a:pPr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</a:rPr>
              <a:t>Net Income (Loss)		($57,400)</a:t>
            </a:r>
          </a:p>
          <a:p>
            <a:pPr>
              <a:lnSpc>
                <a:spcPct val="110000"/>
              </a:lnSpc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438400"/>
            <a:ext cx="4572000" cy="316958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0000"/>
              </a:lnSpc>
            </a:pPr>
            <a:r>
              <a:rPr lang="en-US" sz="1400" dirty="0"/>
              <a:t>Cash sales, $40,000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Employee salary expense, $30,000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Common stock issued for cash, $100,000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Sales on account, $58,000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Utility expense, $1,500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Long-term loan received, $50,000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Interest earned on investments, $100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Property tax expense, $10,000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Inventory purchased for resale, $120,000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Cost of inventory sold, $102,000</a:t>
            </a:r>
          </a:p>
          <a:p>
            <a:pPr lvl="0">
              <a:lnSpc>
                <a:spcPct val="110000"/>
              </a:lnSpc>
            </a:pPr>
            <a:r>
              <a:rPr lang="en-US" sz="1400" strike="sngStrike" dirty="0"/>
              <a:t>Insurance purchased for the next year, $4,800</a:t>
            </a:r>
          </a:p>
          <a:p>
            <a:pPr lvl="0">
              <a:lnSpc>
                <a:spcPct val="110000"/>
              </a:lnSpc>
            </a:pPr>
            <a:r>
              <a:rPr lang="en-US" sz="1400" dirty="0"/>
              <a:t>Rent expense, $12,000</a:t>
            </a:r>
          </a:p>
          <a:p>
            <a:pPr>
              <a:lnSpc>
                <a:spcPct val="110000"/>
              </a:lnSpc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3258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</a:t>
            </a:r>
            <a:r>
              <a:rPr lang="en-US" sz="9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expense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</a:t>
            </a:r>
            <a:r>
              <a:rPr lang="en-US" sz="9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expense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</a:t>
            </a:r>
            <a:r>
              <a:rPr lang="en-US" sz="9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expense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324600" y="1337796"/>
            <a:ext cx="2362200" cy="17622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Quick 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(Cash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Short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-term investments +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Receivables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 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$24,200+ $45,650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($26,400+ $3,850+ 7,425)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1.85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$69,850 / $37,675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1.85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1575469"/>
            <a:ext cx="4191000" cy="381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 </a:t>
            </a:r>
            <a:r>
              <a:rPr lang="en-US" sz="1200" dirty="0" smtClean="0"/>
              <a:t>(P2.7 pg.60)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69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1575468"/>
            <a:ext cx="4191000" cy="5581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2489869"/>
            <a:ext cx="4191000" cy="533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1430898"/>
            <a:ext cx="2362200" cy="157607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Current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Current assets / Current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liabilities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</a:b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24,200 + </a:t>
            </a:r>
            <a:r>
              <a:rPr lang="en-US" sz="1100" dirty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</a:t>
            </a: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45,650 + $79,200) /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 + $3,850 + 7,425)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3.96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b="1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$149,050 / $37,650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3.96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646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6324600" y="3564498"/>
            <a:ext cx="23622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Gross margin 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ratio: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Gross margin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$168,250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42.06</a:t>
            </a:r>
            <a:r>
              <a:rPr lang="en-US" sz="1100" dirty="0">
                <a:solidFill>
                  <a:prstClr val="black"/>
                </a:solidFill>
                <a:latin typeface="Arial"/>
                <a:cs typeface="Arial"/>
              </a:rPr>
              <a:t>%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" y="41910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4027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886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4402698"/>
            <a:ext cx="2514600" cy="101745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 sales ratio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Sales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$400,00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10.69%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8674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6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23622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2887289"/>
            <a:ext cx="2514600" cy="231781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</a:t>
            </a:r>
            <a:b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</a:b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investment ratio</a:t>
            </a:r>
            <a:r>
              <a:rPr lang="en-US" sz="2400" dirty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: 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Average total assets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([$316,00 + $377,850]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12.32%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($693,850 /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2)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12.32%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$346,925)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12.32%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762000" y="5867400"/>
            <a:ext cx="5334000" cy="152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43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124200"/>
            <a:ext cx="53340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2607983"/>
            <a:ext cx="2514600" cy="28764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Return on owners’ equity ratio: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Net income / Average owners’ equity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$42,750 / ([$80,00 + $86,500 + $88,00 + $142,175] / 2)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21.55%</a:t>
            </a:r>
            <a:r>
              <a:rPr lang="en-US" sz="11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([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$166,500 + $230,175]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([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$396,675]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2)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  <a:endParaRPr lang="en-US" sz="1100" dirty="0" smtClean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$42,750 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$198,337.50 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21.55%</a:t>
            </a:r>
            <a:r>
              <a:rPr lang="en-US" sz="1100" dirty="0">
                <a:solidFill>
                  <a:prstClr val="black"/>
                </a:solidFill>
                <a:cs typeface="Arial"/>
              </a:rPr>
              <a:t> 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1108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6200" y="1219200"/>
            <a:ext cx="6096000" cy="487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Comparative Balance Sheet –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</a:t>
            </a:r>
            <a:r>
              <a:rPr lang="en-US" sz="900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December 31, 2014 and 2013</a:t>
            </a:r>
            <a:endParaRPr lang="en-US" sz="900" b="1" dirty="0">
              <a:solidFill>
                <a:prstClr val="black"/>
              </a:solidFill>
              <a:ea typeface="Times New Roman" pitchFamily="18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2014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2013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Cash			$ 24,200	$ 20,000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receivable	45,650	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Inventory			79,200	64,000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Plant and equipment	316,800	265,000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Accumulated depreciation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88,000)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(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72,000)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assets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Accounts payable	$ 26,400	$ 37,000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Wages payable		3,850	4,000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Taxes payable		7,425	8,500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Bonds payable		110,000	100,000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Common stock		88,000	80,000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Retained earnings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142,175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86,500</a:t>
            </a:r>
            <a:endParaRPr lang="en-US" sz="900" u="sng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Total liabilities and shareholder’s equity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$377,850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$316,000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___________________________________________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______________________________________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b="1" dirty="0" err="1">
                <a:solidFill>
                  <a:prstClr val="black"/>
                </a:solidFill>
                <a:ea typeface="Times New Roman" pitchFamily="18" charset="0"/>
                <a:cs typeface="Arial"/>
              </a:rPr>
              <a:t>Petrisin</a:t>
            </a:r>
            <a:r>
              <a:rPr lang="en-US" sz="900" b="1" dirty="0">
                <a:solidFill>
                  <a:prstClr val="black"/>
                </a:solidFill>
                <a:ea typeface="Times New Roman" pitchFamily="18" charset="0"/>
                <a:cs typeface="Arial"/>
              </a:rPr>
              <a:t> Company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Income Statement</a:t>
            </a:r>
            <a:r>
              <a:rPr lang="en-US" sz="900" dirty="0">
                <a:solidFill>
                  <a:prstClr val="black"/>
                </a:solidFill>
                <a:cs typeface="Arial"/>
              </a:rPr>
              <a:t> – </a:t>
            </a: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For the Year Ended December 31, 2014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Sales				$400,000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Cost of goods sold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231,750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Gross margin			$ 168,250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Operating expenses: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Selling expense	$39,000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Rent expense	45,000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Depreciation expense	11,000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Bad debt expense	       1,715	</a:t>
            </a: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	Interest expense	15,000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111,715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from operations		$  56,535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Loss on sale of equipment		(2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,000)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before taxes		$  54,535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Income tax expense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11,785</a:t>
            </a:r>
            <a:endParaRPr lang="en-US" sz="900" dirty="0">
              <a:solidFill>
                <a:prstClr val="black"/>
              </a:solidFill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342900" algn="l"/>
                <a:tab pos="914400" algn="l"/>
                <a:tab pos="1143000" algn="l"/>
                <a:tab pos="4343400" algn="r"/>
                <a:tab pos="5486400" algn="r"/>
              </a:tabLst>
            </a:pPr>
            <a:r>
              <a:rPr lang="en-US" sz="900" dirty="0">
                <a:solidFill>
                  <a:prstClr val="black"/>
                </a:solidFill>
                <a:ea typeface="Calibri" pitchFamily="34" charset="0"/>
                <a:cs typeface="Arial"/>
              </a:rPr>
              <a:t>	Net income			</a:t>
            </a:r>
            <a:r>
              <a:rPr lang="en-US" sz="900" u="sng" dirty="0">
                <a:solidFill>
                  <a:prstClr val="black"/>
                </a:solidFill>
                <a:ea typeface="Calibri" pitchFamily="34" charset="0"/>
                <a:cs typeface="Arial"/>
              </a:rPr>
              <a:t>$  42,750</a:t>
            </a:r>
            <a:endParaRPr lang="en-US" sz="9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2000" y="3124200"/>
            <a:ext cx="4495800" cy="304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324600" y="3165057"/>
            <a:ext cx="2514600" cy="17622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2400" dirty="0" smtClean="0">
                <a:solidFill>
                  <a:srgbClr val="B7DA9C"/>
                </a:solidFill>
                <a:latin typeface="Bebas Neue Bold"/>
                <a:ea typeface="Calibri" pitchFamily="34" charset="0"/>
                <a:cs typeface="Bebas Neue Bold"/>
              </a:rPr>
              <a:t>Debt to equity ratio: </a:t>
            </a:r>
            <a:endParaRPr lang="en-US" sz="2400" dirty="0">
              <a:solidFill>
                <a:srgbClr val="B7DA9C"/>
              </a:solidFill>
              <a:latin typeface="Bebas Neue Bold"/>
              <a:ea typeface="Calibri" pitchFamily="34" charset="0"/>
              <a:cs typeface="Bebas Neue Bold"/>
            </a:endParaRP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Total debt / Total owners’ equity</a:t>
            </a:r>
            <a:endParaRPr lang="en-US" sz="1100" dirty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 smtClean="0">
              <a:solidFill>
                <a:prstClr val="black"/>
              </a:solidFill>
              <a:latin typeface="Arial"/>
              <a:ea typeface="Calibri" pitchFamily="34" charset="0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($26,400 + $3,850 + $7,425 + $110,000) / ($88,000 + $142,175) = </a:t>
            </a:r>
            <a:r>
              <a:rPr lang="en-US" sz="1100" b="1" dirty="0" smtClean="0">
                <a:solidFill>
                  <a:prstClr val="black"/>
                </a:solidFill>
                <a:latin typeface="Arial"/>
                <a:ea typeface="Calibri" pitchFamily="34" charset="0"/>
                <a:cs typeface="Arial"/>
              </a:rPr>
              <a:t>64 to 1.00</a:t>
            </a:r>
            <a:endParaRPr lang="en-US" sz="11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endParaRPr lang="en-US" sz="1100" dirty="0">
              <a:solidFill>
                <a:prstClr val="black"/>
              </a:solidFill>
              <a:latin typeface="Arial"/>
              <a:cs typeface="Arial"/>
            </a:endParaRPr>
          </a:p>
          <a:p>
            <a:pPr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</a:tabLst>
            </a:pP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$147,675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/ </a:t>
            </a:r>
            <a:r>
              <a:rPr lang="en-US" sz="1100" dirty="0" smtClean="0">
                <a:solidFill>
                  <a:prstClr val="black"/>
                </a:solidFill>
                <a:ea typeface="Calibri" pitchFamily="34" charset="0"/>
                <a:cs typeface="Arial"/>
              </a:rPr>
              <a:t>$230,175 </a:t>
            </a:r>
            <a:r>
              <a:rPr lang="en-US" sz="1100" dirty="0">
                <a:solidFill>
                  <a:prstClr val="black"/>
                </a:solidFill>
                <a:ea typeface="Calibri" pitchFamily="34" charset="0"/>
                <a:cs typeface="Arial"/>
              </a:rPr>
              <a:t>= </a:t>
            </a:r>
            <a:r>
              <a:rPr lang="en-US" sz="1100" b="1" dirty="0">
                <a:solidFill>
                  <a:prstClr val="black"/>
                </a:solidFill>
                <a:ea typeface="Calibri" pitchFamily="34" charset="0"/>
                <a:cs typeface="Arial"/>
              </a:rPr>
              <a:t>64 to 1.00</a:t>
            </a:r>
            <a:endParaRPr lang="en-US" sz="1100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Analysis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762000" y="2514600"/>
            <a:ext cx="4495800" cy="609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75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628</Words>
  <Application>Microsoft Macintosh PowerPoint</Application>
  <PresentationFormat>On-screen Show (4:3)</PresentationFormat>
  <Paragraphs>424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Practice problem answers</vt:lpstr>
      <vt:lpstr>Income Statement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Brent Eichman</dc:creator>
  <cp:lastModifiedBy>Ben Requena</cp:lastModifiedBy>
  <cp:revision>45</cp:revision>
  <dcterms:created xsi:type="dcterms:W3CDTF">2016-07-04T16:32:23Z</dcterms:created>
  <dcterms:modified xsi:type="dcterms:W3CDTF">2018-03-02T15:28:34Z</dcterms:modified>
</cp:coreProperties>
</file>