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DA9C"/>
    <a:srgbClr val="4CC1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2" d="100"/>
          <a:sy n="152" d="100"/>
        </p:scale>
        <p:origin x="-120" y="-1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12B16-635B-4F34-B36D-AB1E326E0756}" type="datetimeFigureOut">
              <a:rPr lang="en-US" smtClean="0"/>
              <a:t>3/2/18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09256-01AF-42F6-A765-267089148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73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98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7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721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230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95400"/>
            <a:ext cx="3812721" cy="45828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572000" y="1295400"/>
            <a:ext cx="3943350" cy="45831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5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6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14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09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59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9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56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19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23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28600" y="228600"/>
            <a:ext cx="0" cy="6400800"/>
          </a:xfrm>
          <a:prstGeom prst="line">
            <a:avLst/>
          </a:prstGeom>
          <a:ln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8915400" y="228600"/>
            <a:ext cx="0" cy="6400800"/>
          </a:xfrm>
          <a:prstGeom prst="line">
            <a:avLst/>
          </a:prstGeom>
          <a:ln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228600" y="6629400"/>
            <a:ext cx="3200400" cy="0"/>
          </a:xfrm>
          <a:prstGeom prst="line">
            <a:avLst/>
          </a:prstGeom>
          <a:ln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5715000" y="6629400"/>
            <a:ext cx="3200400" cy="0"/>
          </a:xfrm>
          <a:prstGeom prst="line">
            <a:avLst/>
          </a:prstGeom>
          <a:ln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SHGP-APBP_wordmark_final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248400"/>
            <a:ext cx="1795272" cy="469392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228600" y="228600"/>
            <a:ext cx="3429000" cy="0"/>
          </a:xfrm>
          <a:prstGeom prst="line">
            <a:avLst/>
          </a:prstGeom>
          <a:ln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5486400" y="228600"/>
            <a:ext cx="3429000" cy="0"/>
          </a:xfrm>
          <a:prstGeom prst="line">
            <a:avLst/>
          </a:prstGeom>
          <a:ln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 txBox="1">
            <a:spLocks/>
          </p:cNvSpPr>
          <p:nvPr userDrawn="1"/>
        </p:nvSpPr>
        <p:spPr>
          <a:xfrm>
            <a:off x="0" y="1"/>
            <a:ext cx="9144000" cy="457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spc="150" dirty="0" smtClean="0">
                <a:latin typeface="Arial"/>
                <a:cs typeface="Arial"/>
              </a:rPr>
              <a:t>M1 - TRAINING </a:t>
            </a:r>
            <a:endParaRPr lang="en-US" sz="1200" spc="15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016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381000" y="381000"/>
            <a:ext cx="8382000" cy="5715000"/>
          </a:xfrm>
          <a:prstGeom prst="rect">
            <a:avLst/>
          </a:prstGeom>
          <a:solidFill>
            <a:srgbClr val="4CC1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57150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bg1"/>
                </a:solidFill>
                <a:latin typeface="Bebas Neue Regular"/>
                <a:cs typeface="Bebas Neue Regular"/>
              </a:rPr>
              <a:t>Income statement</a:t>
            </a:r>
            <a:endParaRPr lang="en-US" sz="6000" dirty="0">
              <a:solidFill>
                <a:schemeClr val="bg1"/>
              </a:solidFill>
              <a:latin typeface="Bebas Neue Regular"/>
              <a:cs typeface="Bebas Neue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568710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 Statement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914400"/>
          </a:xfrm>
        </p:spPr>
        <p:txBody>
          <a:bodyPr>
            <a:noAutofit/>
          </a:bodyPr>
          <a:lstStyle/>
          <a:p>
            <a:pPr indent="0">
              <a:buNone/>
            </a:pPr>
            <a:r>
              <a:rPr lang="en-US" sz="1400" dirty="0" smtClean="0"/>
              <a:t>P1.10, pg. 32</a:t>
            </a:r>
            <a:br>
              <a:rPr lang="en-US" sz="1400" dirty="0" smtClean="0"/>
            </a:br>
            <a:r>
              <a:rPr lang="en-US" sz="1400" dirty="0" smtClean="0"/>
              <a:t>Farwell Company has the following information available from its most recent fiscal year.</a:t>
            </a:r>
            <a:br>
              <a:rPr lang="en-US" sz="1400" dirty="0" smtClean="0"/>
            </a:br>
            <a:r>
              <a:rPr lang="en-US" sz="1400" dirty="0" smtClean="0"/>
              <a:t>Use the relevant information to determine the net income (loss) for the period.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00600" y="2438400"/>
            <a:ext cx="3962400" cy="364356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Revenues:			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Cash Sales		</a:t>
            </a:r>
            <a:r>
              <a:rPr lang="en-US" sz="1400" dirty="0" smtClean="0">
                <a:solidFill>
                  <a:prstClr val="black"/>
                </a:solidFill>
              </a:rPr>
              <a:t>$50,000</a:t>
            </a:r>
            <a:endParaRPr lang="en-US" sz="1400" dirty="0">
              <a:solidFill>
                <a:prstClr val="black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Sales on Account	</a:t>
            </a:r>
            <a:r>
              <a:rPr lang="en-US" sz="1400" u="sng" dirty="0" smtClean="0">
                <a:solidFill>
                  <a:prstClr val="black"/>
                </a:solidFill>
              </a:rPr>
              <a:t>$48,000</a:t>
            </a:r>
            <a:endParaRPr lang="en-US" sz="1400" u="sng" dirty="0">
              <a:solidFill>
                <a:prstClr val="black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Total Revenue		$98,000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Expenses: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COGS		</a:t>
            </a:r>
            <a:r>
              <a:rPr lang="en-US" sz="1400" dirty="0" smtClean="0">
                <a:solidFill>
                  <a:prstClr val="black"/>
                </a:solidFill>
              </a:rPr>
              <a:t>   70,000</a:t>
            </a:r>
            <a:endParaRPr lang="en-US" sz="1400" dirty="0">
              <a:solidFill>
                <a:prstClr val="black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1400" dirty="0" err="1">
                <a:solidFill>
                  <a:prstClr val="black"/>
                </a:solidFill>
              </a:rPr>
              <a:t>Empl</a:t>
            </a:r>
            <a:r>
              <a:rPr lang="en-US" sz="1400" dirty="0">
                <a:solidFill>
                  <a:prstClr val="black"/>
                </a:solidFill>
              </a:rPr>
              <a:t> salary expense	</a:t>
            </a:r>
            <a:r>
              <a:rPr lang="en-US" sz="1400" dirty="0" smtClean="0">
                <a:solidFill>
                  <a:prstClr val="black"/>
                </a:solidFill>
              </a:rPr>
              <a:t>   40,000</a:t>
            </a:r>
            <a:endParaRPr lang="en-US" sz="1400" dirty="0">
              <a:solidFill>
                <a:prstClr val="black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Utility expense	     1,500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Property tax expense	   </a:t>
            </a:r>
            <a:r>
              <a:rPr lang="en-US" sz="1400" dirty="0" smtClean="0">
                <a:solidFill>
                  <a:prstClr val="black"/>
                </a:solidFill>
              </a:rPr>
              <a:t>12,000</a:t>
            </a:r>
            <a:endParaRPr lang="en-US" sz="1400" dirty="0">
              <a:solidFill>
                <a:prstClr val="black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Rent expense	  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  <a:r>
              <a:rPr lang="en-US" sz="1400" u="sng" dirty="0" smtClean="0">
                <a:solidFill>
                  <a:prstClr val="black"/>
                </a:solidFill>
              </a:rPr>
              <a:t>12,000</a:t>
            </a:r>
            <a:r>
              <a:rPr lang="en-US" sz="1400" dirty="0">
                <a:solidFill>
                  <a:prstClr val="black"/>
                </a:solidFill>
              </a:rPr>
              <a:t>	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Total Operating Expenses	</a:t>
            </a:r>
            <a:r>
              <a:rPr lang="en-US" sz="1400" u="sng" dirty="0">
                <a:solidFill>
                  <a:prstClr val="black"/>
                </a:solidFill>
              </a:rPr>
              <a:t>$</a:t>
            </a:r>
            <a:r>
              <a:rPr lang="en-US" sz="1400" u="sng" dirty="0" smtClean="0">
                <a:solidFill>
                  <a:prstClr val="black"/>
                </a:solidFill>
              </a:rPr>
              <a:t>135,500</a:t>
            </a:r>
            <a:endParaRPr lang="en-US" sz="1400" u="sng" dirty="0">
              <a:solidFill>
                <a:prstClr val="black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Operating Income		(</a:t>
            </a:r>
            <a:r>
              <a:rPr lang="en-US" sz="1400" dirty="0" smtClean="0">
                <a:solidFill>
                  <a:prstClr val="black"/>
                </a:solidFill>
              </a:rPr>
              <a:t>$37,500</a:t>
            </a:r>
            <a:r>
              <a:rPr lang="en-US" sz="1400" dirty="0">
                <a:solidFill>
                  <a:prstClr val="black"/>
                </a:solidFill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Interest Income		</a:t>
            </a:r>
            <a:r>
              <a:rPr lang="en-US" sz="1400" u="sng" dirty="0">
                <a:solidFill>
                  <a:prstClr val="black"/>
                </a:solidFill>
              </a:rPr>
              <a:t>         </a:t>
            </a:r>
            <a:r>
              <a:rPr lang="en-US" sz="1400" u="sng" dirty="0" smtClean="0">
                <a:solidFill>
                  <a:prstClr val="black"/>
                </a:solidFill>
              </a:rPr>
              <a:t>200</a:t>
            </a:r>
            <a:endParaRPr lang="en-US" sz="1400" u="sng" dirty="0">
              <a:solidFill>
                <a:prstClr val="black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Net Income (Loss)		(</a:t>
            </a:r>
            <a:r>
              <a:rPr lang="en-US" sz="1400" smtClean="0">
                <a:solidFill>
                  <a:prstClr val="black"/>
                </a:solidFill>
              </a:rPr>
              <a:t>$37,300</a:t>
            </a:r>
            <a:r>
              <a:rPr lang="en-US" sz="1400" dirty="0">
                <a:solidFill>
                  <a:prstClr val="black"/>
                </a:solidFill>
              </a:rPr>
              <a:t>)</a:t>
            </a:r>
          </a:p>
          <a:p>
            <a:pPr>
              <a:lnSpc>
                <a:spcPct val="110000"/>
              </a:lnSpc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600" y="2438400"/>
            <a:ext cx="4572000" cy="316958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10000"/>
              </a:lnSpc>
            </a:pPr>
            <a:r>
              <a:rPr lang="en-US" sz="1400" dirty="0"/>
              <a:t>Cash sales, </a:t>
            </a:r>
            <a:r>
              <a:rPr lang="en-US" sz="1400" dirty="0" smtClean="0"/>
              <a:t>$50,000</a:t>
            </a:r>
            <a:endParaRPr lang="en-US" sz="1400" dirty="0"/>
          </a:p>
          <a:p>
            <a:pPr lvl="0">
              <a:lnSpc>
                <a:spcPct val="110000"/>
              </a:lnSpc>
            </a:pPr>
            <a:r>
              <a:rPr lang="en-US" sz="1400" dirty="0"/>
              <a:t>Employee salary expense, </a:t>
            </a:r>
            <a:r>
              <a:rPr lang="en-US" sz="1400" dirty="0" smtClean="0"/>
              <a:t>$40,000</a:t>
            </a:r>
            <a:endParaRPr lang="en-US" sz="1400" dirty="0"/>
          </a:p>
          <a:p>
            <a:pPr lvl="0">
              <a:lnSpc>
                <a:spcPct val="110000"/>
              </a:lnSpc>
            </a:pPr>
            <a:r>
              <a:rPr lang="en-US" sz="1400" strike="sngStrike" dirty="0"/>
              <a:t>Common stock issued for cash, $100,000</a:t>
            </a:r>
          </a:p>
          <a:p>
            <a:pPr lvl="0">
              <a:lnSpc>
                <a:spcPct val="110000"/>
              </a:lnSpc>
            </a:pPr>
            <a:r>
              <a:rPr lang="en-US" sz="1400" dirty="0"/>
              <a:t>Sales on account, </a:t>
            </a:r>
            <a:r>
              <a:rPr lang="en-US" sz="1400" dirty="0" smtClean="0"/>
              <a:t>$48,000</a:t>
            </a:r>
            <a:endParaRPr lang="en-US" sz="1400" dirty="0"/>
          </a:p>
          <a:p>
            <a:pPr lvl="0">
              <a:lnSpc>
                <a:spcPct val="110000"/>
              </a:lnSpc>
            </a:pPr>
            <a:r>
              <a:rPr lang="en-US" sz="1400" dirty="0"/>
              <a:t>Utility expense, $1,500</a:t>
            </a:r>
          </a:p>
          <a:p>
            <a:pPr lvl="0">
              <a:lnSpc>
                <a:spcPct val="110000"/>
              </a:lnSpc>
            </a:pPr>
            <a:r>
              <a:rPr lang="en-US" sz="1400" strike="sngStrike" dirty="0"/>
              <a:t>Long-term loan received, $50,000</a:t>
            </a:r>
          </a:p>
          <a:p>
            <a:pPr lvl="0">
              <a:lnSpc>
                <a:spcPct val="110000"/>
              </a:lnSpc>
            </a:pPr>
            <a:r>
              <a:rPr lang="en-US" sz="1400" dirty="0"/>
              <a:t>Interest earned on investments, </a:t>
            </a:r>
            <a:r>
              <a:rPr lang="en-US" sz="1400" dirty="0" smtClean="0"/>
              <a:t>$200</a:t>
            </a:r>
            <a:endParaRPr lang="en-US" sz="1400" dirty="0"/>
          </a:p>
          <a:p>
            <a:pPr lvl="0">
              <a:lnSpc>
                <a:spcPct val="110000"/>
              </a:lnSpc>
            </a:pPr>
            <a:r>
              <a:rPr lang="en-US" sz="1400" dirty="0"/>
              <a:t>Property tax expense, $</a:t>
            </a:r>
            <a:r>
              <a:rPr lang="en-US" sz="1400" dirty="0" smtClean="0"/>
              <a:t>12,000</a:t>
            </a:r>
            <a:endParaRPr lang="en-US" sz="1400" dirty="0"/>
          </a:p>
          <a:p>
            <a:pPr lvl="0">
              <a:lnSpc>
                <a:spcPct val="110000"/>
              </a:lnSpc>
            </a:pPr>
            <a:r>
              <a:rPr lang="en-US" sz="1400" strike="sngStrike" dirty="0"/>
              <a:t>Inventory purchased for resale, $120,000</a:t>
            </a:r>
          </a:p>
          <a:p>
            <a:pPr lvl="0">
              <a:lnSpc>
                <a:spcPct val="110000"/>
              </a:lnSpc>
            </a:pPr>
            <a:r>
              <a:rPr lang="en-US" sz="1400" dirty="0"/>
              <a:t>Cost of inventory sold, </a:t>
            </a:r>
            <a:r>
              <a:rPr lang="en-US" sz="1400" dirty="0" smtClean="0"/>
              <a:t>$70,000</a:t>
            </a:r>
            <a:endParaRPr lang="en-US" sz="1400" dirty="0"/>
          </a:p>
          <a:p>
            <a:pPr lvl="0">
              <a:lnSpc>
                <a:spcPct val="110000"/>
              </a:lnSpc>
            </a:pPr>
            <a:r>
              <a:rPr lang="en-US" sz="1400" strike="sngStrike" dirty="0"/>
              <a:t>Insurance purchased for the next year, $4,800</a:t>
            </a:r>
          </a:p>
          <a:p>
            <a:pPr lvl="0">
              <a:lnSpc>
                <a:spcPct val="110000"/>
              </a:lnSpc>
            </a:pPr>
            <a:r>
              <a:rPr lang="en-US" sz="1400" dirty="0"/>
              <a:t>Rent expense, $12,000</a:t>
            </a:r>
          </a:p>
          <a:p>
            <a:pPr>
              <a:lnSpc>
                <a:spcPct val="110000"/>
              </a:lnSpc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53258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</TotalTime>
  <Words>90</Words>
  <Application>Microsoft Macintosh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Income statement</vt:lpstr>
      <vt:lpstr>Income Statement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Brent Eichman</dc:creator>
  <cp:lastModifiedBy>Ben Requena</cp:lastModifiedBy>
  <cp:revision>34</cp:revision>
  <dcterms:created xsi:type="dcterms:W3CDTF">2016-07-04T16:32:23Z</dcterms:created>
  <dcterms:modified xsi:type="dcterms:W3CDTF">2018-03-02T15:28:48Z</dcterms:modified>
</cp:coreProperties>
</file>