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1" r:id="rId2"/>
    <p:sldId id="282" r:id="rId3"/>
    <p:sldId id="283" r:id="rId4"/>
    <p:sldId id="284" r:id="rId5"/>
    <p:sldId id="285" r:id="rId6"/>
    <p:sldId id="286" r:id="rId7"/>
    <p:sldId id="28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DA9C"/>
    <a:srgbClr val="4CC1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12" y="-8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12B16-635B-4F34-B36D-AB1E326E0756}" type="datetimeFigureOut">
              <a:rPr lang="en-US" smtClean="0"/>
              <a:t>3/2/18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09256-01AF-42F6-A765-267089148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73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983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7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721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3230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95400"/>
            <a:ext cx="3812721" cy="45828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572000" y="1295400"/>
            <a:ext cx="3943350" cy="45831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5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6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14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09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059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9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756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19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23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28600" y="228600"/>
            <a:ext cx="0" cy="6400800"/>
          </a:xfrm>
          <a:prstGeom prst="line">
            <a:avLst/>
          </a:prstGeom>
          <a:ln>
            <a:solidFill>
              <a:srgbClr val="4CC1B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8915400" y="228600"/>
            <a:ext cx="0" cy="6400800"/>
          </a:xfrm>
          <a:prstGeom prst="line">
            <a:avLst/>
          </a:prstGeom>
          <a:ln>
            <a:solidFill>
              <a:srgbClr val="B7DA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228600" y="6629400"/>
            <a:ext cx="3200400" cy="0"/>
          </a:xfrm>
          <a:prstGeom prst="line">
            <a:avLst/>
          </a:prstGeom>
          <a:ln>
            <a:solidFill>
              <a:srgbClr val="4CC1B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5715000" y="6629400"/>
            <a:ext cx="3200400" cy="0"/>
          </a:xfrm>
          <a:prstGeom prst="line">
            <a:avLst/>
          </a:prstGeom>
          <a:ln>
            <a:solidFill>
              <a:srgbClr val="B7DA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SHGP-APBP_wordmark_final.pn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6248400"/>
            <a:ext cx="1795272" cy="469392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>
            <a:off x="228600" y="228600"/>
            <a:ext cx="3429000" cy="0"/>
          </a:xfrm>
          <a:prstGeom prst="line">
            <a:avLst/>
          </a:prstGeom>
          <a:ln>
            <a:solidFill>
              <a:srgbClr val="4CC1B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5486400" y="228600"/>
            <a:ext cx="3429000" cy="0"/>
          </a:xfrm>
          <a:prstGeom prst="line">
            <a:avLst/>
          </a:prstGeom>
          <a:ln>
            <a:solidFill>
              <a:srgbClr val="B7DA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 txBox="1">
            <a:spLocks/>
          </p:cNvSpPr>
          <p:nvPr userDrawn="1"/>
        </p:nvSpPr>
        <p:spPr>
          <a:xfrm>
            <a:off x="0" y="1"/>
            <a:ext cx="9144000" cy="457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spc="150" dirty="0" smtClean="0">
                <a:latin typeface="Arial"/>
                <a:cs typeface="Arial"/>
              </a:rPr>
              <a:t>M1 - TRAINING </a:t>
            </a:r>
            <a:endParaRPr lang="en-US" sz="1200" spc="15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7016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76200" y="1219200"/>
            <a:ext cx="6096000" cy="487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Comparative Balance Sheet –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December 31, 2014 and 2013</a:t>
            </a:r>
            <a:endParaRPr lang="en-US" sz="900" b="1" dirty="0">
              <a:solidFill>
                <a:prstClr val="black"/>
              </a:solidFill>
              <a:ea typeface="Times New Roman" pitchFamily="18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2014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2013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Cash			$ 24,200	$ 20,000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receivable	45,650	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Inventory			79,200	64,000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Plant and equipment	316,800	265,000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Accumulated depreciation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88,000)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72,000)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assets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payable	$ 26,400	$ 37,000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Wages payable		3,850	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Taxes payable		7,425	8,500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Bonds payable		110,000	100,000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Common stock		88,000	80,000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Retained earnings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142,175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86,500</a:t>
            </a:r>
            <a:endParaRPr lang="en-US" sz="900" u="sng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liabilities and shareholder’s equity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___________________________________________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______________________________________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Income Statement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For the Year Ended December 31, 2014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Sales				$400,000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Cost of goods sold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231,750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Gross margin			$ 168,250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Operating expenses: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Selling expense	$39,000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Rent expense	45,000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Depreciation expense	11,000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Bad debt expense	       1,715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Interest expense	15,000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111,715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from operations		$  56,535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Loss on sale of equipment		(2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before taxes		$  54,535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tax expense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11,785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Net income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  42,750</a:t>
            </a:r>
            <a:endParaRPr lang="en-US" sz="900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324600" y="1524000"/>
            <a:ext cx="2362200" cy="138986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2400" dirty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Quick ratio: </a:t>
            </a: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(Cash </a:t>
            </a:r>
            <a: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+ </a:t>
            </a: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Short</a:t>
            </a:r>
            <a: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-term investments + </a:t>
            </a: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Receivables</a:t>
            </a:r>
            <a: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) / </a:t>
            </a: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Current </a:t>
            </a:r>
            <a: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liabilities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/>
            </a:r>
            <a:b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</a:b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(</a:t>
            </a:r>
            <a: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$24,200+ $45,650</a:t>
            </a: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) /</a:t>
            </a:r>
            <a:endParaRPr lang="en-US" sz="1100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($26,400+ $3,850+ 7,425)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1.85</a:t>
            </a:r>
            <a:r>
              <a:rPr lang="en-US" sz="11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endParaRPr lang="en-US" sz="11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1575469"/>
            <a:ext cx="4191000" cy="381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Financial Analysis </a:t>
            </a:r>
            <a:r>
              <a:rPr lang="en-US" sz="1200" dirty="0" smtClean="0"/>
              <a:t>(P2.7 pg.60)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762000" y="2489869"/>
            <a:ext cx="4191000" cy="533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169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" grpId="0"/>
      <p:bldP spid="7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76200" y="1219200"/>
            <a:ext cx="6096000" cy="487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Comparative Balance Sheet –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December 31, 2014 and 2013</a:t>
            </a:r>
            <a:endParaRPr lang="en-US" sz="900" b="1" dirty="0">
              <a:solidFill>
                <a:prstClr val="black"/>
              </a:solidFill>
              <a:ea typeface="Times New Roman" pitchFamily="18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2014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2013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Cash			$ 24,200	$ 20,000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receivable	45,650	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Inventory			79,200	64,000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Plant and equipment	316,800	265,000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Accumulated depreciation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88,000)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72,000)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assets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payable	$ 26,400	$ 37,000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Wages payable		3,850	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Taxes payable		7,425	8,500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Bonds payable		110,000	100,000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Common stock		88,000	80,000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Retained earnings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142,175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86,500</a:t>
            </a:r>
            <a:endParaRPr lang="en-US" sz="900" u="sng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liabilities and shareholder’s equity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___________________________________________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______________________________________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Income Statement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For the Year Ended December 31, 2014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Sales				$400,000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Cost of goods sold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231,750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Gross margin			$ 168,250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Operating expenses: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Selling expense	$39,000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Rent expense	45,000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Depreciation expense	11,000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Bad debt expense	       1,715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Interest expense	15,000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111,715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from operations		$  56,535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Loss on sale of equipment		(2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before taxes		$  54,535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tax expense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11,785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Net income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  42,750</a:t>
            </a:r>
            <a:endParaRPr lang="en-US" sz="900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0" y="1575468"/>
            <a:ext cx="4191000" cy="5581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2000" y="2489869"/>
            <a:ext cx="4191000" cy="533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6324600" y="1617102"/>
            <a:ext cx="2362200" cy="12036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2400" dirty="0" smtClean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Current </a:t>
            </a:r>
            <a:r>
              <a:rPr lang="en-US" sz="2400" dirty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ratio: </a:t>
            </a: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Current assets / Current </a:t>
            </a:r>
            <a: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liabilities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/>
            </a:r>
            <a:b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</a:b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(</a:t>
            </a:r>
            <a: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$</a:t>
            </a: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24,200 + </a:t>
            </a:r>
            <a: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$</a:t>
            </a: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45,650 + $79,200) /</a:t>
            </a:r>
            <a:endParaRPr lang="en-US" sz="1100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($26,400 + $3,850 + 7,425)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3.96</a:t>
            </a:r>
            <a:r>
              <a:rPr lang="en-US" sz="11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endParaRPr lang="en-US" sz="11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Financial Analysis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6646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76200" y="1219200"/>
            <a:ext cx="6096000" cy="487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Comparative Balance Sheet –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December 31, 2014 and 2013</a:t>
            </a:r>
            <a:endParaRPr lang="en-US" sz="900" b="1" dirty="0">
              <a:solidFill>
                <a:prstClr val="black"/>
              </a:solidFill>
              <a:ea typeface="Times New Roman" pitchFamily="18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2014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2013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Cash			$ 24,200	$ 20,000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receivable	45,650	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Inventory			79,200	64,000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Plant and equipment	316,800	265,000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Accumulated depreciation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88,000)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72,000)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assets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payable	$ 26,400	$ 37,000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Wages payable		3,850	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Taxes payable		7,425	8,500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Bonds payable		110,000	100,000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Common stock		88,000	80,000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Retained earnings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142,175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86,500</a:t>
            </a:r>
            <a:endParaRPr lang="en-US" sz="900" u="sng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liabilities and shareholder’s equity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___________________________________________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______________________________________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Income Statement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For the Year Ended December 31, 2014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Sales				$400,000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Cost of goods sold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231,750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Gross margin			$ 168,250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Operating expenses: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Selling expense	$39,000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Rent expense	45,000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Depreciation expense	11,000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Bad debt expense	       1,715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Interest expense	15,000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111,715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from operations		$  56,535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Loss on sale of equipment		(2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before taxes		$  54,535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tax expense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11,785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Net income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  42,750</a:t>
            </a:r>
            <a:endParaRPr lang="en-US" sz="900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2000" y="38862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6324600" y="3564498"/>
            <a:ext cx="2362200" cy="101745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2400" dirty="0" smtClean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Gross margin </a:t>
            </a:r>
            <a:r>
              <a:rPr lang="en-US" sz="2400" dirty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ratio: </a:t>
            </a: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Gross margin / Sales</a:t>
            </a:r>
            <a:endParaRPr lang="en-US" sz="1100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 smtClean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$168,250 / $400,00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42.06</a:t>
            </a:r>
            <a:r>
              <a:rPr lang="en-US" sz="11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endParaRPr lang="en-US" sz="11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2000" y="41910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Financial Analysis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4027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76200" y="1219200"/>
            <a:ext cx="6096000" cy="487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Comparative Balance Sheet –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December 31, 2014 and 2013</a:t>
            </a:r>
            <a:endParaRPr lang="en-US" sz="900" b="1" dirty="0">
              <a:solidFill>
                <a:prstClr val="black"/>
              </a:solidFill>
              <a:ea typeface="Times New Roman" pitchFamily="18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2014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2013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Cash			$ 24,200	$ 20,000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receivable	45,650	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Inventory			79,200	64,000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Plant and equipment	316,800	265,000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Accumulated depreciation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88,000)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72,000)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assets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payable	$ 26,400	$ 37,000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Wages payable		3,850	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Taxes payable		7,425	8,500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Bonds payable		110,000	100,000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Common stock		88,000	80,000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Retained earnings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142,175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86,500</a:t>
            </a:r>
            <a:endParaRPr lang="en-US" sz="900" u="sng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liabilities and shareholder’s equity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___________________________________________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______________________________________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Income Statement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For the Year Ended December 31, 2014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Sales				$400,000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Cost of goods sold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231,750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Gross margin			$ 168,250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Operating expenses: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Selling expense	$39,000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Rent expense	45,000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Depreciation expense	11,000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Bad debt expense	       1,715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Interest expense	15,000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111,715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from operations		$  56,535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Loss on sale of equipment		(2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before taxes		$  54,535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tax expense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11,785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Net income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  42,750</a:t>
            </a:r>
            <a:endParaRPr lang="en-US" sz="900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0" y="38862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324600" y="4402698"/>
            <a:ext cx="2514600" cy="101745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2400" dirty="0" smtClean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Return on sales ratio</a:t>
            </a:r>
            <a:r>
              <a:rPr lang="en-US" sz="2400" dirty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: </a:t>
            </a: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Net income / Sales</a:t>
            </a:r>
            <a:endParaRPr lang="en-US" sz="1100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 smtClean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$42,750 / $400,00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10.69</a:t>
            </a:r>
            <a:r>
              <a:rPr lang="en-US" sz="11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endParaRPr lang="en-US" sz="11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Financial Analysis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762000" y="58674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560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76200" y="1219200"/>
            <a:ext cx="6096000" cy="487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Comparative Balance Sheet –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December 31, 2014 and 2013</a:t>
            </a:r>
            <a:endParaRPr lang="en-US" sz="900" b="1" dirty="0">
              <a:solidFill>
                <a:prstClr val="black"/>
              </a:solidFill>
              <a:ea typeface="Times New Roman" pitchFamily="18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2014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2013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Cash			$ 24,200	$ 20,000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receivable	45,650	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Inventory			79,200	64,000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Plant and equipment	316,800	265,000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Accumulated depreciation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88,000)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72,000)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assets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payable	$ 26,400	$ 37,000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Wages payable		3,850	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Taxes payable		7,425	8,500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Bonds payable		110,000	100,000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Common stock		88,000	80,000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Retained earnings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142,175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86,500</a:t>
            </a:r>
            <a:endParaRPr lang="en-US" sz="900" u="sng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liabilities and shareholder’s equity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___________________________________________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______________________________________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Income Statement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For the Year Ended December 31, 2014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Sales				$400,000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Cost of goods sold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231,750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Gross margin			$ 168,250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Operating expenses: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Selling expense	$39,000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Rent expense	45,000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Depreciation expense	11,000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Bad debt expense	       1,715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Interest expense	15,000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111,715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from operations		$  56,535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Loss on sale of equipment		(2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before taxes		$  54,535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tax expense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11,785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Net income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  42,750</a:t>
            </a:r>
            <a:endParaRPr lang="en-US" sz="900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0" y="38862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324600" y="1981200"/>
            <a:ext cx="2057400" cy="194848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2400" dirty="0" smtClean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A/R turnover: </a:t>
            </a:r>
            <a:endParaRPr lang="en-US" sz="2400" dirty="0">
              <a:solidFill>
                <a:srgbClr val="B7DA9C"/>
              </a:solidFill>
              <a:latin typeface="Bebas Neue Bold"/>
              <a:ea typeface="Calibri" pitchFamily="34" charset="0"/>
              <a:cs typeface="Bebas Neue Bold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Sales / Average accounts receivable</a:t>
            </a:r>
            <a:endParaRPr lang="en-US" sz="1100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 smtClean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$400,000 / ([$39,000 + $45,650] / 2)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9.45 times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b="1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Days in the collection period: 356 / 9.45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38.62 days</a:t>
            </a:r>
            <a:endParaRPr lang="en-US" sz="1100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Financial Analysis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762000" y="17526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934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76200" y="1219200"/>
            <a:ext cx="6096000" cy="487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Comparative Balance Sheet –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December 31, 2014 and 2013</a:t>
            </a:r>
            <a:endParaRPr lang="en-US" sz="900" b="1" dirty="0">
              <a:solidFill>
                <a:prstClr val="black"/>
              </a:solidFill>
              <a:ea typeface="Times New Roman" pitchFamily="18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2014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2013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Cash			$ 24,200	$ 20,000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receivable	45,650	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Inventory			79,200	64,000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Plant and equipment	316,800	265,000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Accumulated depreciation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88,000)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72,000)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assets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payable	$ 26,400	$ 37,000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Wages payable		3,850	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Taxes payable		7,425	8,500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Bonds payable		110,000	100,000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Common stock		88,000	80,000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Retained earnings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142,175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86,500</a:t>
            </a:r>
            <a:endParaRPr lang="en-US" sz="900" u="sng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liabilities and shareholder’s equity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___________________________________________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______________________________________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Income Statement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For the Year Ended December 31, 2014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Sales				$400,000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Cost of goods sold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231,750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Gross margin			$ 168,250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Operating expenses: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Selling expense	$39,000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Rent expense	45,000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Depreciation expense	11,000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Bad debt expense	       1,715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Interest expense	15,000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111,715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from operations		$  56,535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Loss on sale of equipment		(2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before taxes		$  54,535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tax expense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11,785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>
                <a:solidFill>
                  <a:prstClr val="black"/>
                </a:solidFill>
                <a:ea typeface="Calibri" pitchFamily="34" charset="0"/>
                <a:cs typeface="Arial"/>
              </a:rPr>
              <a:t>	Net income			</a:t>
            </a:r>
            <a:r>
              <a:rPr lang="en-US" sz="900" u="sng">
                <a:solidFill>
                  <a:prstClr val="black"/>
                </a:solidFill>
                <a:ea typeface="Calibri" pitchFamily="34" charset="0"/>
                <a:cs typeface="Arial"/>
              </a:rPr>
              <a:t>$  42,750</a:t>
            </a:r>
            <a:endParaRPr lang="en-US" sz="900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6324600" y="2074302"/>
            <a:ext cx="2286000" cy="17622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2400" dirty="0" smtClean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Inventory turnover: </a:t>
            </a:r>
            <a:endParaRPr lang="en-US" sz="2400" dirty="0">
              <a:solidFill>
                <a:srgbClr val="B7DA9C"/>
              </a:solidFill>
              <a:latin typeface="Bebas Neue Bold"/>
              <a:ea typeface="Calibri" pitchFamily="34" charset="0"/>
              <a:cs typeface="Bebas Neue Bold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Cost of sales / Average inventory</a:t>
            </a:r>
            <a:endParaRPr lang="en-US" sz="1100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 smtClean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$231,750 / ([$79,200 + $64,000] / 2)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3.24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b="1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Days in the selling period: 356 / 3.24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112.65 days</a:t>
            </a:r>
            <a:endParaRPr lang="en-US" sz="1100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Financial Analysis</a:t>
            </a:r>
            <a:endParaRPr lang="en-US" sz="1200" dirty="0"/>
          </a:p>
        </p:txBody>
      </p:sp>
      <p:sp>
        <p:nvSpPr>
          <p:cNvPr id="13" name="Rectangle 12"/>
          <p:cNvSpPr/>
          <p:nvPr/>
        </p:nvSpPr>
        <p:spPr>
          <a:xfrm>
            <a:off x="762000" y="19050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2000" y="40386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845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perating-cyc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10200" y="2362200"/>
            <a:ext cx="2997972" cy="23622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743201"/>
            <a:ext cx="4267200" cy="243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 smtClean="0">
                <a:latin typeface="Calibri" pitchFamily="34" charset="0"/>
              </a:rPr>
              <a:t>Or, in other words:</a:t>
            </a:r>
          </a:p>
          <a:p>
            <a:pPr marL="0" indent="0">
              <a:buNone/>
            </a:pP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Length of time between when a company purchases items for inventory and when it receives payment for sale of the items. 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 smtClean="0">
              <a:latin typeface="Calibri" pitchFamily="34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A long operating cycle tends to harm profitability by increasing borrowing requirements and interest expense.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762000" y="2209800"/>
            <a:ext cx="50292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</a:rPr>
              <a:t>Days in selling period </a:t>
            </a:r>
            <a:r>
              <a:rPr lang="en-US" sz="1600" dirty="0" smtClean="0">
                <a:solidFill>
                  <a:prstClr val="black"/>
                </a:solidFill>
              </a:rPr>
              <a:t>+ Days </a:t>
            </a:r>
            <a:r>
              <a:rPr lang="en-US" sz="1600" dirty="0">
                <a:solidFill>
                  <a:prstClr val="black"/>
                </a:solidFill>
              </a:rPr>
              <a:t>in collection period</a:t>
            </a:r>
            <a:br>
              <a:rPr lang="en-US" sz="1600" dirty="0">
                <a:solidFill>
                  <a:prstClr val="black"/>
                </a:solidFill>
              </a:rPr>
            </a:b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Length of Operating Cycle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119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Words>284</Words>
  <Application>Microsoft Macintosh PowerPoint</Application>
  <PresentationFormat>On-screen Show (4:3)</PresentationFormat>
  <Paragraphs>226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Length of Operating Cycle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Brent Eichman</dc:creator>
  <cp:lastModifiedBy>Ben Requena</cp:lastModifiedBy>
  <cp:revision>35</cp:revision>
  <dcterms:created xsi:type="dcterms:W3CDTF">2016-07-04T16:32:23Z</dcterms:created>
  <dcterms:modified xsi:type="dcterms:W3CDTF">2018-03-03T03:15:42Z</dcterms:modified>
</cp:coreProperties>
</file>